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ed ben amer" initials="mba" lastIdx="1" clrIdx="0">
    <p:extLst>
      <p:ext uri="{19B8F6BF-5375-455C-9EA6-DF929625EA0E}">
        <p15:presenceInfo xmlns:p15="http://schemas.microsoft.com/office/powerpoint/2012/main" userId="3e224cdf463e6f4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4" d="100"/>
          <a:sy n="84" d="100"/>
        </p:scale>
        <p:origin x="2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330836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C8E3BA-1E9B-4C79-9DDF-5F5FE9031FA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2926185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2779859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27393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986416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4044601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3277530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931916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2177853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2831359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47208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C8E3BA-1E9B-4C79-9DDF-5F5FE9031FA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95604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C8E3BA-1E9B-4C79-9DDF-5F5FE9031FAF}" type="datetimeFigureOut">
              <a:rPr lang="en-US" smtClean="0"/>
              <a:t>6/16/2022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123342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193991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3095618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DC8E3BA-1E9B-4C79-9DDF-5F5FE9031FAF}" type="datetimeFigureOut">
              <a:rPr lang="en-US" smtClean="0"/>
              <a:t>6/16/2022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141075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C8E3BA-1E9B-4C79-9DDF-5F5FE9031FA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44D69E-84B6-4F4A-9E3A-DDCE59A8B7DB}" type="slidenum">
              <a:rPr lang="en-US" smtClean="0"/>
              <a:t>‹#›</a:t>
            </a:fld>
            <a:endParaRPr lang="en-US"/>
          </a:p>
        </p:txBody>
      </p:sp>
    </p:spTree>
    <p:extLst>
      <p:ext uri="{BB962C8B-B14F-4D97-AF65-F5344CB8AC3E}">
        <p14:creationId xmlns:p14="http://schemas.microsoft.com/office/powerpoint/2010/main" val="3599024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DC8E3BA-1E9B-4C79-9DDF-5F5FE9031FAF}" type="datetimeFigureOut">
              <a:rPr lang="en-US" smtClean="0"/>
              <a:t>6/16/2022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744D69E-84B6-4F4A-9E3A-DDCE59A8B7DB}" type="slidenum">
              <a:rPr lang="en-US" smtClean="0"/>
              <a:t>‹#›</a:t>
            </a:fld>
            <a:endParaRPr lang="en-US"/>
          </a:p>
        </p:txBody>
      </p:sp>
    </p:spTree>
    <p:extLst>
      <p:ext uri="{BB962C8B-B14F-4D97-AF65-F5344CB8AC3E}">
        <p14:creationId xmlns:p14="http://schemas.microsoft.com/office/powerpoint/2010/main" val="3161465866"/>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verywellhealth.com/obesity-causes-4014562#:~:text=The%20largest%20contributors%20to%20obesity,your%20likelihood%20of%20becoming%20obes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5000" b="-1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B2251-F93C-4D8F-AFBE-85A8409F8890}"/>
              </a:ext>
            </a:extLst>
          </p:cNvPr>
          <p:cNvSpPr>
            <a:spLocks noGrp="1"/>
          </p:cNvSpPr>
          <p:nvPr>
            <p:ph type="ctrTitle"/>
          </p:nvPr>
        </p:nvSpPr>
        <p:spPr>
          <a:xfrm>
            <a:off x="0" y="4969801"/>
            <a:ext cx="7178039" cy="1583399"/>
          </a:xfrm>
        </p:spPr>
        <p:txBody>
          <a:bodyPr>
            <a:noAutofit/>
          </a:bodyPr>
          <a:lstStyle/>
          <a:p>
            <a:pPr algn="l"/>
            <a:r>
              <a:rPr lang="en-US" sz="3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STU Name: Hamida </a:t>
            </a:r>
            <a:r>
              <a:rPr lang="en-US" sz="30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Naji</a:t>
            </a:r>
            <a:r>
              <a:rPr lang="en-US" sz="3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Ben Amer</a:t>
            </a:r>
            <a:br>
              <a:rPr lang="en-US" sz="3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en-US" sz="3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Student NO:3452</a:t>
            </a:r>
          </a:p>
        </p:txBody>
      </p:sp>
      <p:pic>
        <p:nvPicPr>
          <p:cNvPr id="4" name="Picture 3">
            <a:extLst>
              <a:ext uri="{FF2B5EF4-FFF2-40B4-BE49-F238E27FC236}">
                <a16:creationId xmlns:a16="http://schemas.microsoft.com/office/drawing/2014/main" id="{D8D082CA-82C0-4B33-A2D8-295F155A9A27}"/>
              </a:ext>
            </a:extLst>
          </p:cNvPr>
          <p:cNvPicPr>
            <a:picLocks noChangeAspect="1"/>
          </p:cNvPicPr>
          <p:nvPr/>
        </p:nvPicPr>
        <p:blipFill>
          <a:blip r:embed="rId3"/>
          <a:stretch>
            <a:fillRect/>
          </a:stretch>
        </p:blipFill>
        <p:spPr>
          <a:xfrm>
            <a:off x="3685928" y="0"/>
            <a:ext cx="3373778" cy="1888200"/>
          </a:xfrm>
          <a:prstGeom prst="rect">
            <a:avLst/>
          </a:prstGeom>
        </p:spPr>
      </p:pic>
      <p:pic>
        <p:nvPicPr>
          <p:cNvPr id="11" name="Picture 10">
            <a:extLst>
              <a:ext uri="{FF2B5EF4-FFF2-40B4-BE49-F238E27FC236}">
                <a16:creationId xmlns:a16="http://schemas.microsoft.com/office/drawing/2014/main" id="{4CF18DE7-D8EC-4E60-AF4C-C8DDC1B0933D}"/>
              </a:ext>
            </a:extLst>
          </p:cNvPr>
          <p:cNvPicPr>
            <a:picLocks noChangeAspect="1"/>
          </p:cNvPicPr>
          <p:nvPr/>
        </p:nvPicPr>
        <p:blipFill>
          <a:blip r:embed="rId3"/>
          <a:stretch>
            <a:fillRect/>
          </a:stretch>
        </p:blipFill>
        <p:spPr>
          <a:xfrm>
            <a:off x="2739053" y="45102"/>
            <a:ext cx="5267527" cy="1306200"/>
          </a:xfrm>
          <a:prstGeom prst="rect">
            <a:avLst/>
          </a:prstGeom>
        </p:spPr>
      </p:pic>
      <p:pic>
        <p:nvPicPr>
          <p:cNvPr id="12" name="Picture 11">
            <a:extLst>
              <a:ext uri="{FF2B5EF4-FFF2-40B4-BE49-F238E27FC236}">
                <a16:creationId xmlns:a16="http://schemas.microsoft.com/office/drawing/2014/main" id="{B6E49408-A208-49BF-90B6-2E46FE48B277}"/>
              </a:ext>
            </a:extLst>
          </p:cNvPr>
          <p:cNvPicPr>
            <a:picLocks noChangeAspect="1"/>
          </p:cNvPicPr>
          <p:nvPr/>
        </p:nvPicPr>
        <p:blipFill>
          <a:blip r:embed="rId3"/>
          <a:stretch>
            <a:fillRect/>
          </a:stretch>
        </p:blipFill>
        <p:spPr>
          <a:xfrm>
            <a:off x="3084458" y="304800"/>
            <a:ext cx="4284530" cy="1306200"/>
          </a:xfrm>
          <a:prstGeom prst="rect">
            <a:avLst/>
          </a:prstGeom>
        </p:spPr>
      </p:pic>
      <p:pic>
        <p:nvPicPr>
          <p:cNvPr id="13" name="Picture 12">
            <a:extLst>
              <a:ext uri="{FF2B5EF4-FFF2-40B4-BE49-F238E27FC236}">
                <a16:creationId xmlns:a16="http://schemas.microsoft.com/office/drawing/2014/main" id="{056F672A-C481-46D1-918F-2717FE2971D7}"/>
              </a:ext>
            </a:extLst>
          </p:cNvPr>
          <p:cNvPicPr>
            <a:picLocks noChangeAspect="1"/>
          </p:cNvPicPr>
          <p:nvPr/>
        </p:nvPicPr>
        <p:blipFill>
          <a:blip r:embed="rId3"/>
          <a:stretch>
            <a:fillRect/>
          </a:stretch>
        </p:blipFill>
        <p:spPr>
          <a:xfrm>
            <a:off x="3236858" y="457200"/>
            <a:ext cx="4284530" cy="1306200"/>
          </a:xfrm>
          <a:prstGeom prst="rect">
            <a:avLst/>
          </a:prstGeom>
        </p:spPr>
      </p:pic>
      <p:pic>
        <p:nvPicPr>
          <p:cNvPr id="20" name="Picture 19">
            <a:extLst>
              <a:ext uri="{FF2B5EF4-FFF2-40B4-BE49-F238E27FC236}">
                <a16:creationId xmlns:a16="http://schemas.microsoft.com/office/drawing/2014/main" id="{A52347DF-95E0-4BC8-80E5-5E5C626D4F2B}"/>
              </a:ext>
            </a:extLst>
          </p:cNvPr>
          <p:cNvPicPr>
            <a:picLocks noChangeAspect="1"/>
          </p:cNvPicPr>
          <p:nvPr/>
        </p:nvPicPr>
        <p:blipFill>
          <a:blip r:embed="rId3"/>
          <a:stretch>
            <a:fillRect/>
          </a:stretch>
        </p:blipFill>
        <p:spPr>
          <a:xfrm>
            <a:off x="3685928" y="51402"/>
            <a:ext cx="4284530" cy="1306200"/>
          </a:xfrm>
          <a:prstGeom prst="rect">
            <a:avLst/>
          </a:prstGeom>
        </p:spPr>
      </p:pic>
      <p:pic>
        <p:nvPicPr>
          <p:cNvPr id="21" name="Picture 20">
            <a:extLst>
              <a:ext uri="{FF2B5EF4-FFF2-40B4-BE49-F238E27FC236}">
                <a16:creationId xmlns:a16="http://schemas.microsoft.com/office/drawing/2014/main" id="{3050E83D-90B9-4BF9-B0D7-4044BBE924DE}"/>
              </a:ext>
            </a:extLst>
          </p:cNvPr>
          <p:cNvPicPr>
            <a:picLocks noChangeAspect="1"/>
          </p:cNvPicPr>
          <p:nvPr/>
        </p:nvPicPr>
        <p:blipFill>
          <a:blip r:embed="rId3"/>
          <a:stretch>
            <a:fillRect/>
          </a:stretch>
        </p:blipFill>
        <p:spPr>
          <a:xfrm>
            <a:off x="5172899" y="1369998"/>
            <a:ext cx="4284530" cy="1306200"/>
          </a:xfrm>
          <a:prstGeom prst="rect">
            <a:avLst/>
          </a:prstGeom>
        </p:spPr>
      </p:pic>
      <p:sp>
        <p:nvSpPr>
          <p:cNvPr id="3" name="TextBox 2">
            <a:extLst>
              <a:ext uri="{FF2B5EF4-FFF2-40B4-BE49-F238E27FC236}">
                <a16:creationId xmlns:a16="http://schemas.microsoft.com/office/drawing/2014/main" id="{B402AB3D-DE4C-4D9A-B4D1-776D767748F3}"/>
              </a:ext>
            </a:extLst>
          </p:cNvPr>
          <p:cNvSpPr txBox="1"/>
          <p:nvPr/>
        </p:nvSpPr>
        <p:spPr>
          <a:xfrm>
            <a:off x="4634753" y="2220600"/>
            <a:ext cx="3039035" cy="1569660"/>
          </a:xfrm>
          <a:prstGeom prst="rect">
            <a:avLst/>
          </a:prstGeom>
          <a:noFill/>
        </p:spPr>
        <p:txBody>
          <a:bodyPr wrap="square" rtlCol="0">
            <a:spAutoFit/>
          </a:bodyPr>
          <a:lstStyle/>
          <a:p>
            <a:pPr algn="ctr"/>
            <a:r>
              <a:rPr lang="en-US" sz="3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Fighting the obesity epidemic </a:t>
            </a:r>
          </a:p>
        </p:txBody>
      </p:sp>
      <p:sp>
        <p:nvSpPr>
          <p:cNvPr id="5" name="TextBox 4">
            <a:extLst>
              <a:ext uri="{FF2B5EF4-FFF2-40B4-BE49-F238E27FC236}">
                <a16:creationId xmlns:a16="http://schemas.microsoft.com/office/drawing/2014/main" id="{89315E52-52F5-45B5-9A73-B99B2FF7A5DF}"/>
              </a:ext>
            </a:extLst>
          </p:cNvPr>
          <p:cNvSpPr txBox="1"/>
          <p:nvPr/>
        </p:nvSpPr>
        <p:spPr>
          <a:xfrm>
            <a:off x="-231567" y="-23092"/>
            <a:ext cx="5267527" cy="138499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rtlCol="0">
            <a:spAutoFit/>
          </a:bodyPr>
          <a:lstStyle/>
          <a:p>
            <a:pPr algn="ctr"/>
            <a:r>
              <a:rPr lang="en-US" sz="2800" b="1" spc="50" dirty="0">
                <a:ln w="0"/>
                <a:solidFill>
                  <a:schemeClr val="bg2"/>
                </a:solidFill>
                <a:effectLst>
                  <a:innerShdw blurRad="63500" dist="50800" dir="13500000">
                    <a:srgbClr val="000000">
                      <a:alpha val="50000"/>
                    </a:srgbClr>
                  </a:innerShdw>
                </a:effectLst>
              </a:rPr>
              <a:t>Libyan Intentional Medical University Applied Medical Science First Year </a:t>
            </a:r>
          </a:p>
        </p:txBody>
      </p:sp>
      <p:pic>
        <p:nvPicPr>
          <p:cNvPr id="7" name="Picture 6">
            <a:extLst>
              <a:ext uri="{FF2B5EF4-FFF2-40B4-BE49-F238E27FC236}">
                <a16:creationId xmlns:a16="http://schemas.microsoft.com/office/drawing/2014/main" id="{D8F73431-7E6F-44B0-ACAA-51496A32A5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5058" y="13203"/>
            <a:ext cx="1706942" cy="1369998"/>
          </a:xfrm>
          <a:prstGeom prst="rect">
            <a:avLst/>
          </a:prstGeom>
        </p:spPr>
      </p:pic>
      <p:pic>
        <p:nvPicPr>
          <p:cNvPr id="9" name="Picture 8">
            <a:extLst>
              <a:ext uri="{FF2B5EF4-FFF2-40B4-BE49-F238E27FC236}">
                <a16:creationId xmlns:a16="http://schemas.microsoft.com/office/drawing/2014/main" id="{04FB85E8-BFA2-4EDD-9B73-52854C1E5E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1928" y="0"/>
            <a:ext cx="1829871" cy="1097280"/>
          </a:xfrm>
          <a:prstGeom prst="rect">
            <a:avLst/>
          </a:prstGeom>
        </p:spPr>
      </p:pic>
    </p:spTree>
    <p:extLst>
      <p:ext uri="{BB962C8B-B14F-4D97-AF65-F5344CB8AC3E}">
        <p14:creationId xmlns:p14="http://schemas.microsoft.com/office/powerpoint/2010/main" val="1563096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E5992C-5494-4030-AB79-6EEA72904236}"/>
              </a:ext>
            </a:extLst>
          </p:cNvPr>
          <p:cNvSpPr>
            <a:spLocks noGrp="1"/>
          </p:cNvSpPr>
          <p:nvPr>
            <p:ph idx="1"/>
          </p:nvPr>
        </p:nvSpPr>
        <p:spPr>
          <a:xfrm>
            <a:off x="838200" y="196948"/>
            <a:ext cx="10515600" cy="5980015"/>
          </a:xfrm>
        </p:spPr>
        <p:style>
          <a:lnRef idx="1">
            <a:schemeClr val="accent5"/>
          </a:lnRef>
          <a:fillRef idx="2">
            <a:schemeClr val="accent5"/>
          </a:fillRef>
          <a:effectRef idx="1">
            <a:schemeClr val="accent5"/>
          </a:effectRef>
          <a:fontRef idx="minor">
            <a:schemeClr val="dk1"/>
          </a:fontRef>
        </p:style>
        <p:txBody>
          <a:bodyPr/>
          <a:lstStyle/>
          <a:p>
            <a:pPr marL="0" indent="0" algn="ctr">
              <a:buNone/>
            </a:pPr>
            <a:r>
              <a:rPr lang="en-US" sz="7000" dirty="0">
                <a:latin typeface="Times New Roman" panose="02020603050405020304" pitchFamily="18" charset="0"/>
                <a:cs typeface="Times New Roman" panose="02020603050405020304" pitchFamily="18" charset="0"/>
              </a:rPr>
              <a:t>Objective</a:t>
            </a:r>
          </a:p>
          <a:p>
            <a:pPr marL="0" indent="0" algn="ctr">
              <a:buNone/>
            </a:pPr>
            <a:endParaRPr lang="en-US" sz="7000" dirty="0">
              <a:latin typeface="Times New Roman" panose="02020603050405020304" pitchFamily="18" charset="0"/>
              <a:cs typeface="Times New Roman" panose="02020603050405020304" pitchFamily="18" charset="0"/>
            </a:endParaRPr>
          </a:p>
          <a:p>
            <a:pPr marL="0" indent="0">
              <a:buNone/>
            </a:pPr>
            <a:endParaRPr lang="en-US" sz="2700" dirty="0">
              <a:latin typeface="Times New Roman" panose="02020603050405020304" pitchFamily="18" charset="0"/>
              <a:cs typeface="Times New Roman" panose="02020603050405020304" pitchFamily="18" charset="0"/>
            </a:endParaRPr>
          </a:p>
          <a:p>
            <a:r>
              <a:rPr lang="en-US" sz="2700" dirty="0">
                <a:latin typeface="Times New Roman" panose="02020603050405020304" pitchFamily="18" charset="0"/>
                <a:cs typeface="Times New Roman" panose="02020603050405020304" pitchFamily="18" charset="0"/>
              </a:rPr>
              <a:t>Causes of obesity</a:t>
            </a:r>
          </a:p>
          <a:p>
            <a:r>
              <a:rPr lang="en-US" sz="2700" dirty="0">
                <a:latin typeface="Times New Roman" panose="02020603050405020304" pitchFamily="18" charset="0"/>
                <a:cs typeface="Times New Roman" panose="02020603050405020304" pitchFamily="18" charset="0"/>
              </a:rPr>
              <a:t>Obesity _ related risk factor</a:t>
            </a:r>
          </a:p>
          <a:p>
            <a:r>
              <a:rPr lang="en-US" sz="2700" dirty="0">
                <a:latin typeface="Times New Roman" panose="02020603050405020304" pitchFamily="18" charset="0"/>
                <a:cs typeface="Times New Roman" panose="02020603050405020304" pitchFamily="18" charset="0"/>
              </a:rPr>
              <a:t>Obesity and its risk</a:t>
            </a:r>
          </a:p>
        </p:txBody>
      </p:sp>
    </p:spTree>
    <p:extLst>
      <p:ext uri="{BB962C8B-B14F-4D97-AF65-F5344CB8AC3E}">
        <p14:creationId xmlns:p14="http://schemas.microsoft.com/office/powerpoint/2010/main" val="4274121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CC4C5-F4DA-4DF2-BA75-F8676C6A8C63}"/>
              </a:ext>
            </a:extLst>
          </p:cNvPr>
          <p:cNvSpPr>
            <a:spLocks noGrp="1"/>
          </p:cNvSpPr>
          <p:nvPr>
            <p:ph type="title"/>
          </p:nvPr>
        </p:nvSpPr>
        <p:spPr/>
        <p:txBody>
          <a:bodyPr/>
          <a:lstStyle/>
          <a:p>
            <a:r>
              <a:rPr lang="en-US" dirty="0"/>
              <a:t>Definition of obesity</a:t>
            </a:r>
          </a:p>
        </p:txBody>
      </p:sp>
      <p:sp>
        <p:nvSpPr>
          <p:cNvPr id="3" name="Content Placeholder 2">
            <a:extLst>
              <a:ext uri="{FF2B5EF4-FFF2-40B4-BE49-F238E27FC236}">
                <a16:creationId xmlns:a16="http://schemas.microsoft.com/office/drawing/2014/main" id="{43BCD52B-4796-4597-B2F6-926B7DEDAB93}"/>
              </a:ext>
            </a:extLst>
          </p:cNvPr>
          <p:cNvSpPr>
            <a:spLocks noGrp="1"/>
          </p:cNvSpPr>
          <p:nvPr>
            <p:ph idx="1"/>
          </p:nvPr>
        </p:nvSpPr>
        <p:spPr>
          <a:xfrm>
            <a:off x="1104293" y="1853248"/>
            <a:ext cx="8946541" cy="4195481"/>
          </a:xfrm>
        </p:spPr>
        <p:txBody>
          <a:bodyPr/>
          <a:lstStyle/>
          <a:p>
            <a:pPr marL="0" indent="0">
              <a:buNone/>
            </a:pPr>
            <a:r>
              <a:rPr lang="en-US" sz="2700" b="0" i="0" dirty="0">
                <a:effectLst/>
                <a:latin typeface="Times New Roman" panose="02020603050405020304" pitchFamily="18" charset="0"/>
                <a:cs typeface="Times New Roman" panose="02020603050405020304" pitchFamily="18" charset="0"/>
              </a:rPr>
              <a:t>Overweight and obesity are defined as </a:t>
            </a:r>
            <a:r>
              <a:rPr lang="en-US" sz="2700" b="1" i="0" dirty="0">
                <a:effectLst/>
                <a:latin typeface="Times New Roman" panose="02020603050405020304" pitchFamily="18" charset="0"/>
                <a:cs typeface="Times New Roman" panose="02020603050405020304" pitchFamily="18" charset="0"/>
              </a:rPr>
              <a:t>abnormal or excessive fat accumulation that presents a risk to health</a:t>
            </a:r>
            <a:r>
              <a:rPr lang="en-US" b="0" i="0" dirty="0">
                <a:effectLst/>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3074" name="Picture 2" descr="Covid obesity: The fatness epidemic - Health News - Issue Date: Sep 20, 2021">
            <a:extLst>
              <a:ext uri="{FF2B5EF4-FFF2-40B4-BE49-F238E27FC236}">
                <a16:creationId xmlns:a16="http://schemas.microsoft.com/office/drawing/2014/main" id="{53FE42E3-1F72-4C8B-A2CC-39296047D2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4389" y="3253777"/>
            <a:ext cx="6696220" cy="27949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73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89658-2C3C-48A2-8F18-FAF6E5E223D4}"/>
              </a:ext>
            </a:extLst>
          </p:cNvPr>
          <p:cNvSpPr>
            <a:spLocks noGrp="1"/>
          </p:cNvSpPr>
          <p:nvPr>
            <p:ph type="title"/>
          </p:nvPr>
        </p:nvSpPr>
        <p:spPr/>
        <p:txBody>
          <a:bodyPr/>
          <a:lstStyle/>
          <a:p>
            <a:r>
              <a:rPr lang="en-US" dirty="0"/>
              <a:t>Causes of obesity</a:t>
            </a:r>
          </a:p>
        </p:txBody>
      </p:sp>
      <p:sp>
        <p:nvSpPr>
          <p:cNvPr id="3" name="Content Placeholder 2">
            <a:extLst>
              <a:ext uri="{FF2B5EF4-FFF2-40B4-BE49-F238E27FC236}">
                <a16:creationId xmlns:a16="http://schemas.microsoft.com/office/drawing/2014/main" id="{FF89EF95-3612-4FF3-B58A-65A11232A114}"/>
              </a:ext>
            </a:extLst>
          </p:cNvPr>
          <p:cNvSpPr>
            <a:spLocks noGrp="1"/>
          </p:cNvSpPr>
          <p:nvPr>
            <p:ph idx="1"/>
          </p:nvPr>
        </p:nvSpPr>
        <p:spPr/>
        <p:txBody>
          <a:bodyPr>
            <a:normAutofit/>
          </a:bodyPr>
          <a:lstStyle/>
          <a:p>
            <a:pPr algn="l"/>
            <a:r>
              <a:rPr lang="en-US" sz="2700" b="1" i="0" dirty="0">
                <a:effectLst/>
                <a:latin typeface="Times New Roman" panose="02020603050405020304" pitchFamily="18" charset="0"/>
                <a:cs typeface="Times New Roman" panose="02020603050405020304" pitchFamily="18" charset="0"/>
              </a:rPr>
              <a:t>Poor diet </a:t>
            </a:r>
            <a:r>
              <a:rPr lang="en-US" sz="2700" b="0" i="0" dirty="0">
                <a:effectLst/>
                <a:latin typeface="Times New Roman" panose="02020603050405020304" pitchFamily="18" charset="0"/>
                <a:cs typeface="Times New Roman" panose="02020603050405020304" pitchFamily="18" charset="0"/>
              </a:rPr>
              <a:t>Obesity does not happen overnight. It develops gradually over time, as a result of poor diet and lifestyle choices, such as:</a:t>
            </a:r>
          </a:p>
          <a:p>
            <a:pPr algn="l">
              <a:buFont typeface="Arial" panose="020B0604020202020204" pitchFamily="34" charset="0"/>
              <a:buChar char="•"/>
            </a:pPr>
            <a:r>
              <a:rPr lang="en-US" sz="2700" b="1" dirty="0">
                <a:latin typeface="Times New Roman" panose="02020603050405020304" pitchFamily="18" charset="0"/>
                <a:cs typeface="Times New Roman" panose="02020603050405020304" pitchFamily="18" charset="0"/>
              </a:rPr>
              <a:t>E</a:t>
            </a:r>
            <a:r>
              <a:rPr lang="en-US" sz="2700" b="1" i="0" dirty="0">
                <a:effectLst/>
                <a:latin typeface="Times New Roman" panose="02020603050405020304" pitchFamily="18" charset="0"/>
                <a:cs typeface="Times New Roman" panose="02020603050405020304" pitchFamily="18" charset="0"/>
              </a:rPr>
              <a:t>ating large amounts of  fast food</a:t>
            </a:r>
            <a:r>
              <a:rPr lang="en-US" sz="2700" b="0" i="0" dirty="0">
                <a:effectLst/>
                <a:latin typeface="Times New Roman" panose="02020603050405020304" pitchFamily="18" charset="0"/>
                <a:cs typeface="Times New Roman" panose="02020603050405020304" pitchFamily="18" charset="0"/>
              </a:rPr>
              <a:t> – that's high in fat and sugar</a:t>
            </a:r>
          </a:p>
          <a:p>
            <a:pPr algn="l">
              <a:buFont typeface="Arial" panose="020B0604020202020204" pitchFamily="34" charset="0"/>
              <a:buChar char="•"/>
            </a:pPr>
            <a:r>
              <a:rPr lang="en-US" sz="2700" b="1" dirty="0">
                <a:latin typeface="Times New Roman" panose="02020603050405020304" pitchFamily="18" charset="0"/>
                <a:cs typeface="Times New Roman" panose="02020603050405020304" pitchFamily="18" charset="0"/>
              </a:rPr>
              <a:t>E</a:t>
            </a:r>
            <a:r>
              <a:rPr lang="en-US" sz="2700" b="1" i="0" dirty="0">
                <a:effectLst/>
                <a:latin typeface="Times New Roman" panose="02020603050405020304" pitchFamily="18" charset="0"/>
                <a:cs typeface="Times New Roman" panose="02020603050405020304" pitchFamily="18" charset="0"/>
              </a:rPr>
              <a:t>ating larger portions than you need</a:t>
            </a:r>
            <a:endParaRPr lang="en-US" sz="2700" b="0" i="0" dirty="0">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sz="2700" b="1" dirty="0">
                <a:latin typeface="Times New Roman" panose="02020603050405020304" pitchFamily="18" charset="0"/>
                <a:cs typeface="Times New Roman" panose="02020603050405020304" pitchFamily="18" charset="0"/>
              </a:rPr>
              <a:t>D</a:t>
            </a:r>
            <a:r>
              <a:rPr lang="en-US" sz="2700" b="1" i="0" dirty="0">
                <a:effectLst/>
                <a:latin typeface="Times New Roman" panose="02020603050405020304" pitchFamily="18" charset="0"/>
                <a:cs typeface="Times New Roman" panose="02020603050405020304" pitchFamily="18" charset="0"/>
              </a:rPr>
              <a:t>rinking too many sugary drinks</a:t>
            </a:r>
            <a:r>
              <a:rPr lang="en-US" sz="2700" b="0" i="0" dirty="0">
                <a:effectLst/>
                <a:latin typeface="Times New Roman" panose="02020603050405020304" pitchFamily="18" charset="0"/>
                <a:cs typeface="Times New Roman" panose="02020603050405020304" pitchFamily="18" charset="0"/>
              </a:rPr>
              <a:t> </a:t>
            </a:r>
          </a:p>
          <a:p>
            <a:pPr marL="0" indent="0" algn="l">
              <a:buNone/>
            </a:pPr>
            <a:r>
              <a:rPr lang="en-US" b="0" i="0" dirty="0">
                <a:effectLst/>
                <a:latin typeface="Times New Roman" panose="02020603050405020304" pitchFamily="18" charset="0"/>
                <a:cs typeface="Times New Roman" panose="02020603050405020304" pitchFamily="18" charset="0"/>
              </a:rPr>
              <a:t> </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354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45E4-7E7A-4F60-B982-B65CE5AB7005}"/>
              </a:ext>
            </a:extLst>
          </p:cNvPr>
          <p:cNvSpPr>
            <a:spLocks noGrp="1"/>
          </p:cNvSpPr>
          <p:nvPr>
            <p:ph type="title"/>
          </p:nvPr>
        </p:nvSpPr>
        <p:spPr/>
        <p:txBody>
          <a:bodyPr/>
          <a:lstStyle/>
          <a:p>
            <a:r>
              <a:rPr lang="en-US" dirty="0"/>
              <a:t>Causes of obesity</a:t>
            </a:r>
          </a:p>
        </p:txBody>
      </p:sp>
      <p:sp>
        <p:nvSpPr>
          <p:cNvPr id="3" name="Content Placeholder 2">
            <a:extLst>
              <a:ext uri="{FF2B5EF4-FFF2-40B4-BE49-F238E27FC236}">
                <a16:creationId xmlns:a16="http://schemas.microsoft.com/office/drawing/2014/main" id="{C54CBD42-0851-48B0-9A2D-27C42BBE04AC}"/>
              </a:ext>
            </a:extLst>
          </p:cNvPr>
          <p:cNvSpPr>
            <a:spLocks noGrp="1"/>
          </p:cNvSpPr>
          <p:nvPr>
            <p:ph idx="1"/>
          </p:nvPr>
        </p:nvSpPr>
        <p:spPr/>
        <p:txBody>
          <a:bodyPr>
            <a:normAutofit fontScale="25000" lnSpcReduction="20000"/>
          </a:bodyPr>
          <a:lstStyle/>
          <a:p>
            <a:r>
              <a:rPr lang="en-US" sz="10800" dirty="0">
                <a:latin typeface="Times New Roman" panose="02020603050405020304" pitchFamily="18" charset="0"/>
                <a:cs typeface="Times New Roman" panose="02020603050405020304" pitchFamily="18" charset="0"/>
              </a:rPr>
              <a:t>Inactivity</a:t>
            </a:r>
          </a:p>
          <a:p>
            <a:r>
              <a:rPr lang="en-US" sz="10800" dirty="0">
                <a:latin typeface="Times New Roman" panose="02020603050405020304" pitchFamily="18" charset="0"/>
                <a:cs typeface="Times New Roman" panose="02020603050405020304" pitchFamily="18" charset="0"/>
              </a:rPr>
              <a:t>Pregnancy</a:t>
            </a:r>
          </a:p>
          <a:p>
            <a:r>
              <a:rPr lang="en-US" sz="10800" dirty="0">
                <a:latin typeface="Times New Roman" panose="02020603050405020304" pitchFamily="18" charset="0"/>
                <a:cs typeface="Times New Roman" panose="02020603050405020304" pitchFamily="18" charset="0"/>
              </a:rPr>
              <a:t>Lack of sleep</a:t>
            </a:r>
          </a:p>
          <a:p>
            <a:r>
              <a:rPr lang="en-US" sz="10800" dirty="0">
                <a:latin typeface="Times New Roman" panose="02020603050405020304" pitchFamily="18" charset="0"/>
                <a:cs typeface="Times New Roman" panose="02020603050405020304" pitchFamily="18" charset="0"/>
              </a:rPr>
              <a:t>Drugs</a:t>
            </a:r>
          </a:p>
          <a:p>
            <a:r>
              <a:rPr lang="en-US" sz="10800" dirty="0">
                <a:latin typeface="Times New Roman" panose="02020603050405020304" pitchFamily="18" charset="0"/>
                <a:cs typeface="Times New Roman" panose="02020603050405020304" pitchFamily="18" charset="0"/>
              </a:rPr>
              <a:t>Genetics</a:t>
            </a:r>
          </a:p>
          <a:p>
            <a:r>
              <a:rPr lang="en-US" sz="10800" dirty="0">
                <a:latin typeface="Times New Roman" panose="02020603050405020304" pitchFamily="18" charset="0"/>
                <a:cs typeface="Times New Roman" panose="02020603050405020304" pitchFamily="18" charset="0"/>
              </a:rPr>
              <a:t>Medical conditions</a:t>
            </a:r>
          </a:p>
          <a:p>
            <a:pPr marL="0" indent="0">
              <a:buNone/>
            </a:pPr>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sz="80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g</a:t>
            </a:r>
          </a:p>
          <a:p>
            <a:endParaRPr lang="en-US" dirty="0"/>
          </a:p>
        </p:txBody>
      </p:sp>
      <p:pic>
        <p:nvPicPr>
          <p:cNvPr id="2050" name="Picture 2" descr="Causes Of Obesity Obesity Concept Healthy And Lifestyle Concept Contains  Such Icons As Food Drink Activitygame And More Vector Line Icons Set Stock  Illustration - Download Image Now - iStock">
            <a:extLst>
              <a:ext uri="{FF2B5EF4-FFF2-40B4-BE49-F238E27FC236}">
                <a16:creationId xmlns:a16="http://schemas.microsoft.com/office/drawing/2014/main" id="{B07042E6-D03C-497F-9400-CADF1034F5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6897" y="1560946"/>
            <a:ext cx="3813517" cy="3960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688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B49A8-3A47-4BA7-9A89-445C1A60F36E}"/>
              </a:ext>
            </a:extLst>
          </p:cNvPr>
          <p:cNvSpPr>
            <a:spLocks noGrp="1"/>
          </p:cNvSpPr>
          <p:nvPr>
            <p:ph type="title"/>
          </p:nvPr>
        </p:nvSpPr>
        <p:spPr/>
        <p:txBody>
          <a:bodyPr/>
          <a:lstStyle/>
          <a:p>
            <a:r>
              <a:rPr lang="en-US" dirty="0"/>
              <a:t>Obesity related risk factor</a:t>
            </a:r>
          </a:p>
        </p:txBody>
      </p:sp>
      <p:sp>
        <p:nvSpPr>
          <p:cNvPr id="3" name="Content Placeholder 2">
            <a:extLst>
              <a:ext uri="{FF2B5EF4-FFF2-40B4-BE49-F238E27FC236}">
                <a16:creationId xmlns:a16="http://schemas.microsoft.com/office/drawing/2014/main" id="{9AAA1014-F365-4D7B-9417-FA8CA9E6B757}"/>
              </a:ext>
            </a:extLst>
          </p:cNvPr>
          <p:cNvSpPr>
            <a:spLocks noGrp="1"/>
          </p:cNvSpPr>
          <p:nvPr>
            <p:ph idx="1"/>
          </p:nvPr>
        </p:nvSpPr>
        <p:spPr/>
        <p:txBody>
          <a:bodyPr/>
          <a:lstStyle/>
          <a:p>
            <a:r>
              <a:rPr lang="en-US" sz="3000" b="0" i="0" dirty="0">
                <a:effectLst/>
                <a:latin typeface="Open Sans" panose="020B0606030504020204" pitchFamily="34" charset="0"/>
              </a:rPr>
              <a:t>Unhealthy lifestyle habits such as</a:t>
            </a:r>
            <a:r>
              <a:rPr lang="en-US" sz="2700" b="0" i="0" dirty="0">
                <a:effectLst/>
                <a:latin typeface="Open Sans" panose="020B0606030504020204" pitchFamily="34" charset="0"/>
              </a:rPr>
              <a:t>:</a:t>
            </a:r>
          </a:p>
          <a:p>
            <a:r>
              <a:rPr lang="en-US" sz="2700" b="0" i="0" dirty="0">
                <a:effectLst/>
                <a:latin typeface="Open Sans" panose="020B0606030504020204" pitchFamily="34" charset="0"/>
              </a:rPr>
              <a:t> Eating high-calorie, low-nutrient foods </a:t>
            </a:r>
          </a:p>
          <a:p>
            <a:r>
              <a:rPr lang="en-US" sz="2700" dirty="0">
                <a:latin typeface="Times New Roman" panose="02020603050405020304" pitchFamily="18" charset="0"/>
                <a:cs typeface="Times New Roman" panose="02020603050405020304" pitchFamily="18" charset="0"/>
              </a:rPr>
              <a:t>S</a:t>
            </a:r>
            <a:r>
              <a:rPr lang="en-US" sz="2700" b="0" i="0" dirty="0">
                <a:effectLst/>
                <a:latin typeface="Times New Roman" panose="02020603050405020304" pitchFamily="18" charset="0"/>
                <a:cs typeface="Times New Roman" panose="02020603050405020304" pitchFamily="18" charset="0"/>
              </a:rPr>
              <a:t>ome</a:t>
            </a:r>
            <a:r>
              <a:rPr lang="en-US" sz="2700" b="0" i="0" dirty="0">
                <a:effectLst/>
                <a:latin typeface="Open Sans" panose="020B0606030504020204" pitchFamily="34" charset="0"/>
              </a:rPr>
              <a:t> people find that their weight goes up when they start taking medicine for another health condition such as:</a:t>
            </a:r>
          </a:p>
          <a:p>
            <a:r>
              <a:rPr lang="en-US" sz="2700" b="0" i="0" dirty="0">
                <a:effectLst/>
                <a:latin typeface="Open Sans" panose="020B0606030504020204" pitchFamily="34" charset="0"/>
              </a:rPr>
              <a:t> diabetes, depression, or high blood pressures</a:t>
            </a:r>
            <a:r>
              <a:rPr lang="en-US" b="0" i="0" dirty="0">
                <a:effectLst/>
                <a:latin typeface="Open Sans" panose="020B0606030504020204" pitchFamily="34" charset="0"/>
              </a:rPr>
              <a:t>.</a:t>
            </a:r>
            <a:endParaRPr lang="en-US" dirty="0"/>
          </a:p>
        </p:txBody>
      </p:sp>
    </p:spTree>
    <p:extLst>
      <p:ext uri="{BB962C8B-B14F-4D97-AF65-F5344CB8AC3E}">
        <p14:creationId xmlns:p14="http://schemas.microsoft.com/office/powerpoint/2010/main" val="486490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3CC74-1D83-4BD5-8ED0-364A3FE808F5}"/>
              </a:ext>
            </a:extLst>
          </p:cNvPr>
          <p:cNvSpPr>
            <a:spLocks noGrp="1"/>
          </p:cNvSpPr>
          <p:nvPr>
            <p:ph type="title"/>
          </p:nvPr>
        </p:nvSpPr>
        <p:spPr/>
        <p:txBody>
          <a:bodyPr/>
          <a:lstStyle/>
          <a:p>
            <a:r>
              <a:rPr lang="en-US" dirty="0"/>
              <a:t>Obesity and it is risk</a:t>
            </a:r>
          </a:p>
        </p:txBody>
      </p:sp>
      <p:sp>
        <p:nvSpPr>
          <p:cNvPr id="3" name="Content Placeholder 2">
            <a:extLst>
              <a:ext uri="{FF2B5EF4-FFF2-40B4-BE49-F238E27FC236}">
                <a16:creationId xmlns:a16="http://schemas.microsoft.com/office/drawing/2014/main" id="{449136A7-67B0-45E1-B896-3FF82A94881F}"/>
              </a:ext>
            </a:extLst>
          </p:cNvPr>
          <p:cNvSpPr>
            <a:spLocks noGrp="1"/>
          </p:cNvSpPr>
          <p:nvPr>
            <p:ph idx="1"/>
          </p:nvPr>
        </p:nvSpPr>
        <p:spPr/>
        <p:txBody>
          <a:bodyPr/>
          <a:lstStyle/>
          <a:p>
            <a:pPr algn="l">
              <a:buFont typeface="Arial" panose="020B0604020202020204" pitchFamily="34" charset="0"/>
              <a:buChar char="•"/>
            </a:pPr>
            <a:r>
              <a:rPr lang="en-US" sz="2700" b="1" i="0" dirty="0">
                <a:effectLst/>
                <a:latin typeface="Times New Roman" panose="02020603050405020304" pitchFamily="18" charset="0"/>
                <a:cs typeface="Times New Roman" panose="02020603050405020304" pitchFamily="18" charset="0"/>
              </a:rPr>
              <a:t>Heart disease and strokes.</a:t>
            </a:r>
            <a:r>
              <a:rPr lang="en-US" sz="2700" b="0" i="0" dirty="0">
                <a:effectLst/>
                <a:latin typeface="Times New Roman" panose="02020603050405020304" pitchFamily="18" charset="0"/>
                <a:cs typeface="Times New Roman" panose="02020603050405020304" pitchFamily="18" charset="0"/>
              </a:rPr>
              <a:t> </a:t>
            </a:r>
          </a:p>
          <a:p>
            <a:pPr algn="l">
              <a:buFont typeface="Arial" panose="020B0604020202020204" pitchFamily="34" charset="0"/>
              <a:buChar char="•"/>
            </a:pPr>
            <a:r>
              <a:rPr lang="en-US" sz="2700" b="1" i="0" dirty="0">
                <a:effectLst/>
                <a:latin typeface="Times New Roman" panose="02020603050405020304" pitchFamily="18" charset="0"/>
                <a:cs typeface="Times New Roman" panose="02020603050405020304" pitchFamily="18" charset="0"/>
              </a:rPr>
              <a:t>Type 2 diabetes.</a:t>
            </a:r>
            <a:r>
              <a:rPr lang="en-US" sz="2700" b="0" i="0" dirty="0">
                <a:effectLst/>
                <a:latin typeface="Times New Roman" panose="02020603050405020304" pitchFamily="18" charset="0"/>
                <a:cs typeface="Times New Roman" panose="02020603050405020304" pitchFamily="18" charset="0"/>
              </a:rPr>
              <a:t> </a:t>
            </a:r>
          </a:p>
          <a:p>
            <a:pPr algn="l">
              <a:buFont typeface="Arial" panose="020B0604020202020204" pitchFamily="34" charset="0"/>
              <a:buChar char="•"/>
            </a:pPr>
            <a:r>
              <a:rPr lang="en-US" sz="2700" b="1" i="0" dirty="0">
                <a:effectLst/>
                <a:latin typeface="Times New Roman" panose="02020603050405020304" pitchFamily="18" charset="0"/>
                <a:cs typeface="Times New Roman" panose="02020603050405020304" pitchFamily="18" charset="0"/>
              </a:rPr>
              <a:t>Certain cancers.</a:t>
            </a:r>
          </a:p>
          <a:p>
            <a:pPr algn="l">
              <a:buFont typeface="Arial" panose="020B0604020202020204" pitchFamily="34" charset="0"/>
              <a:buChar char="•"/>
            </a:pPr>
            <a:r>
              <a:rPr lang="en-US" sz="2700" b="1" dirty="0">
                <a:latin typeface="Times New Roman" panose="02020603050405020304" pitchFamily="18" charset="0"/>
                <a:cs typeface="Times New Roman" panose="02020603050405020304" pitchFamily="18" charset="0"/>
              </a:rPr>
              <a:t>Disease of gallbladder</a:t>
            </a:r>
          </a:p>
          <a:p>
            <a:pPr algn="l">
              <a:buFont typeface="Arial" panose="020B0604020202020204" pitchFamily="34" charset="0"/>
              <a:buChar char="•"/>
            </a:pPr>
            <a:r>
              <a:rPr lang="en-US" sz="2700" b="1" dirty="0">
                <a:latin typeface="Times New Roman" panose="02020603050405020304" pitchFamily="18" charset="0"/>
                <a:cs typeface="Times New Roman" panose="02020603050405020304" pitchFamily="18" charset="0"/>
              </a:rPr>
              <a:t>Disease of Bone </a:t>
            </a:r>
          </a:p>
          <a:p>
            <a:pPr algn="l">
              <a:buFont typeface="Arial" panose="020B0604020202020204" pitchFamily="34" charset="0"/>
              <a:buChar char="•"/>
            </a:pPr>
            <a:r>
              <a:rPr lang="en-US" sz="2700" dirty="0">
                <a:latin typeface="Times New Roman" panose="02020603050405020304" pitchFamily="18" charset="0"/>
                <a:cs typeface="Times New Roman" panose="02020603050405020304" pitchFamily="18" charset="0"/>
              </a:rPr>
              <a:t>Sleep apnea</a:t>
            </a:r>
          </a:p>
          <a:p>
            <a:pPr marL="0" indent="0" algn="l">
              <a:buNone/>
            </a:pPr>
            <a:endParaRPr lang="en-US" dirty="0">
              <a:latin typeface="Times New Roman" panose="02020603050405020304" pitchFamily="18" charset="0"/>
              <a:cs typeface="Times New Roman" panose="02020603050405020304" pitchFamily="18" charset="0"/>
            </a:endParaRPr>
          </a:p>
        </p:txBody>
      </p:sp>
      <p:pic>
        <p:nvPicPr>
          <p:cNvPr id="1026" name="Picture 2" descr="Number of obese years a risk factor for heart damage | seco.org">
            <a:extLst>
              <a:ext uri="{FF2B5EF4-FFF2-40B4-BE49-F238E27FC236}">
                <a16:creationId xmlns:a16="http://schemas.microsoft.com/office/drawing/2014/main" id="{DF6E2D33-56AE-45B7-9474-72714DA162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1920" y="1637665"/>
            <a:ext cx="2533650" cy="3367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643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34BAF-B9DC-4B44-ACF6-2FFDA0D633EA}"/>
              </a:ext>
            </a:extLst>
          </p:cNvPr>
          <p:cNvSpPr>
            <a:spLocks noGrp="1"/>
          </p:cNvSpPr>
          <p:nvPr>
            <p:ph type="title"/>
          </p:nvPr>
        </p:nvSpPr>
        <p:spPr>
          <a:xfrm>
            <a:off x="646111" y="439271"/>
            <a:ext cx="9404723" cy="1400530"/>
          </a:xfrm>
        </p:spPr>
        <p:txBody>
          <a:bodyPr/>
          <a:lstStyle/>
          <a:p>
            <a:r>
              <a:rPr lang="en-US" b="0" dirty="0">
                <a:solidFill>
                  <a:schemeClr val="tx1"/>
                </a:solidFill>
                <a:effectLst/>
                <a:latin typeface="Times New Roman" panose="02020603050405020304" pitchFamily="18" charset="0"/>
                <a:cs typeface="Times New Roman" panose="02020603050405020304" pitchFamily="18" charset="0"/>
              </a:rPr>
              <a:t>Conclusion</a:t>
            </a:r>
            <a:br>
              <a:rPr lang="en-US" b="0" i="1" dirty="0">
                <a:solidFill>
                  <a:srgbClr val="FF2020"/>
                </a:solidFill>
                <a:effectLst/>
                <a:latin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50A20A0A-2302-4CC8-9D08-38AF7A9D13C6}"/>
              </a:ext>
            </a:extLst>
          </p:cNvPr>
          <p:cNvSpPr>
            <a:spLocks noGrp="1"/>
          </p:cNvSpPr>
          <p:nvPr>
            <p:ph idx="1"/>
          </p:nvPr>
        </p:nvSpPr>
        <p:spPr/>
        <p:txBody>
          <a:bodyPr/>
          <a:lstStyle/>
          <a:p>
            <a:pPr marL="0" indent="0" algn="l">
              <a:buNone/>
            </a:pPr>
            <a:endParaRPr lang="en-US" sz="2700" b="0" dirty="0">
              <a:effectLst/>
              <a:latin typeface="Times New Roman" panose="02020603050405020304" pitchFamily="18" charset="0"/>
              <a:cs typeface="Times New Roman" panose="02020603050405020304" pitchFamily="18" charset="0"/>
            </a:endParaRPr>
          </a:p>
          <a:p>
            <a:pPr algn="l"/>
            <a:r>
              <a:rPr lang="en-US" sz="2700" b="0" dirty="0">
                <a:effectLst/>
                <a:latin typeface="Times New Roman" panose="02020603050405020304" pitchFamily="18" charset="0"/>
                <a:cs typeface="Times New Roman" panose="02020603050405020304" pitchFamily="18" charset="0"/>
              </a:rPr>
              <a:t> Many people do not realize how damaging obesity can be to the body and for your overall health.  Obesity is something that is increasingly on the rise today and will continue to rise unless we do something about it like informing people of how bad it really is and encouraging people to live a health-enhancing lifestyle.  A healthy diet and exercising two to three times a week is key to not becoming obese. </a:t>
            </a:r>
          </a:p>
          <a:p>
            <a:endParaRPr lang="en-US" dirty="0"/>
          </a:p>
        </p:txBody>
      </p:sp>
    </p:spTree>
    <p:extLst>
      <p:ext uri="{BB962C8B-B14F-4D97-AF65-F5344CB8AC3E}">
        <p14:creationId xmlns:p14="http://schemas.microsoft.com/office/powerpoint/2010/main" val="1772393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61E82-7F33-4012-A72A-3E13DBB1A0F3}"/>
              </a:ext>
            </a:extLst>
          </p:cNvPr>
          <p:cNvSpPr>
            <a:spLocks noGrp="1"/>
          </p:cNvSpPr>
          <p:nvPr>
            <p:ph type="title"/>
          </p:nvPr>
        </p:nvSpPr>
        <p:spPr/>
        <p:txBody>
          <a:bodyPr/>
          <a:lstStyle/>
          <a:p>
            <a:r>
              <a:rPr lang="en-US" dirty="0"/>
              <a:t>Reference</a:t>
            </a:r>
            <a:br>
              <a:rPr lang="en-US" dirty="0"/>
            </a:br>
            <a:endParaRPr lang="en-US" dirty="0"/>
          </a:p>
        </p:txBody>
      </p:sp>
      <p:sp>
        <p:nvSpPr>
          <p:cNvPr id="3" name="Content Placeholder 2">
            <a:extLst>
              <a:ext uri="{FF2B5EF4-FFF2-40B4-BE49-F238E27FC236}">
                <a16:creationId xmlns:a16="http://schemas.microsoft.com/office/drawing/2014/main" id="{9332EEC4-241E-4515-9453-188CA7D3E509}"/>
              </a:ext>
            </a:extLst>
          </p:cNvPr>
          <p:cNvSpPr>
            <a:spLocks noGrp="1"/>
          </p:cNvSpPr>
          <p:nvPr>
            <p:ph idx="1"/>
          </p:nvPr>
        </p:nvSpPr>
        <p:spPr/>
        <p:txBody>
          <a:bodyPr>
            <a:normAutofit/>
          </a:bodyPr>
          <a:lstStyle/>
          <a:p>
            <a:r>
              <a:rPr lang="en-US" sz="2700" dirty="0">
                <a:hlinkClick r:id="rId2"/>
              </a:rPr>
              <a:t>https://www.verywellhealth.com/obesity-causes-4014562#:~:text=The%20largest%20contributors%20to%20obesity,your%20likelihood%20of%20becoming%20obese</a:t>
            </a:r>
            <a:r>
              <a:rPr lang="en-US" sz="2700" dirty="0"/>
              <a:t>.</a:t>
            </a:r>
          </a:p>
          <a:p>
            <a:r>
              <a:rPr lang="en-US" sz="2700" dirty="0">
                <a:effectLst/>
              </a:rPr>
              <a:t>vsearch.nlm.nih.gov</a:t>
            </a:r>
          </a:p>
          <a:p>
            <a:r>
              <a:rPr lang="en-US" sz="2700" dirty="0">
                <a:effectLst/>
              </a:rPr>
              <a:t>https://europepmc.org/article/med/10593521</a:t>
            </a:r>
            <a:endParaRPr lang="en-US" sz="2700" dirty="0"/>
          </a:p>
        </p:txBody>
      </p:sp>
    </p:spTree>
    <p:extLst>
      <p:ext uri="{BB962C8B-B14F-4D97-AF65-F5344CB8AC3E}">
        <p14:creationId xmlns:p14="http://schemas.microsoft.com/office/powerpoint/2010/main" val="21932498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1152</TotalTime>
  <Words>329</Words>
  <Application>Microsoft Office PowerPoint</Application>
  <PresentationFormat>Widescreen</PresentationFormat>
  <Paragraphs>91</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Century Gothic</vt:lpstr>
      <vt:lpstr>Open Sans</vt:lpstr>
      <vt:lpstr>Times New Roman</vt:lpstr>
      <vt:lpstr>Wingdings 3</vt:lpstr>
      <vt:lpstr>Ion</vt:lpstr>
      <vt:lpstr>STU Name: Hamida Naji Ben Amer Student NO:3452</vt:lpstr>
      <vt:lpstr>PowerPoint Presentation</vt:lpstr>
      <vt:lpstr>Definition of obesity</vt:lpstr>
      <vt:lpstr>Causes of obesity</vt:lpstr>
      <vt:lpstr>Causes of obesity</vt:lpstr>
      <vt:lpstr>Obesity related risk factor</vt:lpstr>
      <vt:lpstr>Obesity and it is risk</vt:lpstr>
      <vt:lpstr>Conclusion </vt:lpstr>
      <vt:lpstr>Reference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Hamida Naji Ben Amer Student ID:3452 Block:PTS 23 Date:10/5/2022</dc:title>
  <dc:creator>mohammed ben amer</dc:creator>
  <cp:lastModifiedBy>mohammed ben amer</cp:lastModifiedBy>
  <cp:revision>16</cp:revision>
  <dcterms:created xsi:type="dcterms:W3CDTF">2022-05-10T23:13:01Z</dcterms:created>
  <dcterms:modified xsi:type="dcterms:W3CDTF">2022-06-16T09:35:56Z</dcterms:modified>
</cp:coreProperties>
</file>