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7" r:id="rId1"/>
  </p:sldMasterIdLst>
  <p:notesMasterIdLst>
    <p:notesMasterId r:id="rId21"/>
  </p:notesMasterIdLst>
  <p:sldIdLst>
    <p:sldId id="256" r:id="rId2"/>
    <p:sldId id="266" r:id="rId3"/>
    <p:sldId id="257" r:id="rId4"/>
    <p:sldId id="258" r:id="rId5"/>
    <p:sldId id="260" r:id="rId6"/>
    <p:sldId id="263" r:id="rId7"/>
    <p:sldId id="261" r:id="rId8"/>
    <p:sldId id="268" r:id="rId9"/>
    <p:sldId id="262" r:id="rId10"/>
    <p:sldId id="278" r:id="rId11"/>
    <p:sldId id="264" r:id="rId12"/>
    <p:sldId id="267" r:id="rId13"/>
    <p:sldId id="270" r:id="rId14"/>
    <p:sldId id="271" r:id="rId15"/>
    <p:sldId id="272" r:id="rId16"/>
    <p:sldId id="279" r:id="rId17"/>
    <p:sldId id="276" r:id="rId18"/>
    <p:sldId id="277"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F342AC3F-8FDB-4F16-8534-EFBCB9F8B7E1}">
          <p14:sldIdLst>
            <p14:sldId id="256"/>
            <p14:sldId id="266"/>
            <p14:sldId id="257"/>
            <p14:sldId id="258"/>
            <p14:sldId id="260"/>
            <p14:sldId id="263"/>
          </p14:sldIdLst>
        </p14:section>
        <p14:section name="مقطع بدون عنوان" id="{66222775-78E1-4BCF-81D6-B990420B7E2F}">
          <p14:sldIdLst>
            <p14:sldId id="261"/>
            <p14:sldId id="268"/>
            <p14:sldId id="262"/>
            <p14:sldId id="278"/>
            <p14:sldId id="264"/>
            <p14:sldId id="267"/>
            <p14:sldId id="270"/>
            <p14:sldId id="271"/>
            <p14:sldId id="272"/>
            <p14:sldId id="279"/>
            <p14:sldId id="276"/>
            <p14:sldId id="277"/>
            <p14:sldId id="2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005" autoAdjust="0"/>
    <p:restoredTop sz="93844" autoAdjust="0"/>
  </p:normalViewPr>
  <p:slideViewPr>
    <p:cSldViewPr snapToGrid="0">
      <p:cViewPr varScale="1">
        <p:scale>
          <a:sx n="80" d="100"/>
          <a:sy n="80" d="100"/>
        </p:scale>
        <p:origin x="78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2EC2264D-41E2-4025-B579-D442FCEDB012}" type="datetimeFigureOut">
              <a:rPr lang="ar-LY" smtClean="0"/>
              <a:t>13/11/1443</a:t>
            </a:fld>
            <a:endParaRPr lang="ar-LY"/>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LY"/>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D7ED5CB-7BC9-4211-BFCD-4342FD967975}" type="slidenum">
              <a:rPr lang="ar-LY" smtClean="0"/>
              <a:t>‹#›</a:t>
            </a:fld>
            <a:endParaRPr lang="ar-LY"/>
          </a:p>
        </p:txBody>
      </p:sp>
    </p:spTree>
    <p:extLst>
      <p:ext uri="{BB962C8B-B14F-4D97-AF65-F5344CB8AC3E}">
        <p14:creationId xmlns:p14="http://schemas.microsoft.com/office/powerpoint/2010/main" val="332918106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8FCFD973-9EA9-4502-B8F8-24FD2E1AD829}"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2140391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4B3BECD-2892-4FD0-BDBC-D9262DAF7CC1}"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376382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8AE26EB6-01A8-4B7C-AADF-0599F0148679}"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CF4D6F-978C-4BE0-AB06-4E57D0799335}" type="slidenum">
              <a:rPr lang="ar-LY" smtClean="0"/>
              <a:t>‹#›</a:t>
            </a:fld>
            <a:endParaRPr lang="ar-LY"/>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99624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2D3FD2D8-DA0C-4615-A346-E8EDFC683987}" type="datetime8">
              <a:rPr lang="ar-LY" smtClean="0"/>
              <a:t>12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920475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4E47F813-137E-42E9-BB90-FBCF2EDBC41E}" type="datetime8">
              <a:rPr lang="ar-LY" smtClean="0"/>
              <a:t>12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CF4D6F-978C-4BE0-AB06-4E57D0799335}" type="slidenum">
              <a:rPr lang="ar-LY" smtClean="0"/>
              <a:t>‹#›</a:t>
            </a:fld>
            <a:endParaRPr lang="ar-LY"/>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23914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8D865D2A-6878-48C1-884C-B2A920886063}" type="datetime8">
              <a:rPr lang="ar-LY" smtClean="0"/>
              <a:t>12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1603855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B5D8255-2654-4F29-9464-B86861805FE9}"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064145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8A838C53-F239-49F6-B063-8203BED43E58}"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731758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A53A3E4-5F94-434E-800D-6D91F1499537}"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4068506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448123F-E7C2-4EC8-87F3-500CDE440390}" type="datetime8">
              <a:rPr lang="ar-LY" smtClean="0"/>
              <a:t>12 حزيران، 22</a:t>
            </a:fld>
            <a:endParaRPr lang="ar-LY"/>
          </a:p>
        </p:txBody>
      </p:sp>
      <p:sp>
        <p:nvSpPr>
          <p:cNvPr id="5" name="Footer Placeholder 4"/>
          <p:cNvSpPr>
            <a:spLocks noGrp="1"/>
          </p:cNvSpPr>
          <p:nvPr>
            <p:ph type="ftr" sz="quarter" idx="11"/>
          </p:nvPr>
        </p:nvSpPr>
        <p:spPr/>
        <p:txBody>
          <a:bodyPr/>
          <a:lstStyle/>
          <a:p>
            <a:endParaRPr lang="ar-LY"/>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2080289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59938455-B357-4165-B357-945397581072}" type="datetime8">
              <a:rPr lang="ar-LY" smtClean="0"/>
              <a:t>12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2029906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D4159AD-98D2-49B9-9A78-E311192FB3EC}" type="datetime8">
              <a:rPr lang="ar-LY" smtClean="0"/>
              <a:t>12 حزيران، 22</a:t>
            </a:fld>
            <a:endParaRPr lang="ar-LY"/>
          </a:p>
        </p:txBody>
      </p:sp>
      <p:sp>
        <p:nvSpPr>
          <p:cNvPr id="8" name="Footer Placeholder 7"/>
          <p:cNvSpPr>
            <a:spLocks noGrp="1"/>
          </p:cNvSpPr>
          <p:nvPr>
            <p:ph type="ftr" sz="quarter" idx="11"/>
          </p:nvPr>
        </p:nvSpPr>
        <p:spPr/>
        <p:txBody>
          <a:bodyPr/>
          <a:lstStyle/>
          <a:p>
            <a:endParaRPr lang="ar-LY"/>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376175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20C14328-FE84-44BB-ACE6-BFB21A9F953C}" type="datetime8">
              <a:rPr lang="ar-LY" smtClean="0"/>
              <a:t>12 حزيران، 22</a:t>
            </a:fld>
            <a:endParaRPr lang="ar-LY"/>
          </a:p>
        </p:txBody>
      </p:sp>
      <p:sp>
        <p:nvSpPr>
          <p:cNvPr id="4" name="Footer Placeholder 3"/>
          <p:cNvSpPr>
            <a:spLocks noGrp="1"/>
          </p:cNvSpPr>
          <p:nvPr>
            <p:ph type="ftr" sz="quarter" idx="11"/>
          </p:nvPr>
        </p:nvSpPr>
        <p:spPr/>
        <p:txBody>
          <a:bodyPr/>
          <a:lstStyle/>
          <a:p>
            <a:endParaRPr lang="ar-LY"/>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3934737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4A7E9-5E71-4E3F-9038-4E92E4259196}" type="datetime8">
              <a:rPr lang="ar-LY" smtClean="0"/>
              <a:t>12 حزيران، 22</a:t>
            </a:fld>
            <a:endParaRPr lang="ar-LY"/>
          </a:p>
        </p:txBody>
      </p:sp>
      <p:sp>
        <p:nvSpPr>
          <p:cNvPr id="3" name="Footer Placeholder 2"/>
          <p:cNvSpPr>
            <a:spLocks noGrp="1"/>
          </p:cNvSpPr>
          <p:nvPr>
            <p:ph type="ftr" sz="quarter" idx="11"/>
          </p:nvPr>
        </p:nvSpPr>
        <p:spPr/>
        <p:txBody>
          <a:bodyPr/>
          <a:lstStyle/>
          <a:p>
            <a:endParaRPr lang="ar-LY"/>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3527539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E1214AC-B261-443D-8CB8-7F2B3892D2AF}" type="datetime8">
              <a:rPr lang="ar-LY" smtClean="0"/>
              <a:t>12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2781642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1A882202-B2AE-44EA-9267-4F5377A8472D}" type="datetime8">
              <a:rPr lang="ar-LY" smtClean="0"/>
              <a:t>12 حزيران، 22</a:t>
            </a:fld>
            <a:endParaRPr lang="ar-LY"/>
          </a:p>
        </p:txBody>
      </p:sp>
      <p:sp>
        <p:nvSpPr>
          <p:cNvPr id="6" name="Footer Placeholder 5"/>
          <p:cNvSpPr>
            <a:spLocks noGrp="1"/>
          </p:cNvSpPr>
          <p:nvPr>
            <p:ph type="ftr" sz="quarter" idx="11"/>
          </p:nvPr>
        </p:nvSpPr>
        <p:spPr/>
        <p:txBody>
          <a:bodyPr/>
          <a:lstStyle/>
          <a:p>
            <a:endParaRPr lang="ar-LY"/>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CF4D6F-978C-4BE0-AB06-4E57D0799335}" type="slidenum">
              <a:rPr lang="ar-LY" smtClean="0"/>
              <a:t>‹#›</a:t>
            </a:fld>
            <a:endParaRPr lang="ar-LY"/>
          </a:p>
        </p:txBody>
      </p:sp>
    </p:spTree>
    <p:extLst>
      <p:ext uri="{BB962C8B-B14F-4D97-AF65-F5344CB8AC3E}">
        <p14:creationId xmlns:p14="http://schemas.microsoft.com/office/powerpoint/2010/main" val="1470911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CFC6DD1-D789-45E0-8F6C-C8FE77C6AEFB}" type="datetime8">
              <a:rPr lang="ar-LY" smtClean="0"/>
              <a:t>12 حزيران، 22</a:t>
            </a:fld>
            <a:endParaRPr lang="ar-LY"/>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LY"/>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FCF4D6F-978C-4BE0-AB06-4E57D0799335}" type="slidenum">
              <a:rPr lang="ar-LY" smtClean="0"/>
              <a:t>‹#›</a:t>
            </a:fld>
            <a:endParaRPr lang="ar-LY"/>
          </a:p>
        </p:txBody>
      </p:sp>
    </p:spTree>
    <p:extLst>
      <p:ext uri="{BB962C8B-B14F-4D97-AF65-F5344CB8AC3E}">
        <p14:creationId xmlns:p14="http://schemas.microsoft.com/office/powerpoint/2010/main" val="36201383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ftr="0" dt="0"/>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093B902-724F-4E34-99FA-4C4BFCDFFA04}"/>
              </a:ext>
            </a:extLst>
          </p:cNvPr>
          <p:cNvSpPr>
            <a:spLocks noGrp="1"/>
          </p:cNvSpPr>
          <p:nvPr>
            <p:ph type="ctrTitle"/>
          </p:nvPr>
        </p:nvSpPr>
        <p:spPr>
          <a:xfrm>
            <a:off x="3062795" y="115409"/>
            <a:ext cx="6702641" cy="2363680"/>
          </a:xfrm>
        </p:spPr>
        <p:txBody>
          <a:bodyPr>
            <a:normAutofit/>
          </a:bodyPr>
          <a:lstStyle/>
          <a:p>
            <a:pPr algn="l"/>
            <a:r>
              <a:rPr lang="en-US" sz="2800" dirty="0">
                <a:solidFill>
                  <a:schemeClr val="accent6">
                    <a:lumMod val="50000"/>
                  </a:schemeClr>
                </a:solidFill>
                <a:latin typeface="Arial" panose="020B0604020202020204" pitchFamily="34" charset="0"/>
                <a:cs typeface="Arial" panose="020B0604020202020204" pitchFamily="34" charset="0"/>
              </a:rPr>
              <a:t>Libyan International Medical University </a:t>
            </a:r>
            <a:br>
              <a:rPr lang="en-US" sz="2800" dirty="0">
                <a:solidFill>
                  <a:schemeClr val="accent6">
                    <a:lumMod val="75000"/>
                  </a:schemeClr>
                </a:solidFill>
                <a:latin typeface="Arial" panose="020B0604020202020204" pitchFamily="34" charset="0"/>
                <a:cs typeface="Arial" panose="020B0604020202020204" pitchFamily="34" charset="0"/>
              </a:rPr>
            </a:br>
            <a:r>
              <a:rPr lang="en-US" sz="2800" dirty="0">
                <a:solidFill>
                  <a:schemeClr val="accent6">
                    <a:lumMod val="75000"/>
                  </a:schemeClr>
                </a:solidFill>
                <a:latin typeface="Arial" panose="020B0604020202020204" pitchFamily="34" charset="0"/>
                <a:cs typeface="Arial" panose="020B0604020202020204" pitchFamily="34" charset="0"/>
              </a:rPr>
              <a:t>               </a:t>
            </a:r>
            <a:r>
              <a:rPr lang="en-US" sz="2800" dirty="0">
                <a:solidFill>
                  <a:schemeClr val="accent6">
                    <a:lumMod val="50000"/>
                  </a:schemeClr>
                </a:solidFill>
                <a:latin typeface="Arial" panose="020B0604020202020204" pitchFamily="34" charset="0"/>
                <a:cs typeface="Arial" panose="020B0604020202020204" pitchFamily="34" charset="0"/>
              </a:rPr>
              <a:t>Faculty Of AMS   </a:t>
            </a:r>
            <a:br>
              <a:rPr lang="en-US" sz="2800" dirty="0">
                <a:solidFill>
                  <a:schemeClr val="accent6">
                    <a:lumMod val="75000"/>
                  </a:schemeClr>
                </a:solidFill>
                <a:latin typeface="Arial" panose="020B0604020202020204" pitchFamily="34" charset="0"/>
                <a:cs typeface="Arial" panose="020B0604020202020204" pitchFamily="34" charset="0"/>
              </a:rPr>
            </a:br>
            <a:r>
              <a:rPr lang="en-US" sz="2800" dirty="0">
                <a:solidFill>
                  <a:schemeClr val="accent6">
                    <a:lumMod val="75000"/>
                  </a:schemeClr>
                </a:solidFill>
                <a:latin typeface="Arial" panose="020B0604020202020204" pitchFamily="34" charset="0"/>
                <a:cs typeface="Arial" panose="020B0604020202020204" pitchFamily="34" charset="0"/>
              </a:rPr>
              <a:t>                   </a:t>
            </a:r>
            <a:r>
              <a:rPr lang="en-US" sz="2800" dirty="0">
                <a:solidFill>
                  <a:schemeClr val="accent6">
                    <a:lumMod val="50000"/>
                  </a:schemeClr>
                </a:solidFill>
                <a:latin typeface="Arial" panose="020B0604020202020204" pitchFamily="34" charset="0"/>
                <a:cs typeface="Arial" panose="020B0604020202020204" pitchFamily="34" charset="0"/>
              </a:rPr>
              <a:t>2021-2022</a:t>
            </a:r>
            <a:r>
              <a:rPr lang="ar-LY" sz="2800" dirty="0">
                <a:solidFill>
                  <a:schemeClr val="accent6">
                    <a:lumMod val="75000"/>
                  </a:schemeClr>
                </a:solidFill>
                <a:latin typeface="Arial" panose="020B0604020202020204" pitchFamily="34" charset="0"/>
                <a:cs typeface="Arial" panose="020B0604020202020204" pitchFamily="34" charset="0"/>
              </a:rPr>
              <a:t> </a:t>
            </a:r>
            <a:br>
              <a:rPr lang="en-US" sz="2800" b="1" i="1" u="sng" dirty="0">
                <a:solidFill>
                  <a:schemeClr val="accent6">
                    <a:lumMod val="75000"/>
                  </a:schemeClr>
                </a:solidFill>
                <a:latin typeface="Bahnschrift Light Condensed" panose="020B0502040204020203" pitchFamily="34" charset="0"/>
              </a:rPr>
            </a:br>
            <a:endParaRPr lang="ar-LY" sz="2800" b="1" i="1" u="sng" dirty="0">
              <a:solidFill>
                <a:schemeClr val="accent6">
                  <a:lumMod val="75000"/>
                </a:schemeClr>
              </a:solidFill>
              <a:latin typeface="Bahnschrift Light Condensed" panose="020B0502040204020203" pitchFamily="34" charset="0"/>
            </a:endParaRPr>
          </a:p>
        </p:txBody>
      </p:sp>
      <p:sp>
        <p:nvSpPr>
          <p:cNvPr id="3" name="عنوان فرعي 2">
            <a:extLst>
              <a:ext uri="{FF2B5EF4-FFF2-40B4-BE49-F238E27FC236}">
                <a16:creationId xmlns:a16="http://schemas.microsoft.com/office/drawing/2014/main" id="{4378F376-B772-414E-B4C4-A19CA5B62340}"/>
              </a:ext>
            </a:extLst>
          </p:cNvPr>
          <p:cNvSpPr>
            <a:spLocks noGrp="1"/>
          </p:cNvSpPr>
          <p:nvPr>
            <p:ph type="subTitle" idx="1"/>
          </p:nvPr>
        </p:nvSpPr>
        <p:spPr>
          <a:xfrm>
            <a:off x="1793937" y="2183906"/>
            <a:ext cx="9551525" cy="4403324"/>
          </a:xfrm>
        </p:spPr>
        <p:txBody>
          <a:bodyPr>
            <a:normAutofit lnSpcReduction="10000"/>
          </a:bodyPr>
          <a:lstStyle/>
          <a:p>
            <a:pPr algn="ctr"/>
            <a:r>
              <a:rPr lang="en-US" sz="2800" b="1" i="1" u="sng" dirty="0">
                <a:solidFill>
                  <a:schemeClr val="accent6">
                    <a:lumMod val="75000"/>
                  </a:schemeClr>
                </a:solidFill>
                <a:latin typeface="Bahnschrift Light SemiCondensed" panose="020B0502040204020203" pitchFamily="34" charset="0"/>
              </a:rPr>
              <a:t> </a:t>
            </a:r>
            <a:r>
              <a:rPr lang="en-US" sz="5200" b="1" i="1" u="sng" dirty="0">
                <a:solidFill>
                  <a:schemeClr val="accent6">
                    <a:lumMod val="75000"/>
                  </a:schemeClr>
                </a:solidFill>
                <a:latin typeface="Arial" panose="020B0604020202020204" pitchFamily="34" charset="0"/>
                <a:cs typeface="Arial" panose="020B0604020202020204" pitchFamily="34" charset="0"/>
              </a:rPr>
              <a:t>COVID-19 PANDEMIC .</a:t>
            </a:r>
          </a:p>
          <a:p>
            <a:pPr algn="ctr"/>
            <a:r>
              <a:rPr lang="en-US" sz="5200" b="1" i="1" u="sng" dirty="0">
                <a:solidFill>
                  <a:schemeClr val="accent6">
                    <a:lumMod val="75000"/>
                  </a:schemeClr>
                </a:solidFill>
                <a:latin typeface="Arial" panose="020B0604020202020204" pitchFamily="34" charset="0"/>
                <a:cs typeface="Arial" panose="020B0604020202020204" pitchFamily="34" charset="0"/>
              </a:rPr>
              <a:t>GBMS2.</a:t>
            </a:r>
            <a:endParaRPr lang="en-US" sz="5200" b="1" i="1" u="sng" dirty="0">
              <a:solidFill>
                <a:schemeClr val="accent6">
                  <a:lumMod val="50000"/>
                </a:schemeClr>
              </a:solidFill>
              <a:latin typeface="Arial" panose="020B0604020202020204" pitchFamily="34" charset="0"/>
              <a:cs typeface="Arial" panose="020B0604020202020204" pitchFamily="34" charset="0"/>
            </a:endParaRPr>
          </a:p>
          <a:p>
            <a:pPr algn="ctr"/>
            <a:r>
              <a:rPr lang="ar-LY" sz="7200" b="1" i="1" u="sng" dirty="0">
                <a:solidFill>
                  <a:schemeClr val="accent6">
                    <a:lumMod val="50000"/>
                  </a:schemeClr>
                </a:solidFill>
                <a:latin typeface="Bahnschrift Light Condensed" panose="020B0502040204020203" pitchFamily="34" charset="0"/>
              </a:rPr>
              <a:t> </a:t>
            </a:r>
            <a:r>
              <a:rPr lang="en-US" sz="4000" b="1" i="1" u="sng" dirty="0">
                <a:solidFill>
                  <a:schemeClr val="accent6">
                    <a:lumMod val="50000"/>
                  </a:schemeClr>
                </a:solidFill>
                <a:latin typeface="Bahnschrift Light Condensed" panose="020B0502040204020203" pitchFamily="34" charset="0"/>
              </a:rPr>
              <a:t>Fatima bubaker bushiba -3528</a:t>
            </a:r>
          </a:p>
          <a:p>
            <a:pPr algn="ctr"/>
            <a:r>
              <a:rPr lang="en-US" sz="4000" b="1" i="1" u="sng" dirty="0">
                <a:solidFill>
                  <a:schemeClr val="accent6">
                    <a:lumMod val="50000"/>
                  </a:schemeClr>
                </a:solidFill>
                <a:latin typeface="Bahnschrift Light SemiCondensed" panose="020B0502040204020203" pitchFamily="34" charset="0"/>
              </a:rPr>
              <a:t>Dr: Muataz mazwghi </a:t>
            </a:r>
          </a:p>
          <a:p>
            <a:pPr algn="ctr"/>
            <a:r>
              <a:rPr lang="en-US" sz="4000" b="1" i="1" u="sng" dirty="0">
                <a:solidFill>
                  <a:schemeClr val="accent6">
                    <a:lumMod val="50000"/>
                  </a:schemeClr>
                </a:solidFill>
                <a:latin typeface="Bahnschrift Light SemiCondensed" panose="020B0502040204020203" pitchFamily="34" charset="0"/>
              </a:rPr>
              <a:t>Date: 18.5.2022</a:t>
            </a:r>
            <a:endParaRPr lang="ar-LY" sz="4000" b="1" i="1" u="sng" dirty="0">
              <a:solidFill>
                <a:schemeClr val="accent6">
                  <a:lumMod val="50000"/>
                </a:schemeClr>
              </a:solidFill>
              <a:latin typeface="Bahnschrift Light SemiCondensed" panose="020B0502040204020203" pitchFamily="34" charset="0"/>
            </a:endParaRPr>
          </a:p>
        </p:txBody>
      </p:sp>
      <p:pic>
        <p:nvPicPr>
          <p:cNvPr id="5" name="صورة 4">
            <a:extLst>
              <a:ext uri="{FF2B5EF4-FFF2-40B4-BE49-F238E27FC236}">
                <a16:creationId xmlns:a16="http://schemas.microsoft.com/office/drawing/2014/main" id="{C447E51A-8A98-B063-1990-AD8F8B46676F}"/>
              </a:ext>
            </a:extLst>
          </p:cNvPr>
          <p:cNvPicPr>
            <a:picLocks noChangeAspect="1"/>
          </p:cNvPicPr>
          <p:nvPr/>
        </p:nvPicPr>
        <p:blipFill>
          <a:blip r:embed="rId2"/>
          <a:stretch>
            <a:fillRect/>
          </a:stretch>
        </p:blipFill>
        <p:spPr>
          <a:xfrm>
            <a:off x="568172" y="292683"/>
            <a:ext cx="1722268" cy="1400452"/>
          </a:xfrm>
          <a:prstGeom prst="rect">
            <a:avLst/>
          </a:prstGeom>
        </p:spPr>
      </p:pic>
      <p:pic>
        <p:nvPicPr>
          <p:cNvPr id="8" name="Picture 4" descr="شعار الجامعة">
            <a:extLst>
              <a:ext uri="{FF2B5EF4-FFF2-40B4-BE49-F238E27FC236}">
                <a16:creationId xmlns:a16="http://schemas.microsoft.com/office/drawing/2014/main" id="{7614FBAD-3C7C-8951-7F26-01816B29A594}"/>
              </a:ext>
            </a:extLst>
          </p:cNvPr>
          <p:cNvPicPr/>
          <p:nvPr/>
        </p:nvPicPr>
        <p:blipFill>
          <a:blip r:embed="rId3"/>
          <a:srcRect/>
          <a:stretch>
            <a:fillRect/>
          </a:stretch>
        </p:blipFill>
        <p:spPr>
          <a:xfrm>
            <a:off x="9765436" y="270770"/>
            <a:ext cx="2033227" cy="1230673"/>
          </a:xfrm>
          <a:prstGeom prst="rect">
            <a:avLst/>
          </a:prstGeom>
          <a:noFill/>
          <a:ln>
            <a:noFill/>
            <a:prstDash/>
          </a:ln>
        </p:spPr>
      </p:pic>
      <p:sp>
        <p:nvSpPr>
          <p:cNvPr id="4" name="عنصر نائب لرقم الشريحة 3">
            <a:extLst>
              <a:ext uri="{FF2B5EF4-FFF2-40B4-BE49-F238E27FC236}">
                <a16:creationId xmlns:a16="http://schemas.microsoft.com/office/drawing/2014/main" id="{9FC54EF5-6BF1-40B8-E514-5B523C51F997}"/>
              </a:ext>
            </a:extLst>
          </p:cNvPr>
          <p:cNvSpPr>
            <a:spLocks noGrp="1"/>
          </p:cNvSpPr>
          <p:nvPr>
            <p:ph type="sldNum" sz="quarter" idx="12"/>
          </p:nvPr>
        </p:nvSpPr>
        <p:spPr/>
        <p:txBody>
          <a:bodyPr/>
          <a:lstStyle/>
          <a:p>
            <a:fld id="{3FCF4D6F-978C-4BE0-AB06-4E57D0799335}" type="slidenum">
              <a:rPr lang="ar-LY" smtClean="0"/>
              <a:t>1</a:t>
            </a:fld>
            <a:endParaRPr lang="ar-LY"/>
          </a:p>
        </p:txBody>
      </p:sp>
    </p:spTree>
    <p:extLst>
      <p:ext uri="{BB962C8B-B14F-4D97-AF65-F5344CB8AC3E}">
        <p14:creationId xmlns:p14="http://schemas.microsoft.com/office/powerpoint/2010/main" val="3900166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2B318ED-D920-9C74-6B81-FDAC8B1C4F51}"/>
              </a:ext>
            </a:extLst>
          </p:cNvPr>
          <p:cNvSpPr>
            <a:spLocks noGrp="1"/>
          </p:cNvSpPr>
          <p:nvPr>
            <p:ph type="title"/>
          </p:nvPr>
        </p:nvSpPr>
        <p:spPr/>
        <p:txBody>
          <a:bodyPr/>
          <a:lstStyle/>
          <a:p>
            <a:endParaRPr lang="ar-LY"/>
          </a:p>
        </p:txBody>
      </p:sp>
      <p:pic>
        <p:nvPicPr>
          <p:cNvPr id="6" name="عنصر نائب للمحتوى 5">
            <a:extLst>
              <a:ext uri="{FF2B5EF4-FFF2-40B4-BE49-F238E27FC236}">
                <a16:creationId xmlns:a16="http://schemas.microsoft.com/office/drawing/2014/main" id="{2356CF75-89B4-1A49-4206-70F8DFD3FF8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0"/>
            <a:ext cx="12030075" cy="6858000"/>
          </a:xfrm>
          <a:prstGeom prst="rect">
            <a:avLst/>
          </a:prstGeom>
          <a:ln w="228600" cap="sq" cmpd="thickThin">
            <a:solidFill>
              <a:srgbClr val="000000"/>
            </a:solidFill>
            <a:prstDash val="solid"/>
            <a:miter lim="800000"/>
          </a:ln>
          <a:effectLst>
            <a:innerShdw blurRad="76200">
              <a:srgbClr val="000000"/>
            </a:innerShdw>
          </a:effectLst>
        </p:spPr>
      </p:pic>
      <p:sp>
        <p:nvSpPr>
          <p:cNvPr id="4" name="عنصر نائب لرقم الشريحة 3">
            <a:extLst>
              <a:ext uri="{FF2B5EF4-FFF2-40B4-BE49-F238E27FC236}">
                <a16:creationId xmlns:a16="http://schemas.microsoft.com/office/drawing/2014/main" id="{8116E0EC-D2DF-C71C-510B-32FDC189A4D1}"/>
              </a:ext>
            </a:extLst>
          </p:cNvPr>
          <p:cNvSpPr>
            <a:spLocks noGrp="1"/>
          </p:cNvSpPr>
          <p:nvPr>
            <p:ph type="sldNum" sz="quarter" idx="12"/>
          </p:nvPr>
        </p:nvSpPr>
        <p:spPr/>
        <p:txBody>
          <a:bodyPr/>
          <a:lstStyle/>
          <a:p>
            <a:fld id="{3FCF4D6F-978C-4BE0-AB06-4E57D0799335}" type="slidenum">
              <a:rPr lang="ar-LY" smtClean="0"/>
              <a:t>10</a:t>
            </a:fld>
            <a:endParaRPr lang="ar-LY"/>
          </a:p>
        </p:txBody>
      </p:sp>
    </p:spTree>
    <p:extLst>
      <p:ext uri="{BB962C8B-B14F-4D97-AF65-F5344CB8AC3E}">
        <p14:creationId xmlns:p14="http://schemas.microsoft.com/office/powerpoint/2010/main" val="4125460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81149CB-9FEE-0626-BDD8-02324C980ADB}"/>
              </a:ext>
            </a:extLst>
          </p:cNvPr>
          <p:cNvSpPr>
            <a:spLocks noGrp="1"/>
          </p:cNvSpPr>
          <p:nvPr>
            <p:ph type="title"/>
          </p:nvPr>
        </p:nvSpPr>
        <p:spPr>
          <a:xfrm>
            <a:off x="0" y="785444"/>
            <a:ext cx="9365094" cy="322668"/>
          </a:xfrm>
        </p:spPr>
        <p:txBody>
          <a:bodyPr>
            <a:normAutofit/>
          </a:bodyPr>
          <a:lstStyle/>
          <a:p>
            <a:r>
              <a:rPr lang="ar-LY" sz="800" dirty="0"/>
              <a:t>ل</a:t>
            </a:r>
          </a:p>
        </p:txBody>
      </p:sp>
      <p:sp>
        <p:nvSpPr>
          <p:cNvPr id="3" name="عنصر نائب للمحتوى 2">
            <a:extLst>
              <a:ext uri="{FF2B5EF4-FFF2-40B4-BE49-F238E27FC236}">
                <a16:creationId xmlns:a16="http://schemas.microsoft.com/office/drawing/2014/main" id="{CC0A9276-6DAA-CFF9-509D-A5E8E7D42010}"/>
              </a:ext>
            </a:extLst>
          </p:cNvPr>
          <p:cNvSpPr>
            <a:spLocks noGrp="1"/>
          </p:cNvSpPr>
          <p:nvPr>
            <p:ph idx="1"/>
          </p:nvPr>
        </p:nvSpPr>
        <p:spPr>
          <a:xfrm>
            <a:off x="1899820" y="1232528"/>
            <a:ext cx="10209321" cy="6689324"/>
          </a:xfrm>
        </p:spPr>
        <p:txBody>
          <a:bodyPr>
            <a:normAutofit/>
          </a:bodyPr>
          <a:lstStyle/>
          <a:p>
            <a:pPr marL="0" indent="0" algn="l">
              <a:buNone/>
            </a:pPr>
            <a:r>
              <a:rPr lang="en-US" sz="4400" dirty="0">
                <a:solidFill>
                  <a:srgbClr val="FF0000"/>
                </a:solidFill>
              </a:rPr>
              <a:t>Complications :</a:t>
            </a:r>
          </a:p>
          <a:p>
            <a:pPr marL="0" indent="0" algn="l">
              <a:lnSpc>
                <a:spcPct val="150000"/>
              </a:lnSpc>
              <a:buNone/>
            </a:pPr>
            <a:r>
              <a:rPr lang="en-US" sz="2800" dirty="0">
                <a:solidFill>
                  <a:schemeClr val="accent2">
                    <a:lumMod val="75000"/>
                  </a:schemeClr>
                </a:solidFill>
              </a:rPr>
              <a:t>Acute respiratory distress syndrome (ARDS).</a:t>
            </a:r>
            <a:endParaRPr lang="ar-LY" sz="2800" dirty="0">
              <a:solidFill>
                <a:schemeClr val="accent2">
                  <a:lumMod val="75000"/>
                </a:schemeClr>
              </a:solidFill>
            </a:endParaRPr>
          </a:p>
        </p:txBody>
      </p:sp>
      <p:sp>
        <p:nvSpPr>
          <p:cNvPr id="4" name="عنصر نائب لرقم الشريحة 3">
            <a:extLst>
              <a:ext uri="{FF2B5EF4-FFF2-40B4-BE49-F238E27FC236}">
                <a16:creationId xmlns:a16="http://schemas.microsoft.com/office/drawing/2014/main" id="{6941975E-CDDB-8D93-B1A5-0DA13C689BA7}"/>
              </a:ext>
            </a:extLst>
          </p:cNvPr>
          <p:cNvSpPr>
            <a:spLocks noGrp="1"/>
          </p:cNvSpPr>
          <p:nvPr>
            <p:ph type="sldNum" sz="quarter" idx="12"/>
          </p:nvPr>
        </p:nvSpPr>
        <p:spPr/>
        <p:txBody>
          <a:bodyPr/>
          <a:lstStyle/>
          <a:p>
            <a:fld id="{3FCF4D6F-978C-4BE0-AB06-4E57D0799335}" type="slidenum">
              <a:rPr lang="ar-LY" smtClean="0"/>
              <a:t>11</a:t>
            </a:fld>
            <a:endParaRPr lang="ar-LY"/>
          </a:p>
        </p:txBody>
      </p:sp>
    </p:spTree>
    <p:extLst>
      <p:ext uri="{BB962C8B-B14F-4D97-AF65-F5344CB8AC3E}">
        <p14:creationId xmlns:p14="http://schemas.microsoft.com/office/powerpoint/2010/main" val="785984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306D38B0-B323-B4C3-F7F5-2C3C5F09F695}"/>
              </a:ext>
            </a:extLst>
          </p:cNvPr>
          <p:cNvSpPr>
            <a:spLocks noGrp="1"/>
          </p:cNvSpPr>
          <p:nvPr>
            <p:ph type="title"/>
          </p:nvPr>
        </p:nvSpPr>
        <p:spPr>
          <a:xfrm>
            <a:off x="2105025" y="328835"/>
            <a:ext cx="8911687" cy="1280890"/>
          </a:xfrm>
        </p:spPr>
        <p:txBody>
          <a:bodyPr>
            <a:normAutofit/>
          </a:bodyPr>
          <a:lstStyle/>
          <a:p>
            <a:r>
              <a:rPr lang="en-US" sz="4000" dirty="0">
                <a:solidFill>
                  <a:srgbClr val="FF0000"/>
                </a:solidFill>
                <a:latin typeface="Arial" panose="020B0604020202020204" pitchFamily="34" charset="0"/>
                <a:cs typeface="Arial" panose="020B0604020202020204" pitchFamily="34" charset="0"/>
              </a:rPr>
              <a:t>            </a:t>
            </a:r>
            <a:r>
              <a:rPr lang="en-US" sz="5400" dirty="0">
                <a:solidFill>
                  <a:srgbClr val="C00000"/>
                </a:solidFill>
                <a:latin typeface="Arial" panose="020B0604020202020204" pitchFamily="34" charset="0"/>
                <a:cs typeface="Arial" panose="020B0604020202020204" pitchFamily="34" charset="0"/>
              </a:rPr>
              <a:t>Origin of COVID-19:</a:t>
            </a:r>
            <a:endParaRPr lang="ar-LY" sz="5400" dirty="0">
              <a:solidFill>
                <a:srgbClr val="C00000"/>
              </a:solidFill>
              <a:latin typeface="Arial" panose="020B0604020202020204" pitchFamily="34" charset="0"/>
              <a:cs typeface="Arial" panose="020B0604020202020204" pitchFamily="34" charset="0"/>
            </a:endParaRPr>
          </a:p>
        </p:txBody>
      </p:sp>
      <p:sp>
        <p:nvSpPr>
          <p:cNvPr id="5" name="عنصر نائب للمحتوى 4">
            <a:extLst>
              <a:ext uri="{FF2B5EF4-FFF2-40B4-BE49-F238E27FC236}">
                <a16:creationId xmlns:a16="http://schemas.microsoft.com/office/drawing/2014/main" id="{1F14BD4C-5A14-776C-1619-4D51F450A486}"/>
              </a:ext>
            </a:extLst>
          </p:cNvPr>
          <p:cNvSpPr>
            <a:spLocks noGrp="1"/>
          </p:cNvSpPr>
          <p:nvPr>
            <p:ph idx="1"/>
          </p:nvPr>
        </p:nvSpPr>
        <p:spPr>
          <a:xfrm>
            <a:off x="1933575" y="1609725"/>
            <a:ext cx="9399587" cy="4648200"/>
          </a:xfrm>
        </p:spPr>
        <p:txBody>
          <a:bodyPr>
            <a:normAutofit/>
          </a:bodyPr>
          <a:lstStyle/>
          <a:p>
            <a:pPr marL="0" indent="0" algn="l">
              <a:lnSpc>
                <a:spcPct val="150000"/>
              </a:lnSpc>
              <a:buNone/>
            </a:pPr>
            <a:r>
              <a:rPr lang="en-US" sz="3200" dirty="0">
                <a:solidFill>
                  <a:schemeClr val="tx1"/>
                </a:solidFill>
              </a:rPr>
              <a:t>Coronaviruses are a large family of viruses that are common in humans and many different species animals </a:t>
            </a:r>
            <a:r>
              <a:rPr lang="en-US" sz="3200" dirty="0">
                <a:solidFill>
                  <a:schemeClr val="accent2">
                    <a:lumMod val="75000"/>
                  </a:schemeClr>
                </a:solidFill>
              </a:rPr>
              <a:t>(e.g.: cats, bats).</a:t>
            </a:r>
          </a:p>
          <a:p>
            <a:pPr marL="0" indent="0" algn="l">
              <a:lnSpc>
                <a:spcPct val="150000"/>
              </a:lnSpc>
              <a:buNone/>
            </a:pPr>
            <a:r>
              <a:rPr lang="ar-LY" sz="2400" dirty="0">
                <a:solidFill>
                  <a:schemeClr val="accent2">
                    <a:lumMod val="75000"/>
                  </a:schemeClr>
                </a:solidFill>
              </a:rPr>
              <a:t>  </a:t>
            </a:r>
          </a:p>
        </p:txBody>
      </p:sp>
      <p:sp>
        <p:nvSpPr>
          <p:cNvPr id="2" name="عنصر نائب لرقم الشريحة 1">
            <a:extLst>
              <a:ext uri="{FF2B5EF4-FFF2-40B4-BE49-F238E27FC236}">
                <a16:creationId xmlns:a16="http://schemas.microsoft.com/office/drawing/2014/main" id="{B65C719C-56AB-F6F7-BE4D-F7534AB243F1}"/>
              </a:ext>
            </a:extLst>
          </p:cNvPr>
          <p:cNvSpPr>
            <a:spLocks noGrp="1"/>
          </p:cNvSpPr>
          <p:nvPr>
            <p:ph type="sldNum" sz="quarter" idx="12"/>
          </p:nvPr>
        </p:nvSpPr>
        <p:spPr/>
        <p:txBody>
          <a:bodyPr/>
          <a:lstStyle/>
          <a:p>
            <a:fld id="{3FCF4D6F-978C-4BE0-AB06-4E57D0799335}" type="slidenum">
              <a:rPr lang="ar-LY" smtClean="0"/>
              <a:t>12</a:t>
            </a:fld>
            <a:endParaRPr lang="ar-LY"/>
          </a:p>
        </p:txBody>
      </p:sp>
    </p:spTree>
    <p:extLst>
      <p:ext uri="{BB962C8B-B14F-4D97-AF65-F5344CB8AC3E}">
        <p14:creationId xmlns:p14="http://schemas.microsoft.com/office/powerpoint/2010/main" val="2229817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00F17EA-E4F0-A27D-675A-CF415103C991}"/>
              </a:ext>
            </a:extLst>
          </p:cNvPr>
          <p:cNvSpPr>
            <a:spLocks noGrp="1"/>
          </p:cNvSpPr>
          <p:nvPr>
            <p:ph type="title"/>
          </p:nvPr>
        </p:nvSpPr>
        <p:spPr/>
        <p:txBody>
          <a:bodyPr>
            <a:normAutofit fontScale="90000"/>
          </a:bodyPr>
          <a:lstStyle/>
          <a:p>
            <a:r>
              <a:rPr lang="en-US" sz="4000" dirty="0">
                <a:solidFill>
                  <a:srgbClr val="FF0000"/>
                </a:solidFill>
                <a:latin typeface="Arial" panose="020B0604020202020204" pitchFamily="34" charset="0"/>
                <a:cs typeface="Arial" panose="020B0604020202020204" pitchFamily="34" charset="0"/>
              </a:rPr>
              <a:t>There are four main genres of coronaviruses:</a:t>
            </a:r>
            <a:endParaRPr lang="ar-LY" sz="4000" dirty="0">
              <a:solidFill>
                <a:srgbClr val="FF0000"/>
              </a:solidFill>
              <a:latin typeface="Arial" panose="020B0604020202020204" pitchFamily="34" charset="0"/>
              <a:cs typeface="Arial" panose="020B0604020202020204" pitchFamily="34" charset="0"/>
            </a:endParaRPr>
          </a:p>
        </p:txBody>
      </p:sp>
      <p:sp>
        <p:nvSpPr>
          <p:cNvPr id="3" name="عنصر نائب للمحتوى 2">
            <a:extLst>
              <a:ext uri="{FF2B5EF4-FFF2-40B4-BE49-F238E27FC236}">
                <a16:creationId xmlns:a16="http://schemas.microsoft.com/office/drawing/2014/main" id="{E3D48989-62DC-3C99-9248-C31B81D0F80D}"/>
              </a:ext>
            </a:extLst>
          </p:cNvPr>
          <p:cNvSpPr>
            <a:spLocks noGrp="1"/>
          </p:cNvSpPr>
          <p:nvPr>
            <p:ph idx="1"/>
          </p:nvPr>
        </p:nvSpPr>
        <p:spPr/>
        <p:txBody>
          <a:bodyPr>
            <a:normAutofit/>
          </a:bodyPr>
          <a:lstStyle/>
          <a:p>
            <a:pPr algn="l" rtl="0">
              <a:buFont typeface="Arial" panose="020B0604020202020204" pitchFamily="34" charset="0"/>
              <a:buChar char="•"/>
            </a:pPr>
            <a:r>
              <a:rPr lang="en-US" sz="2800" dirty="0"/>
              <a:t>Alpha. </a:t>
            </a:r>
          </a:p>
          <a:p>
            <a:pPr algn="l" rtl="0">
              <a:buFont typeface="Arial" panose="020B0604020202020204" pitchFamily="34" charset="0"/>
              <a:buChar char="•"/>
            </a:pPr>
            <a:r>
              <a:rPr lang="en-US" sz="2800" dirty="0"/>
              <a:t>Beta. </a:t>
            </a:r>
          </a:p>
          <a:p>
            <a:pPr algn="l" rtl="0">
              <a:buFont typeface="Arial" panose="020B0604020202020204" pitchFamily="34" charset="0"/>
              <a:buChar char="•"/>
            </a:pPr>
            <a:r>
              <a:rPr lang="en-US" sz="2800" dirty="0"/>
              <a:t>Gamma.</a:t>
            </a:r>
          </a:p>
          <a:p>
            <a:pPr algn="l" rtl="0">
              <a:buFont typeface="Arial" panose="020B0604020202020204" pitchFamily="34" charset="0"/>
              <a:buChar char="•"/>
            </a:pPr>
            <a:r>
              <a:rPr lang="en-US" sz="2800" dirty="0"/>
              <a:t>Delta.</a:t>
            </a:r>
            <a:endParaRPr lang="ar-LY" sz="2800" dirty="0"/>
          </a:p>
        </p:txBody>
      </p:sp>
      <p:sp>
        <p:nvSpPr>
          <p:cNvPr id="4" name="عنصر نائب لرقم الشريحة 3">
            <a:extLst>
              <a:ext uri="{FF2B5EF4-FFF2-40B4-BE49-F238E27FC236}">
                <a16:creationId xmlns:a16="http://schemas.microsoft.com/office/drawing/2014/main" id="{D727AABD-39FF-6EF5-0B2F-AC4D631A0DAF}"/>
              </a:ext>
            </a:extLst>
          </p:cNvPr>
          <p:cNvSpPr>
            <a:spLocks noGrp="1"/>
          </p:cNvSpPr>
          <p:nvPr>
            <p:ph type="sldNum" sz="quarter" idx="12"/>
          </p:nvPr>
        </p:nvSpPr>
        <p:spPr/>
        <p:txBody>
          <a:bodyPr/>
          <a:lstStyle/>
          <a:p>
            <a:fld id="{3FCF4D6F-978C-4BE0-AB06-4E57D0799335}" type="slidenum">
              <a:rPr lang="ar-LY" smtClean="0"/>
              <a:t>13</a:t>
            </a:fld>
            <a:endParaRPr lang="ar-LY"/>
          </a:p>
        </p:txBody>
      </p:sp>
    </p:spTree>
    <p:extLst>
      <p:ext uri="{BB962C8B-B14F-4D97-AF65-F5344CB8AC3E}">
        <p14:creationId xmlns:p14="http://schemas.microsoft.com/office/powerpoint/2010/main" val="51444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6F1E7DE8-0155-63F7-1BF2-4FD9F5670035}"/>
              </a:ext>
            </a:extLst>
          </p:cNvPr>
          <p:cNvSpPr>
            <a:spLocks noGrp="1"/>
          </p:cNvSpPr>
          <p:nvPr>
            <p:ph type="title"/>
          </p:nvPr>
        </p:nvSpPr>
        <p:spPr/>
        <p:txBody>
          <a:bodyPr>
            <a:normAutofit/>
          </a:bodyPr>
          <a:lstStyle/>
          <a:p>
            <a:pPr algn="ctr"/>
            <a:r>
              <a:rPr lang="en-US" sz="5400" dirty="0">
                <a:solidFill>
                  <a:srgbClr val="C00000"/>
                </a:solidFill>
                <a:latin typeface="Arial" panose="020B0604020202020204" pitchFamily="34" charset="0"/>
                <a:cs typeface="Arial" panose="020B0604020202020204" pitchFamily="34" charset="0"/>
              </a:rPr>
              <a:t>Diagnostic techniques:</a:t>
            </a:r>
            <a:endParaRPr lang="ar-LY" sz="5400" dirty="0">
              <a:solidFill>
                <a:srgbClr val="C00000"/>
              </a:solidFill>
              <a:latin typeface="Arial" panose="020B0604020202020204" pitchFamily="34" charset="0"/>
              <a:cs typeface="Arial" panose="020B0604020202020204" pitchFamily="34" charset="0"/>
            </a:endParaRPr>
          </a:p>
        </p:txBody>
      </p:sp>
      <p:sp>
        <p:nvSpPr>
          <p:cNvPr id="3" name="عنصر نائب للمحتوى 2">
            <a:extLst>
              <a:ext uri="{FF2B5EF4-FFF2-40B4-BE49-F238E27FC236}">
                <a16:creationId xmlns:a16="http://schemas.microsoft.com/office/drawing/2014/main" id="{29BB33A2-E59F-D89E-0A75-6D7EEF0898FD}"/>
              </a:ext>
            </a:extLst>
          </p:cNvPr>
          <p:cNvSpPr>
            <a:spLocks noGrp="1"/>
          </p:cNvSpPr>
          <p:nvPr>
            <p:ph idx="1"/>
          </p:nvPr>
        </p:nvSpPr>
        <p:spPr/>
        <p:txBody>
          <a:bodyPr/>
          <a:lstStyle/>
          <a:p>
            <a:pPr algn="l" rtl="0">
              <a:buFont typeface="Arial" panose="020B0604020202020204" pitchFamily="34" charset="0"/>
              <a:buChar char="•"/>
            </a:pPr>
            <a:r>
              <a:rPr lang="en-US" sz="3200" dirty="0">
                <a:solidFill>
                  <a:srgbClr val="FF0000"/>
                </a:solidFill>
              </a:rPr>
              <a:t>The (PCR)for COVID-19:</a:t>
            </a:r>
          </a:p>
          <a:p>
            <a:pPr marL="0" indent="0" algn="l" rtl="0">
              <a:buNone/>
            </a:pPr>
            <a:r>
              <a:rPr lang="en-US" sz="2400" dirty="0"/>
              <a:t>      polymerase chain reaction.</a:t>
            </a:r>
          </a:p>
          <a:p>
            <a:pPr marL="0" indent="0" algn="l" rtl="0">
              <a:buNone/>
            </a:pPr>
            <a:endParaRPr lang="en-US" sz="2400" dirty="0"/>
          </a:p>
          <a:p>
            <a:pPr algn="l" rtl="0">
              <a:buFont typeface="Arial" panose="020B0604020202020204" pitchFamily="34" charset="0"/>
              <a:buChar char="•"/>
            </a:pPr>
            <a:r>
              <a:rPr lang="en-US" sz="3200" dirty="0">
                <a:solidFill>
                  <a:srgbClr val="FF0000"/>
                </a:solidFill>
              </a:rPr>
              <a:t>Serologic test:</a:t>
            </a:r>
          </a:p>
          <a:p>
            <a:pPr marL="0" indent="0" algn="l" rtl="0">
              <a:buNone/>
            </a:pPr>
            <a:r>
              <a:rPr lang="en-US" sz="2400" dirty="0"/>
              <a:t>      is an enzyme-linking immunosorbent assay (ELIA).</a:t>
            </a:r>
            <a:endParaRPr lang="ar-LY" sz="2400" dirty="0"/>
          </a:p>
        </p:txBody>
      </p:sp>
      <p:sp>
        <p:nvSpPr>
          <p:cNvPr id="4" name="عنصر نائب لرقم الشريحة 3">
            <a:extLst>
              <a:ext uri="{FF2B5EF4-FFF2-40B4-BE49-F238E27FC236}">
                <a16:creationId xmlns:a16="http://schemas.microsoft.com/office/drawing/2014/main" id="{68F5D816-574E-1156-5827-FB2119DEE9AC}"/>
              </a:ext>
            </a:extLst>
          </p:cNvPr>
          <p:cNvSpPr>
            <a:spLocks noGrp="1"/>
          </p:cNvSpPr>
          <p:nvPr>
            <p:ph type="sldNum" sz="quarter" idx="12"/>
          </p:nvPr>
        </p:nvSpPr>
        <p:spPr/>
        <p:txBody>
          <a:bodyPr/>
          <a:lstStyle/>
          <a:p>
            <a:fld id="{3FCF4D6F-978C-4BE0-AB06-4E57D0799335}" type="slidenum">
              <a:rPr lang="ar-LY" smtClean="0"/>
              <a:t>14</a:t>
            </a:fld>
            <a:endParaRPr lang="ar-LY"/>
          </a:p>
        </p:txBody>
      </p:sp>
    </p:spTree>
    <p:extLst>
      <p:ext uri="{BB962C8B-B14F-4D97-AF65-F5344CB8AC3E}">
        <p14:creationId xmlns:p14="http://schemas.microsoft.com/office/powerpoint/2010/main" val="246995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97420B0-FEDD-7C09-A612-4442822166CC}"/>
              </a:ext>
            </a:extLst>
          </p:cNvPr>
          <p:cNvSpPr>
            <a:spLocks noGrp="1"/>
          </p:cNvSpPr>
          <p:nvPr>
            <p:ph type="title"/>
          </p:nvPr>
        </p:nvSpPr>
        <p:spPr/>
        <p:txBody>
          <a:bodyPr>
            <a:normAutofit/>
          </a:bodyPr>
          <a:lstStyle/>
          <a:p>
            <a:pPr algn="ctr"/>
            <a:endParaRPr lang="ar-LY" sz="5400" dirty="0">
              <a:solidFill>
                <a:srgbClr val="C00000"/>
              </a:solidFill>
              <a:latin typeface="Arial" panose="020B0604020202020204" pitchFamily="34" charset="0"/>
              <a:cs typeface="Arial" panose="020B0604020202020204" pitchFamily="34" charset="0"/>
            </a:endParaRPr>
          </a:p>
        </p:txBody>
      </p:sp>
      <p:sp>
        <p:nvSpPr>
          <p:cNvPr id="4" name="عنصر نائب لرقم الشريحة 3">
            <a:extLst>
              <a:ext uri="{FF2B5EF4-FFF2-40B4-BE49-F238E27FC236}">
                <a16:creationId xmlns:a16="http://schemas.microsoft.com/office/drawing/2014/main" id="{278EB680-1B0E-9DA2-AE41-2F5EF3B09EFD}"/>
              </a:ext>
            </a:extLst>
          </p:cNvPr>
          <p:cNvSpPr>
            <a:spLocks noGrp="1"/>
          </p:cNvSpPr>
          <p:nvPr>
            <p:ph type="sldNum" sz="quarter" idx="12"/>
          </p:nvPr>
        </p:nvSpPr>
        <p:spPr/>
        <p:txBody>
          <a:bodyPr/>
          <a:lstStyle/>
          <a:p>
            <a:fld id="{3FCF4D6F-978C-4BE0-AB06-4E57D0799335}" type="slidenum">
              <a:rPr lang="ar-LY" smtClean="0"/>
              <a:t>15</a:t>
            </a:fld>
            <a:endParaRPr lang="ar-LY"/>
          </a:p>
        </p:txBody>
      </p:sp>
      <p:pic>
        <p:nvPicPr>
          <p:cNvPr id="10" name="عنصر نائب للمحتوى 9">
            <a:extLst>
              <a:ext uri="{FF2B5EF4-FFF2-40B4-BE49-F238E27FC236}">
                <a16:creationId xmlns:a16="http://schemas.microsoft.com/office/drawing/2014/main" id="{115681D6-38E0-B8D5-D741-EF0C479600F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8626" y="161925"/>
            <a:ext cx="11641138" cy="669607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72930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C249187-DDE4-8F98-796B-6B5B0846B9D3}"/>
              </a:ext>
            </a:extLst>
          </p:cNvPr>
          <p:cNvSpPr>
            <a:spLocks noGrp="1"/>
          </p:cNvSpPr>
          <p:nvPr>
            <p:ph type="title"/>
          </p:nvPr>
        </p:nvSpPr>
        <p:spPr>
          <a:xfrm>
            <a:off x="2345275" y="624110"/>
            <a:ext cx="8911687" cy="1280890"/>
          </a:xfrm>
        </p:spPr>
        <p:txBody>
          <a:bodyPr/>
          <a:lstStyle/>
          <a:p>
            <a:r>
              <a:rPr lang="en-US" sz="5400" dirty="0">
                <a:solidFill>
                  <a:srgbClr val="C00000"/>
                </a:solidFill>
              </a:rPr>
              <a:t>Vaccination:</a:t>
            </a:r>
            <a:r>
              <a:rPr lang="en-US" dirty="0"/>
              <a:t> </a:t>
            </a:r>
            <a:endParaRPr lang="ar-LY" dirty="0"/>
          </a:p>
        </p:txBody>
      </p:sp>
      <p:sp>
        <p:nvSpPr>
          <p:cNvPr id="3" name="عنصر نائب للمحتوى 2">
            <a:extLst>
              <a:ext uri="{FF2B5EF4-FFF2-40B4-BE49-F238E27FC236}">
                <a16:creationId xmlns:a16="http://schemas.microsoft.com/office/drawing/2014/main" id="{1CCB1718-1A54-C590-523D-0D655F9C3E25}"/>
              </a:ext>
            </a:extLst>
          </p:cNvPr>
          <p:cNvSpPr>
            <a:spLocks noGrp="1"/>
          </p:cNvSpPr>
          <p:nvPr>
            <p:ph idx="1"/>
          </p:nvPr>
        </p:nvSpPr>
        <p:spPr/>
        <p:txBody>
          <a:bodyPr>
            <a:normAutofit/>
          </a:bodyPr>
          <a:lstStyle/>
          <a:p>
            <a:pPr algn="l" rtl="0">
              <a:buFont typeface="Arial" panose="020B0604020202020204" pitchFamily="34" charset="0"/>
              <a:buChar char="•"/>
            </a:pPr>
            <a:r>
              <a:rPr lang="en-US" sz="2800" dirty="0"/>
              <a:t>Pfizer /biontech vaccine.</a:t>
            </a:r>
          </a:p>
          <a:p>
            <a:pPr algn="l" rtl="0">
              <a:buFont typeface="Arial" panose="020B0604020202020204" pitchFamily="34" charset="0"/>
              <a:buChar char="•"/>
            </a:pPr>
            <a:r>
              <a:rPr lang="en-US" sz="2800" dirty="0"/>
              <a:t>Moderna vaccine.</a:t>
            </a:r>
          </a:p>
          <a:p>
            <a:pPr algn="l" rtl="0">
              <a:buFont typeface="Arial" panose="020B0604020202020204" pitchFamily="34" charset="0"/>
              <a:buChar char="•"/>
            </a:pPr>
            <a:r>
              <a:rPr lang="en-US" sz="2800" dirty="0"/>
              <a:t>Oxford vaccine. </a:t>
            </a:r>
          </a:p>
          <a:p>
            <a:pPr algn="l" rtl="0">
              <a:buFont typeface="Arial" panose="020B0604020202020204" pitchFamily="34" charset="0"/>
              <a:buChar char="•"/>
            </a:pPr>
            <a:r>
              <a:rPr lang="en-US" sz="2800" dirty="0"/>
              <a:t>Spuynik V vaccine</a:t>
            </a:r>
            <a:r>
              <a:rPr lang="en-US" sz="2400" dirty="0"/>
              <a:t>. </a:t>
            </a:r>
            <a:endParaRPr lang="ar-LY" sz="2400" dirty="0"/>
          </a:p>
        </p:txBody>
      </p:sp>
      <p:sp>
        <p:nvSpPr>
          <p:cNvPr id="4" name="عنصر نائب لرقم الشريحة 3">
            <a:extLst>
              <a:ext uri="{FF2B5EF4-FFF2-40B4-BE49-F238E27FC236}">
                <a16:creationId xmlns:a16="http://schemas.microsoft.com/office/drawing/2014/main" id="{3811D010-6CCC-893F-2382-6D860CC86263}"/>
              </a:ext>
            </a:extLst>
          </p:cNvPr>
          <p:cNvSpPr>
            <a:spLocks noGrp="1"/>
          </p:cNvSpPr>
          <p:nvPr>
            <p:ph type="sldNum" sz="quarter" idx="12"/>
          </p:nvPr>
        </p:nvSpPr>
        <p:spPr/>
        <p:txBody>
          <a:bodyPr/>
          <a:lstStyle/>
          <a:p>
            <a:fld id="{3FCF4D6F-978C-4BE0-AB06-4E57D0799335}" type="slidenum">
              <a:rPr lang="ar-LY" smtClean="0"/>
              <a:t>16</a:t>
            </a:fld>
            <a:endParaRPr lang="ar-LY"/>
          </a:p>
        </p:txBody>
      </p:sp>
    </p:spTree>
    <p:extLst>
      <p:ext uri="{BB962C8B-B14F-4D97-AF65-F5344CB8AC3E}">
        <p14:creationId xmlns:p14="http://schemas.microsoft.com/office/powerpoint/2010/main" val="1561256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EB29658-3780-1E97-71F7-8A67AF7FF26C}"/>
              </a:ext>
            </a:extLst>
          </p:cNvPr>
          <p:cNvSpPr>
            <a:spLocks noGrp="1"/>
          </p:cNvSpPr>
          <p:nvPr>
            <p:ph type="title"/>
          </p:nvPr>
        </p:nvSpPr>
        <p:spPr/>
        <p:txBody>
          <a:bodyPr>
            <a:normAutofit/>
          </a:bodyPr>
          <a:lstStyle/>
          <a:p>
            <a:pPr algn="ctr"/>
            <a:r>
              <a:rPr lang="en-US" sz="5400" dirty="0">
                <a:solidFill>
                  <a:srgbClr val="C00000"/>
                </a:solidFill>
                <a:latin typeface="Arial" panose="020B0604020202020204" pitchFamily="34" charset="0"/>
                <a:cs typeface="Arial" panose="020B0604020202020204" pitchFamily="34" charset="0"/>
              </a:rPr>
              <a:t>Conclusion.</a:t>
            </a:r>
            <a:endParaRPr lang="ar-LY" sz="5400" dirty="0">
              <a:solidFill>
                <a:srgbClr val="C00000"/>
              </a:solidFill>
              <a:latin typeface="Arial" panose="020B0604020202020204" pitchFamily="34" charset="0"/>
              <a:cs typeface="Arial" panose="020B0604020202020204" pitchFamily="34" charset="0"/>
            </a:endParaRPr>
          </a:p>
        </p:txBody>
      </p:sp>
      <p:sp>
        <p:nvSpPr>
          <p:cNvPr id="3" name="عنصر نائب للمحتوى 2">
            <a:extLst>
              <a:ext uri="{FF2B5EF4-FFF2-40B4-BE49-F238E27FC236}">
                <a16:creationId xmlns:a16="http://schemas.microsoft.com/office/drawing/2014/main" id="{0B0BF494-674E-4B8D-23F7-A20EA81E1925}"/>
              </a:ext>
            </a:extLst>
          </p:cNvPr>
          <p:cNvSpPr>
            <a:spLocks noGrp="1"/>
          </p:cNvSpPr>
          <p:nvPr>
            <p:ph idx="1"/>
          </p:nvPr>
        </p:nvSpPr>
        <p:spPr>
          <a:xfrm>
            <a:off x="2332037" y="2162175"/>
            <a:ext cx="8915400" cy="3777622"/>
          </a:xfrm>
        </p:spPr>
        <p:txBody>
          <a:bodyPr>
            <a:normAutofit/>
          </a:bodyPr>
          <a:lstStyle/>
          <a:p>
            <a:pPr marL="0" indent="0" algn="l" rtl="0">
              <a:buNone/>
            </a:pPr>
            <a:r>
              <a:rPr lang="en-US" sz="2800" dirty="0"/>
              <a:t>So by the end of  all of these information from the began, you need to understand how much it is a very serious disease! It killed more than a million human from the children to  the old ages without mercy.. It is not an overrated! You have to protect your self and your family and all the people around you.</a:t>
            </a:r>
            <a:endParaRPr lang="ar-LY" sz="2800" dirty="0"/>
          </a:p>
        </p:txBody>
      </p:sp>
      <p:sp>
        <p:nvSpPr>
          <p:cNvPr id="4" name="عنصر نائب لرقم الشريحة 3">
            <a:extLst>
              <a:ext uri="{FF2B5EF4-FFF2-40B4-BE49-F238E27FC236}">
                <a16:creationId xmlns:a16="http://schemas.microsoft.com/office/drawing/2014/main" id="{0CE106BB-0CD0-980E-6347-D2DA7238C583}"/>
              </a:ext>
            </a:extLst>
          </p:cNvPr>
          <p:cNvSpPr>
            <a:spLocks noGrp="1"/>
          </p:cNvSpPr>
          <p:nvPr>
            <p:ph type="sldNum" sz="quarter" idx="12"/>
          </p:nvPr>
        </p:nvSpPr>
        <p:spPr/>
        <p:txBody>
          <a:bodyPr/>
          <a:lstStyle/>
          <a:p>
            <a:fld id="{3FCF4D6F-978C-4BE0-AB06-4E57D0799335}" type="slidenum">
              <a:rPr lang="ar-LY" smtClean="0"/>
              <a:t>17</a:t>
            </a:fld>
            <a:endParaRPr lang="ar-LY"/>
          </a:p>
        </p:txBody>
      </p:sp>
    </p:spTree>
    <p:extLst>
      <p:ext uri="{BB962C8B-B14F-4D97-AF65-F5344CB8AC3E}">
        <p14:creationId xmlns:p14="http://schemas.microsoft.com/office/powerpoint/2010/main" val="222860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58EE588-BB37-00B7-310B-F33FB09AC736}"/>
              </a:ext>
            </a:extLst>
          </p:cNvPr>
          <p:cNvSpPr>
            <a:spLocks noGrp="1"/>
          </p:cNvSpPr>
          <p:nvPr>
            <p:ph type="title"/>
          </p:nvPr>
        </p:nvSpPr>
        <p:spPr/>
        <p:txBody>
          <a:bodyPr>
            <a:normAutofit/>
          </a:bodyPr>
          <a:lstStyle/>
          <a:p>
            <a:pPr algn="ctr"/>
            <a:r>
              <a:rPr lang="en-US" sz="5400" dirty="0">
                <a:solidFill>
                  <a:srgbClr val="C00000"/>
                </a:solidFill>
                <a:latin typeface="Arial" panose="020B0604020202020204" pitchFamily="34" charset="0"/>
                <a:cs typeface="Arial" panose="020B0604020202020204" pitchFamily="34" charset="0"/>
              </a:rPr>
              <a:t>Refences.</a:t>
            </a:r>
            <a:endParaRPr lang="ar-LY" sz="5400" dirty="0">
              <a:solidFill>
                <a:srgbClr val="C00000"/>
              </a:solidFill>
              <a:latin typeface="Arial" panose="020B0604020202020204" pitchFamily="34" charset="0"/>
              <a:cs typeface="Arial" panose="020B0604020202020204" pitchFamily="34" charset="0"/>
            </a:endParaRPr>
          </a:p>
        </p:txBody>
      </p:sp>
      <p:sp>
        <p:nvSpPr>
          <p:cNvPr id="3" name="عنصر نائب للمحتوى 2">
            <a:extLst>
              <a:ext uri="{FF2B5EF4-FFF2-40B4-BE49-F238E27FC236}">
                <a16:creationId xmlns:a16="http://schemas.microsoft.com/office/drawing/2014/main" id="{E1C3E42B-4288-5FE6-C740-C1097F14B82D}"/>
              </a:ext>
            </a:extLst>
          </p:cNvPr>
          <p:cNvSpPr>
            <a:spLocks noGrp="1"/>
          </p:cNvSpPr>
          <p:nvPr>
            <p:ph idx="1"/>
          </p:nvPr>
        </p:nvSpPr>
        <p:spPr>
          <a:xfrm>
            <a:off x="1809750" y="2000250"/>
            <a:ext cx="9523412" cy="4324350"/>
          </a:xfrm>
        </p:spPr>
        <p:txBody>
          <a:bodyPr/>
          <a:lstStyle/>
          <a:p>
            <a:pPr algn="l" rtl="0" fontAlgn="base"/>
            <a:r>
              <a:rPr lang="en-US" b="0" i="0" dirty="0">
                <a:solidFill>
                  <a:srgbClr val="000000"/>
                </a:solidFill>
                <a:effectLst/>
                <a:latin typeface="Open Sans" panose="020B0606030504020204" pitchFamily="34" charset="0"/>
              </a:rPr>
              <a:t>Kidshealth.org. 2022. </a:t>
            </a:r>
            <a:r>
              <a:rPr lang="en-US" b="0" i="1" dirty="0">
                <a:solidFill>
                  <a:srgbClr val="000000"/>
                </a:solidFill>
                <a:effectLst/>
                <a:latin typeface="Open Sans" panose="020B0606030504020204" pitchFamily="34" charset="0"/>
              </a:rPr>
              <a:t>Coronavirus (COVID-19) (for Parents) - Nemours KidsHealth</a:t>
            </a:r>
            <a:r>
              <a:rPr lang="en-US" b="0" i="0" dirty="0">
                <a:solidFill>
                  <a:srgbClr val="000000"/>
                </a:solidFill>
                <a:effectLst/>
                <a:latin typeface="Open Sans" panose="020B0606030504020204" pitchFamily="34" charset="0"/>
              </a:rPr>
              <a:t>. [online] Available at: &lt;https://kidshealth.org/en/parents/coronavirus.html&gt; [Accessed 17 May 2022].</a:t>
            </a:r>
          </a:p>
          <a:p>
            <a:pPr algn="l" rtl="0" fontAlgn="base"/>
            <a:r>
              <a:rPr lang="en-US" b="0" i="0" dirty="0">
                <a:solidFill>
                  <a:srgbClr val="000000"/>
                </a:solidFill>
                <a:effectLst/>
                <a:latin typeface="Open Sans" panose="020B0606030504020204" pitchFamily="34" charset="0"/>
              </a:rPr>
              <a:t>Uptodate.com. 2022. </a:t>
            </a:r>
            <a:r>
              <a:rPr lang="en-US" b="0" i="1" dirty="0">
                <a:solidFill>
                  <a:srgbClr val="000000"/>
                </a:solidFill>
                <a:effectLst/>
                <a:latin typeface="Open Sans" panose="020B0606030504020204" pitchFamily="34" charset="0"/>
              </a:rPr>
              <a:t>UpToDate</a:t>
            </a:r>
            <a:r>
              <a:rPr lang="en-US" b="0" i="0" dirty="0">
                <a:solidFill>
                  <a:srgbClr val="000000"/>
                </a:solidFill>
                <a:effectLst/>
                <a:latin typeface="Open Sans" panose="020B0606030504020204" pitchFamily="34" charset="0"/>
              </a:rPr>
              <a:t>. [online] Available at: &lt;https://www.uptodate.com/contents/covid-19-clinical-features#!&gt; [Accessed 17 May 2022].</a:t>
            </a:r>
            <a:endParaRPr lang="en-US" dirty="0">
              <a:solidFill>
                <a:srgbClr val="000000"/>
              </a:solidFill>
              <a:latin typeface="Open Sans" panose="020B0606030504020204" pitchFamily="34" charset="0"/>
            </a:endParaRPr>
          </a:p>
          <a:p>
            <a:pPr algn="l" rtl="0" fontAlgn="base"/>
            <a:r>
              <a:rPr lang="en-US" b="0" i="0" dirty="0">
                <a:solidFill>
                  <a:srgbClr val="000000"/>
                </a:solidFill>
                <a:effectLst/>
                <a:latin typeface="Open Sans" panose="020B0606030504020204" pitchFamily="34" charset="0"/>
              </a:rPr>
              <a:t>Rahman, S., Montero, M., Rowe, K., Kirton, R. and Kunik, F., 2022. </a:t>
            </a:r>
            <a:r>
              <a:rPr lang="en-US" b="0" i="1" dirty="0">
                <a:solidFill>
                  <a:srgbClr val="000000"/>
                </a:solidFill>
                <a:effectLst/>
                <a:latin typeface="Open Sans" panose="020B0606030504020204" pitchFamily="34" charset="0"/>
              </a:rPr>
              <a:t>Epidemiology, pathogenesis, clinical presentations, diagnosis and treatment of COVID-19: a review of current evidence</a:t>
            </a:r>
            <a:r>
              <a:rPr lang="en-US" b="0" i="0" dirty="0">
                <a:solidFill>
                  <a:srgbClr val="000000"/>
                </a:solidFill>
                <a:effectLst/>
                <a:latin typeface="Open Sans" panose="020B0606030504020204" pitchFamily="34" charset="0"/>
              </a:rPr>
              <a:t>.</a:t>
            </a:r>
          </a:p>
          <a:p>
            <a:pPr marL="0" indent="0" algn="l" fontAlgn="base">
              <a:buNone/>
            </a:pPr>
            <a:endParaRPr lang="en-US" b="0" i="0" dirty="0">
              <a:solidFill>
                <a:srgbClr val="202020"/>
              </a:solidFill>
              <a:effectLst/>
              <a:latin typeface="Arial" panose="020B0604020202020204" pitchFamily="34" charset="0"/>
            </a:endParaRPr>
          </a:p>
        </p:txBody>
      </p:sp>
      <p:sp>
        <p:nvSpPr>
          <p:cNvPr id="4" name="عنصر نائب لرقم الشريحة 3">
            <a:extLst>
              <a:ext uri="{FF2B5EF4-FFF2-40B4-BE49-F238E27FC236}">
                <a16:creationId xmlns:a16="http://schemas.microsoft.com/office/drawing/2014/main" id="{07687DB6-C0AA-A7F4-6A16-01C80015BD06}"/>
              </a:ext>
            </a:extLst>
          </p:cNvPr>
          <p:cNvSpPr>
            <a:spLocks noGrp="1"/>
          </p:cNvSpPr>
          <p:nvPr>
            <p:ph type="sldNum" sz="quarter" idx="12"/>
          </p:nvPr>
        </p:nvSpPr>
        <p:spPr/>
        <p:txBody>
          <a:bodyPr/>
          <a:lstStyle/>
          <a:p>
            <a:fld id="{3FCF4D6F-978C-4BE0-AB06-4E57D0799335}" type="slidenum">
              <a:rPr lang="ar-LY" smtClean="0"/>
              <a:t>18</a:t>
            </a:fld>
            <a:endParaRPr lang="ar-LY"/>
          </a:p>
        </p:txBody>
      </p:sp>
    </p:spTree>
    <p:extLst>
      <p:ext uri="{BB962C8B-B14F-4D97-AF65-F5344CB8AC3E}">
        <p14:creationId xmlns:p14="http://schemas.microsoft.com/office/powerpoint/2010/main" val="1800712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81E97D5-0F5E-1126-9CD3-3144AAE3D123}"/>
              </a:ext>
            </a:extLst>
          </p:cNvPr>
          <p:cNvSpPr>
            <a:spLocks noGrp="1"/>
          </p:cNvSpPr>
          <p:nvPr>
            <p:ph type="title"/>
          </p:nvPr>
        </p:nvSpPr>
        <p:spPr>
          <a:xfrm>
            <a:off x="-378874" y="166910"/>
            <a:ext cx="236000" cy="1280890"/>
          </a:xfrm>
        </p:spPr>
        <p:txBody>
          <a:bodyPr>
            <a:normAutofit/>
          </a:bodyPr>
          <a:lstStyle/>
          <a:p>
            <a:r>
              <a:rPr lang="en-US" sz="100" dirty="0" err="1"/>
              <a:t>sxx</a:t>
            </a:r>
            <a:endParaRPr lang="ar-LY" sz="100" dirty="0"/>
          </a:p>
        </p:txBody>
      </p:sp>
      <p:sp>
        <p:nvSpPr>
          <p:cNvPr id="4" name="عنصر نائب لرقم الشريحة 3">
            <a:extLst>
              <a:ext uri="{FF2B5EF4-FFF2-40B4-BE49-F238E27FC236}">
                <a16:creationId xmlns:a16="http://schemas.microsoft.com/office/drawing/2014/main" id="{5B67C188-20A5-EBB1-0082-582936B5BBF3}"/>
              </a:ext>
            </a:extLst>
          </p:cNvPr>
          <p:cNvSpPr>
            <a:spLocks noGrp="1"/>
          </p:cNvSpPr>
          <p:nvPr>
            <p:ph type="sldNum" sz="quarter" idx="12"/>
          </p:nvPr>
        </p:nvSpPr>
        <p:spPr/>
        <p:txBody>
          <a:bodyPr/>
          <a:lstStyle/>
          <a:p>
            <a:fld id="{3FCF4D6F-978C-4BE0-AB06-4E57D0799335}" type="slidenum">
              <a:rPr lang="ar-LY" smtClean="0"/>
              <a:t>19</a:t>
            </a:fld>
            <a:endParaRPr lang="ar-LY"/>
          </a:p>
        </p:txBody>
      </p:sp>
      <p:pic>
        <p:nvPicPr>
          <p:cNvPr id="7" name="عنصر نائب للمحتوى 6">
            <a:extLst>
              <a:ext uri="{FF2B5EF4-FFF2-40B4-BE49-F238E27FC236}">
                <a16:creationId xmlns:a16="http://schemas.microsoft.com/office/drawing/2014/main" id="{1840EF82-BF72-FD09-C2E3-173AAD9C14D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1625" y="787783"/>
            <a:ext cx="10010775" cy="5793992"/>
          </a:xfrm>
          <a:prstGeom prst="rect">
            <a:avLst/>
          </a:prstGeom>
          <a:ln>
            <a:noFill/>
          </a:ln>
          <a:effectLst>
            <a:softEdge rad="112500"/>
          </a:effectLst>
        </p:spPr>
      </p:pic>
    </p:spTree>
    <p:extLst>
      <p:ext uri="{BB962C8B-B14F-4D97-AF65-F5344CB8AC3E}">
        <p14:creationId xmlns:p14="http://schemas.microsoft.com/office/powerpoint/2010/main" val="466092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FF9957F-AF80-9228-8266-ADA097508C37}"/>
              </a:ext>
            </a:extLst>
          </p:cNvPr>
          <p:cNvSpPr>
            <a:spLocks noGrp="1"/>
          </p:cNvSpPr>
          <p:nvPr>
            <p:ph type="title"/>
          </p:nvPr>
        </p:nvSpPr>
        <p:spPr>
          <a:xfrm>
            <a:off x="2228581" y="891744"/>
            <a:ext cx="4331824" cy="1047565"/>
          </a:xfrm>
        </p:spPr>
        <p:txBody>
          <a:bodyPr>
            <a:noAutofit/>
          </a:bodyPr>
          <a:lstStyle/>
          <a:p>
            <a:r>
              <a:rPr lang="en-US" sz="5400" dirty="0">
                <a:solidFill>
                  <a:srgbClr val="C00000"/>
                </a:solidFill>
                <a:latin typeface="Arial" panose="020B0604020202020204" pitchFamily="34" charset="0"/>
                <a:cs typeface="Arial" panose="020B0604020202020204" pitchFamily="34" charset="0"/>
              </a:rPr>
              <a:t>Objectives:-</a:t>
            </a:r>
            <a:br>
              <a:rPr lang="en-US" sz="5400" dirty="0"/>
            </a:br>
            <a:endParaRPr lang="ar-LY" sz="5400" dirty="0">
              <a:solidFill>
                <a:srgbClr val="FF0000"/>
              </a:solidFill>
            </a:endParaRPr>
          </a:p>
        </p:txBody>
      </p:sp>
      <p:sp>
        <p:nvSpPr>
          <p:cNvPr id="3" name="عنصر نائب للمحتوى 2">
            <a:extLst>
              <a:ext uri="{FF2B5EF4-FFF2-40B4-BE49-F238E27FC236}">
                <a16:creationId xmlns:a16="http://schemas.microsoft.com/office/drawing/2014/main" id="{A0A0D2E4-DC5C-F154-BE4C-D4122B16C6DF}"/>
              </a:ext>
            </a:extLst>
          </p:cNvPr>
          <p:cNvSpPr>
            <a:spLocks noGrp="1"/>
          </p:cNvSpPr>
          <p:nvPr>
            <p:ph idx="1"/>
          </p:nvPr>
        </p:nvSpPr>
        <p:spPr>
          <a:xfrm>
            <a:off x="2319460" y="1044957"/>
            <a:ext cx="8481890" cy="6070218"/>
          </a:xfrm>
        </p:spPr>
        <p:txBody>
          <a:bodyPr>
            <a:normAutofit/>
          </a:bodyPr>
          <a:lstStyle/>
          <a:p>
            <a:pPr marL="0" indent="0" algn="l" rtl="0">
              <a:lnSpc>
                <a:spcPct val="200000"/>
              </a:lnSpc>
              <a:buNone/>
            </a:pPr>
            <a:endParaRPr lang="en-US" sz="2000" dirty="0"/>
          </a:p>
          <a:p>
            <a:pPr algn="l" rtl="0">
              <a:lnSpc>
                <a:spcPct val="150000"/>
              </a:lnSpc>
            </a:pPr>
            <a:r>
              <a:rPr lang="en-US" sz="2400" dirty="0"/>
              <a:t>Definition the pandemic and COVID-19 pandemic.</a:t>
            </a:r>
          </a:p>
          <a:p>
            <a:pPr algn="l" rtl="0">
              <a:lnSpc>
                <a:spcPct val="150000"/>
              </a:lnSpc>
            </a:pPr>
            <a:r>
              <a:rPr lang="en-US" sz="2400" dirty="0"/>
              <a:t>Discussion the clinical manifestations of COVID-19.</a:t>
            </a:r>
          </a:p>
          <a:p>
            <a:pPr algn="l" rtl="0">
              <a:lnSpc>
                <a:spcPct val="150000"/>
              </a:lnSpc>
            </a:pPr>
            <a:r>
              <a:rPr lang="en-US" sz="2400" dirty="0"/>
              <a:t>Discussion origin of COVID-19 pandemic.</a:t>
            </a:r>
          </a:p>
          <a:p>
            <a:pPr algn="l" rtl="0">
              <a:lnSpc>
                <a:spcPct val="150000"/>
              </a:lnSpc>
            </a:pPr>
            <a:r>
              <a:rPr lang="en-US" sz="2400" dirty="0"/>
              <a:t>Outline the diagnostic techniques.</a:t>
            </a:r>
          </a:p>
          <a:p>
            <a:pPr algn="l" rtl="0">
              <a:lnSpc>
                <a:spcPct val="150000"/>
              </a:lnSpc>
            </a:pPr>
            <a:r>
              <a:rPr lang="en-US" sz="2400" dirty="0"/>
              <a:t> list Precautions and preventive measures.</a:t>
            </a:r>
          </a:p>
          <a:p>
            <a:pPr algn="l" rtl="0">
              <a:lnSpc>
                <a:spcPct val="150000"/>
              </a:lnSpc>
            </a:pPr>
            <a:r>
              <a:rPr lang="en-US" sz="2400" dirty="0"/>
              <a:t>List some vaccination of COVD-19.</a:t>
            </a:r>
          </a:p>
          <a:p>
            <a:pPr algn="l" rtl="0">
              <a:lnSpc>
                <a:spcPct val="200000"/>
              </a:lnSpc>
            </a:pPr>
            <a:endParaRPr lang="en-US" sz="2400" dirty="0"/>
          </a:p>
          <a:p>
            <a:pPr algn="l" rtl="0">
              <a:lnSpc>
                <a:spcPct val="200000"/>
              </a:lnSpc>
            </a:pPr>
            <a:endParaRPr lang="en-US" dirty="0"/>
          </a:p>
          <a:p>
            <a:pPr algn="l" rtl="0">
              <a:lnSpc>
                <a:spcPct val="200000"/>
              </a:lnSpc>
            </a:pPr>
            <a:endParaRPr lang="en-US" dirty="0"/>
          </a:p>
          <a:p>
            <a:pPr algn="l" rtl="0">
              <a:lnSpc>
                <a:spcPct val="200000"/>
              </a:lnSpc>
            </a:pPr>
            <a:endParaRPr lang="ar-LY" dirty="0"/>
          </a:p>
        </p:txBody>
      </p:sp>
      <p:sp>
        <p:nvSpPr>
          <p:cNvPr id="4" name="عنصر نائب لرقم الشريحة 3">
            <a:extLst>
              <a:ext uri="{FF2B5EF4-FFF2-40B4-BE49-F238E27FC236}">
                <a16:creationId xmlns:a16="http://schemas.microsoft.com/office/drawing/2014/main" id="{FD63159C-3DDF-7220-A2E2-8759D472B29D}"/>
              </a:ext>
            </a:extLst>
          </p:cNvPr>
          <p:cNvSpPr>
            <a:spLocks noGrp="1"/>
          </p:cNvSpPr>
          <p:nvPr>
            <p:ph type="sldNum" sz="quarter" idx="12"/>
          </p:nvPr>
        </p:nvSpPr>
        <p:spPr/>
        <p:txBody>
          <a:bodyPr/>
          <a:lstStyle/>
          <a:p>
            <a:fld id="{3FCF4D6F-978C-4BE0-AB06-4E57D0799335}" type="slidenum">
              <a:rPr lang="ar-LY" smtClean="0"/>
              <a:t>2</a:t>
            </a:fld>
            <a:endParaRPr lang="ar-LY"/>
          </a:p>
        </p:txBody>
      </p:sp>
    </p:spTree>
    <p:extLst>
      <p:ext uri="{BB962C8B-B14F-4D97-AF65-F5344CB8AC3E}">
        <p14:creationId xmlns:p14="http://schemas.microsoft.com/office/powerpoint/2010/main" val="190491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tint val="90000"/>
                <a:lumMod val="120000"/>
              </a:schemeClr>
            </a:gs>
            <a:gs pos="100000">
              <a:schemeClr val="bg2">
                <a:shade val="98000"/>
                <a:satMod val="120000"/>
                <a:lumMod val="98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0F347E5-56A7-4504-9564-1C39015A89D0}"/>
              </a:ext>
            </a:extLst>
          </p:cNvPr>
          <p:cNvSpPr>
            <a:spLocks noGrp="1"/>
          </p:cNvSpPr>
          <p:nvPr>
            <p:ph type="title"/>
          </p:nvPr>
        </p:nvSpPr>
        <p:spPr>
          <a:xfrm>
            <a:off x="2592925" y="615232"/>
            <a:ext cx="8911687" cy="1280890"/>
          </a:xfrm>
        </p:spPr>
        <p:txBody>
          <a:bodyPr>
            <a:noAutofit/>
          </a:bodyPr>
          <a:lstStyle/>
          <a:p>
            <a:pPr algn="ctr">
              <a:lnSpc>
                <a:spcPct val="150000"/>
              </a:lnSpc>
            </a:pPr>
            <a:r>
              <a:rPr lang="en-US" sz="6000" b="1" dirty="0">
                <a:solidFill>
                  <a:srgbClr val="C00000"/>
                </a:solidFill>
                <a:latin typeface="Arial Narrow" panose="020B0606020202030204" pitchFamily="34" charset="0"/>
                <a:cs typeface="+mn-cs"/>
              </a:rPr>
              <a:t>INTRODUCTION</a:t>
            </a:r>
            <a:r>
              <a:rPr lang="en-US" sz="6000" b="1" dirty="0">
                <a:solidFill>
                  <a:srgbClr val="C00000"/>
                </a:solidFill>
                <a:latin typeface="Baskerville Old Face" panose="02020602080505020303" pitchFamily="18" charset="0"/>
                <a:cs typeface="+mn-cs"/>
              </a:rPr>
              <a:t>.</a:t>
            </a:r>
            <a:r>
              <a:rPr lang="en-US" sz="6000" dirty="0">
                <a:solidFill>
                  <a:srgbClr val="C00000"/>
                </a:solidFill>
                <a:cs typeface="+mn-cs"/>
              </a:rPr>
              <a:t> </a:t>
            </a:r>
            <a:endParaRPr lang="ar-LY" sz="6000" dirty="0">
              <a:solidFill>
                <a:srgbClr val="C00000"/>
              </a:solidFill>
              <a:cs typeface="+mn-cs"/>
            </a:endParaRPr>
          </a:p>
        </p:txBody>
      </p:sp>
      <p:sp useBgFill="1">
        <p:nvSpPr>
          <p:cNvPr id="5" name="عنصر نائب للمحتوى 4">
            <a:extLst>
              <a:ext uri="{FF2B5EF4-FFF2-40B4-BE49-F238E27FC236}">
                <a16:creationId xmlns:a16="http://schemas.microsoft.com/office/drawing/2014/main" id="{222CA867-57EF-4E64-A684-A7829820C98B}"/>
              </a:ext>
            </a:extLst>
          </p:cNvPr>
          <p:cNvSpPr>
            <a:spLocks noGrp="1"/>
          </p:cNvSpPr>
          <p:nvPr>
            <p:ph idx="1"/>
          </p:nvPr>
        </p:nvSpPr>
        <p:spPr>
          <a:xfrm>
            <a:off x="687388" y="1896122"/>
            <a:ext cx="11324099" cy="4961878"/>
          </a:xfrm>
        </p:spPr>
        <p:txBody>
          <a:bodyPr>
            <a:normAutofit/>
          </a:bodyPr>
          <a:lstStyle/>
          <a:p>
            <a:pPr marL="0" indent="0" algn="just" rtl="0">
              <a:lnSpc>
                <a:spcPct val="150000"/>
              </a:lnSpc>
              <a:buNone/>
            </a:pPr>
            <a:r>
              <a:rPr lang="en-US" sz="4000" dirty="0"/>
              <a:t>Coronaviruses are important human and animal pathogens.</a:t>
            </a:r>
          </a:p>
          <a:p>
            <a:pPr marL="0" indent="0" algn="just" rtl="0">
              <a:lnSpc>
                <a:spcPct val="160000"/>
              </a:lnSpc>
              <a:buNone/>
            </a:pPr>
            <a:r>
              <a:rPr lang="en-US" sz="4000" dirty="0"/>
              <a:t>The virus that causes COVID-19 is designated severe  acute respiratory syndrome. </a:t>
            </a:r>
          </a:p>
        </p:txBody>
      </p:sp>
      <p:sp>
        <p:nvSpPr>
          <p:cNvPr id="3" name="عنصر نائب لرقم الشريحة 2">
            <a:extLst>
              <a:ext uri="{FF2B5EF4-FFF2-40B4-BE49-F238E27FC236}">
                <a16:creationId xmlns:a16="http://schemas.microsoft.com/office/drawing/2014/main" id="{907AFFAD-E70E-CF02-A0E3-6CD9CF7B6F73}"/>
              </a:ext>
            </a:extLst>
          </p:cNvPr>
          <p:cNvSpPr>
            <a:spLocks noGrp="1"/>
          </p:cNvSpPr>
          <p:nvPr>
            <p:ph type="sldNum" sz="quarter" idx="12"/>
          </p:nvPr>
        </p:nvSpPr>
        <p:spPr/>
        <p:txBody>
          <a:bodyPr/>
          <a:lstStyle/>
          <a:p>
            <a:fld id="{3FCF4D6F-978C-4BE0-AB06-4E57D0799335}" type="slidenum">
              <a:rPr lang="ar-LY" smtClean="0"/>
              <a:t>3</a:t>
            </a:fld>
            <a:endParaRPr lang="ar-LY"/>
          </a:p>
        </p:txBody>
      </p:sp>
    </p:spTree>
    <p:extLst>
      <p:ext uri="{BB962C8B-B14F-4D97-AF65-F5344CB8AC3E}">
        <p14:creationId xmlns:p14="http://schemas.microsoft.com/office/powerpoint/2010/main" val="107974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8A540B9-EF89-4179-9F44-09AAF263E931}"/>
              </a:ext>
            </a:extLst>
          </p:cNvPr>
          <p:cNvSpPr>
            <a:spLocks noGrp="1"/>
          </p:cNvSpPr>
          <p:nvPr>
            <p:ph type="title"/>
          </p:nvPr>
        </p:nvSpPr>
        <p:spPr>
          <a:xfrm>
            <a:off x="2503504" y="603682"/>
            <a:ext cx="8984202" cy="976543"/>
          </a:xfrm>
        </p:spPr>
        <p:txBody>
          <a:bodyPr>
            <a:noAutofit/>
          </a:bodyPr>
          <a:lstStyle/>
          <a:p>
            <a:r>
              <a:rPr lang="en-US" sz="6000" b="1" dirty="0">
                <a:solidFill>
                  <a:srgbClr val="C00000"/>
                </a:solidFill>
                <a:cs typeface="Akhbar MT" pitchFamily="2" charset="-78"/>
              </a:rPr>
              <a:t>What is a </a:t>
            </a:r>
            <a:r>
              <a:rPr lang="en-US" sz="6000" b="1" dirty="0">
                <a:solidFill>
                  <a:srgbClr val="C00000"/>
                </a:solidFill>
                <a:latin typeface="Baskerville Old Face" panose="02020602080505020303" pitchFamily="18" charset="0"/>
                <a:cs typeface="Akhbar MT" pitchFamily="2" charset="-78"/>
              </a:rPr>
              <a:t>pandemic </a:t>
            </a:r>
            <a:r>
              <a:rPr lang="en-US" sz="6000" b="1" dirty="0">
                <a:solidFill>
                  <a:srgbClr val="C00000"/>
                </a:solidFill>
                <a:latin typeface="Baskerville Old Face" panose="02020602080505020303" pitchFamily="18" charset="0"/>
              </a:rPr>
              <a:t>?</a:t>
            </a:r>
            <a:endParaRPr lang="ar-LY" sz="6000" b="1" dirty="0">
              <a:solidFill>
                <a:srgbClr val="C00000"/>
              </a:solidFill>
            </a:endParaRPr>
          </a:p>
        </p:txBody>
      </p:sp>
      <p:sp>
        <p:nvSpPr>
          <p:cNvPr id="3" name="عنصر نائب للمحتوى 2">
            <a:extLst>
              <a:ext uri="{FF2B5EF4-FFF2-40B4-BE49-F238E27FC236}">
                <a16:creationId xmlns:a16="http://schemas.microsoft.com/office/drawing/2014/main" id="{51D64F47-5BD4-4E4A-9781-5B05DAF6F592}"/>
              </a:ext>
            </a:extLst>
          </p:cNvPr>
          <p:cNvSpPr>
            <a:spLocks noGrp="1"/>
          </p:cNvSpPr>
          <p:nvPr>
            <p:ph idx="1"/>
          </p:nvPr>
        </p:nvSpPr>
        <p:spPr>
          <a:xfrm>
            <a:off x="1269507" y="1783765"/>
            <a:ext cx="10582181" cy="5542773"/>
          </a:xfrm>
        </p:spPr>
        <p:txBody>
          <a:bodyPr>
            <a:normAutofit/>
          </a:bodyPr>
          <a:lstStyle/>
          <a:p>
            <a:pPr marL="0" indent="0" algn="just" rtl="0">
              <a:lnSpc>
                <a:spcPct val="150000"/>
              </a:lnSpc>
              <a:buNone/>
            </a:pPr>
            <a:r>
              <a:rPr lang="en-US" sz="3600" dirty="0">
                <a:latin typeface="Bookman Old Style" panose="02050604050505020204" pitchFamily="18" charset="0"/>
              </a:rPr>
              <a:t>When a disease affects many people in a community or other limited areas , its called an </a:t>
            </a:r>
            <a:r>
              <a:rPr lang="en-US" sz="3600" dirty="0">
                <a:solidFill>
                  <a:schemeClr val="accent2">
                    <a:lumMod val="75000"/>
                  </a:schemeClr>
                </a:solidFill>
                <a:latin typeface="Bookman Old Style" panose="02050604050505020204" pitchFamily="18" charset="0"/>
              </a:rPr>
              <a:t>epidemic</a:t>
            </a:r>
            <a:r>
              <a:rPr lang="en-US" sz="3600" dirty="0">
                <a:solidFill>
                  <a:schemeClr val="accent6">
                    <a:lumMod val="75000"/>
                  </a:schemeClr>
                </a:solidFill>
                <a:latin typeface="Bookman Old Style" panose="02050604050505020204" pitchFamily="18" charset="0"/>
              </a:rPr>
              <a:t>.</a:t>
            </a:r>
          </a:p>
          <a:p>
            <a:pPr marL="0" indent="0" algn="just" rtl="0">
              <a:lnSpc>
                <a:spcPct val="150000"/>
              </a:lnSpc>
              <a:buNone/>
            </a:pPr>
            <a:r>
              <a:rPr lang="en-US" sz="3600" dirty="0">
                <a:latin typeface="Bookman Old Style" panose="02050604050505020204" pitchFamily="18" charset="0"/>
              </a:rPr>
              <a:t>If the disease spreads to many countries or around the world its called </a:t>
            </a:r>
            <a:r>
              <a:rPr lang="en-US" sz="3600" dirty="0">
                <a:solidFill>
                  <a:schemeClr val="accent2">
                    <a:lumMod val="75000"/>
                  </a:schemeClr>
                </a:solidFill>
                <a:latin typeface="Bookman Old Style" panose="02050604050505020204" pitchFamily="18" charset="0"/>
              </a:rPr>
              <a:t>pandemic.</a:t>
            </a:r>
          </a:p>
          <a:p>
            <a:pPr marL="0" indent="0" algn="just" rtl="0">
              <a:lnSpc>
                <a:spcPct val="150000"/>
              </a:lnSpc>
              <a:buNone/>
            </a:pPr>
            <a:r>
              <a:rPr lang="en-US" sz="2000" dirty="0">
                <a:latin typeface="Bookman Old Style" panose="02050604050505020204" pitchFamily="18" charset="0"/>
              </a:rPr>
              <a:t>.</a:t>
            </a:r>
          </a:p>
          <a:p>
            <a:pPr marL="0" indent="0" algn="just" rtl="0">
              <a:lnSpc>
                <a:spcPct val="150000"/>
              </a:lnSpc>
              <a:buNone/>
            </a:pPr>
            <a:endParaRPr lang="en-US" sz="2000" dirty="0">
              <a:latin typeface="Bookman Old Style" panose="02050604050505020204" pitchFamily="18" charset="0"/>
            </a:endParaRPr>
          </a:p>
        </p:txBody>
      </p:sp>
      <p:sp>
        <p:nvSpPr>
          <p:cNvPr id="4" name="عنصر نائب لرقم الشريحة 3">
            <a:extLst>
              <a:ext uri="{FF2B5EF4-FFF2-40B4-BE49-F238E27FC236}">
                <a16:creationId xmlns:a16="http://schemas.microsoft.com/office/drawing/2014/main" id="{E5B81780-4002-0E09-2E77-6A5BB983CEC9}"/>
              </a:ext>
            </a:extLst>
          </p:cNvPr>
          <p:cNvSpPr>
            <a:spLocks noGrp="1"/>
          </p:cNvSpPr>
          <p:nvPr>
            <p:ph type="sldNum" sz="quarter" idx="12"/>
          </p:nvPr>
        </p:nvSpPr>
        <p:spPr/>
        <p:txBody>
          <a:bodyPr/>
          <a:lstStyle/>
          <a:p>
            <a:fld id="{3FCF4D6F-978C-4BE0-AB06-4E57D0799335}" type="slidenum">
              <a:rPr lang="ar-LY" smtClean="0"/>
              <a:t>4</a:t>
            </a:fld>
            <a:endParaRPr lang="ar-LY"/>
          </a:p>
        </p:txBody>
      </p:sp>
    </p:spTree>
    <p:extLst>
      <p:ext uri="{BB962C8B-B14F-4D97-AF65-F5344CB8AC3E}">
        <p14:creationId xmlns:p14="http://schemas.microsoft.com/office/powerpoint/2010/main" val="381788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3386109-B70B-4217-8A1B-2EFFD7D85A74}"/>
              </a:ext>
            </a:extLst>
          </p:cNvPr>
          <p:cNvSpPr>
            <a:spLocks noGrp="1"/>
          </p:cNvSpPr>
          <p:nvPr>
            <p:ph type="title"/>
          </p:nvPr>
        </p:nvSpPr>
        <p:spPr/>
        <p:txBody>
          <a:bodyPr/>
          <a:lstStyle/>
          <a:p>
            <a:endParaRPr lang="ar-LY"/>
          </a:p>
        </p:txBody>
      </p:sp>
      <p:pic>
        <p:nvPicPr>
          <p:cNvPr id="5" name="عنصر نائب للمحتوى 4">
            <a:extLst>
              <a:ext uri="{FF2B5EF4-FFF2-40B4-BE49-F238E27FC236}">
                <a16:creationId xmlns:a16="http://schemas.microsoft.com/office/drawing/2014/main" id="{96C9686F-E76A-C5B9-6642-9513C9BBFB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144" y="0"/>
            <a:ext cx="12129856" cy="6858000"/>
          </a:xfrm>
          <a:prstGeom prst="rect">
            <a:avLst/>
          </a:prstGeom>
          <a:ln>
            <a:noFill/>
          </a:ln>
          <a:effectLst>
            <a:softEdge rad="112500"/>
          </a:effectLst>
        </p:spPr>
      </p:pic>
      <p:sp>
        <p:nvSpPr>
          <p:cNvPr id="3" name="عنصر نائب لرقم الشريحة 2">
            <a:extLst>
              <a:ext uri="{FF2B5EF4-FFF2-40B4-BE49-F238E27FC236}">
                <a16:creationId xmlns:a16="http://schemas.microsoft.com/office/drawing/2014/main" id="{21AB19D5-F0B2-BC09-00DE-13C3EF9EDF72}"/>
              </a:ext>
            </a:extLst>
          </p:cNvPr>
          <p:cNvSpPr>
            <a:spLocks noGrp="1"/>
          </p:cNvSpPr>
          <p:nvPr>
            <p:ph type="sldNum" sz="quarter" idx="12"/>
          </p:nvPr>
        </p:nvSpPr>
        <p:spPr/>
        <p:txBody>
          <a:bodyPr/>
          <a:lstStyle/>
          <a:p>
            <a:fld id="{3FCF4D6F-978C-4BE0-AB06-4E57D0799335}" type="slidenum">
              <a:rPr lang="ar-LY" smtClean="0"/>
              <a:t>5</a:t>
            </a:fld>
            <a:endParaRPr lang="ar-LY"/>
          </a:p>
        </p:txBody>
      </p:sp>
    </p:spTree>
    <p:extLst>
      <p:ext uri="{BB962C8B-B14F-4D97-AF65-F5344CB8AC3E}">
        <p14:creationId xmlns:p14="http://schemas.microsoft.com/office/powerpoint/2010/main" val="323959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55C7386-616A-B506-4894-40602D4BEAFD}"/>
              </a:ext>
            </a:extLst>
          </p:cNvPr>
          <p:cNvSpPr>
            <a:spLocks noGrp="1"/>
          </p:cNvSpPr>
          <p:nvPr>
            <p:ph type="title"/>
          </p:nvPr>
        </p:nvSpPr>
        <p:spPr>
          <a:xfrm>
            <a:off x="2592925" y="615232"/>
            <a:ext cx="8911687" cy="1280890"/>
          </a:xfrm>
        </p:spPr>
        <p:txBody>
          <a:bodyPr>
            <a:normAutofit/>
          </a:bodyPr>
          <a:lstStyle/>
          <a:p>
            <a:pPr algn="ctr"/>
            <a:r>
              <a:rPr lang="en-US" sz="6000" b="1" dirty="0">
                <a:solidFill>
                  <a:srgbClr val="C00000"/>
                </a:solidFill>
                <a:latin typeface="Arial Narrow" panose="020B0606020202030204" pitchFamily="34" charset="0"/>
              </a:rPr>
              <a:t>What is COVID_19 ?</a:t>
            </a:r>
            <a:r>
              <a:rPr lang="ar-LY" sz="6000" b="1" dirty="0">
                <a:solidFill>
                  <a:srgbClr val="C00000"/>
                </a:solidFill>
                <a:latin typeface="Arial Narrow" panose="020B0606020202030204" pitchFamily="34" charset="0"/>
              </a:rPr>
              <a:t> </a:t>
            </a:r>
          </a:p>
        </p:txBody>
      </p:sp>
      <p:sp>
        <p:nvSpPr>
          <p:cNvPr id="3" name="عنصر نائب للمحتوى 2">
            <a:extLst>
              <a:ext uri="{FF2B5EF4-FFF2-40B4-BE49-F238E27FC236}">
                <a16:creationId xmlns:a16="http://schemas.microsoft.com/office/drawing/2014/main" id="{32327CEF-30C0-0118-85A8-5B3C159B858A}"/>
              </a:ext>
            </a:extLst>
          </p:cNvPr>
          <p:cNvSpPr>
            <a:spLocks noGrp="1"/>
          </p:cNvSpPr>
          <p:nvPr>
            <p:ph idx="1"/>
          </p:nvPr>
        </p:nvSpPr>
        <p:spPr>
          <a:xfrm>
            <a:off x="1633492" y="1547304"/>
            <a:ext cx="10493406" cy="5348796"/>
          </a:xfrm>
        </p:spPr>
        <p:txBody>
          <a:bodyPr>
            <a:normAutofit fontScale="77500" lnSpcReduction="20000"/>
          </a:bodyPr>
          <a:lstStyle/>
          <a:p>
            <a:pPr marL="0" indent="0" algn="l">
              <a:lnSpc>
                <a:spcPct val="150000"/>
              </a:lnSpc>
              <a:buNone/>
            </a:pPr>
            <a:r>
              <a:rPr lang="en-US" sz="4000" dirty="0"/>
              <a:t>At the end of 2019,a new type of coronavirus</a:t>
            </a:r>
            <a:r>
              <a:rPr lang="en-US" sz="3600" dirty="0"/>
              <a:t>, </a:t>
            </a:r>
            <a:r>
              <a:rPr lang="en-US" sz="4000" dirty="0"/>
              <a:t>called</a:t>
            </a:r>
            <a:r>
              <a:rPr lang="en-US" sz="4000" dirty="0">
                <a:solidFill>
                  <a:schemeClr val="accent2">
                    <a:lumMod val="75000"/>
                  </a:schemeClr>
                </a:solidFill>
              </a:rPr>
              <a:t> SARS-COV-19 </a:t>
            </a:r>
            <a:r>
              <a:rPr lang="en-US" sz="4000" dirty="0"/>
              <a:t>began </a:t>
            </a:r>
            <a:r>
              <a:rPr lang="en-US" sz="3600" dirty="0"/>
              <a:t>making</a:t>
            </a:r>
            <a:r>
              <a:rPr lang="en-US" sz="2000" dirty="0"/>
              <a:t> </a:t>
            </a:r>
            <a:r>
              <a:rPr lang="en-US" sz="4000" dirty="0"/>
              <a:t>people sick with flu-like symptoms.</a:t>
            </a:r>
          </a:p>
          <a:p>
            <a:pPr marL="0" indent="0" algn="l">
              <a:lnSpc>
                <a:spcPct val="150000"/>
              </a:lnSpc>
              <a:buNone/>
            </a:pPr>
            <a:r>
              <a:rPr lang="en-US" sz="4000" dirty="0"/>
              <a:t>The illness it causes is called </a:t>
            </a:r>
            <a:r>
              <a:rPr lang="en-US" sz="4000" dirty="0">
                <a:solidFill>
                  <a:schemeClr val="accent2">
                    <a:lumMod val="75000"/>
                  </a:schemeClr>
                </a:solidFill>
              </a:rPr>
              <a:t>coronavirus disease-19_COVID-19</a:t>
            </a:r>
            <a:r>
              <a:rPr lang="en-US" sz="4000" dirty="0"/>
              <a:t>, for short.</a:t>
            </a:r>
          </a:p>
          <a:p>
            <a:pPr marL="0" indent="0" algn="l">
              <a:lnSpc>
                <a:spcPct val="150000"/>
              </a:lnSpc>
              <a:buNone/>
            </a:pPr>
            <a:r>
              <a:rPr lang="en-US" sz="4300" dirty="0"/>
              <a:t>The virus spreads easily and has affected people all over the world.  </a:t>
            </a:r>
          </a:p>
          <a:p>
            <a:pPr marL="0" indent="0" algn="l">
              <a:lnSpc>
                <a:spcPct val="150000"/>
              </a:lnSpc>
              <a:buNone/>
            </a:pPr>
            <a:r>
              <a:rPr lang="en-US" sz="2000" dirty="0"/>
              <a:t> </a:t>
            </a:r>
            <a:endParaRPr lang="ar-LY" sz="2000" dirty="0"/>
          </a:p>
        </p:txBody>
      </p:sp>
      <p:sp>
        <p:nvSpPr>
          <p:cNvPr id="4" name="عنصر نائب لرقم الشريحة 3">
            <a:extLst>
              <a:ext uri="{FF2B5EF4-FFF2-40B4-BE49-F238E27FC236}">
                <a16:creationId xmlns:a16="http://schemas.microsoft.com/office/drawing/2014/main" id="{E5BFAA1D-902E-EEFC-9DF6-BC8F3B50181C}"/>
              </a:ext>
            </a:extLst>
          </p:cNvPr>
          <p:cNvSpPr>
            <a:spLocks noGrp="1"/>
          </p:cNvSpPr>
          <p:nvPr>
            <p:ph type="sldNum" sz="quarter" idx="12"/>
          </p:nvPr>
        </p:nvSpPr>
        <p:spPr/>
        <p:txBody>
          <a:bodyPr/>
          <a:lstStyle/>
          <a:p>
            <a:fld id="{3FCF4D6F-978C-4BE0-AB06-4E57D0799335}" type="slidenum">
              <a:rPr lang="ar-LY" smtClean="0"/>
              <a:t>6</a:t>
            </a:fld>
            <a:endParaRPr lang="ar-LY"/>
          </a:p>
        </p:txBody>
      </p:sp>
    </p:spTree>
    <p:extLst>
      <p:ext uri="{BB962C8B-B14F-4D97-AF65-F5344CB8AC3E}">
        <p14:creationId xmlns:p14="http://schemas.microsoft.com/office/powerpoint/2010/main" val="413397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82AEA9F-D03C-1E23-95B6-D477433D9BB3}"/>
              </a:ext>
            </a:extLst>
          </p:cNvPr>
          <p:cNvSpPr>
            <a:spLocks noGrp="1"/>
          </p:cNvSpPr>
          <p:nvPr>
            <p:ph type="title"/>
          </p:nvPr>
        </p:nvSpPr>
        <p:spPr>
          <a:xfrm>
            <a:off x="2592925" y="248576"/>
            <a:ext cx="8911687" cy="1127464"/>
          </a:xfrm>
        </p:spPr>
        <p:txBody>
          <a:bodyPr>
            <a:normAutofit/>
          </a:bodyPr>
          <a:lstStyle/>
          <a:p>
            <a:pPr algn="ctr"/>
            <a:r>
              <a:rPr lang="en-US" sz="5400" dirty="0">
                <a:solidFill>
                  <a:srgbClr val="C00000"/>
                </a:solidFill>
                <a:latin typeface="Arial" panose="020B0604020202020204" pitchFamily="34" charset="0"/>
                <a:cs typeface="Arial" panose="020B0604020202020204" pitchFamily="34" charset="0"/>
              </a:rPr>
              <a:t>Clinical</a:t>
            </a:r>
            <a:r>
              <a:rPr lang="en-US" sz="5400" dirty="0">
                <a:solidFill>
                  <a:srgbClr val="FF0000"/>
                </a:solidFill>
                <a:latin typeface="Arial" panose="020B0604020202020204" pitchFamily="34" charset="0"/>
                <a:cs typeface="Arial" panose="020B0604020202020204" pitchFamily="34" charset="0"/>
              </a:rPr>
              <a:t> </a:t>
            </a:r>
            <a:r>
              <a:rPr lang="en-US" sz="5400" dirty="0">
                <a:solidFill>
                  <a:srgbClr val="C00000"/>
                </a:solidFill>
                <a:latin typeface="Arial" panose="020B0604020202020204" pitchFamily="34" charset="0"/>
                <a:cs typeface="Arial" panose="020B0604020202020204" pitchFamily="34" charset="0"/>
              </a:rPr>
              <a:t>manifestations: </a:t>
            </a:r>
            <a:endParaRPr lang="ar-LY" sz="5400" dirty="0">
              <a:solidFill>
                <a:srgbClr val="C00000"/>
              </a:solidFill>
              <a:latin typeface="Arial" panose="020B0604020202020204" pitchFamily="34" charset="0"/>
              <a:cs typeface="Arial" panose="020B0604020202020204" pitchFamily="34" charset="0"/>
            </a:endParaRPr>
          </a:p>
        </p:txBody>
      </p:sp>
      <p:sp>
        <p:nvSpPr>
          <p:cNvPr id="3" name="عنصر نائب للمحتوى 2">
            <a:extLst>
              <a:ext uri="{FF2B5EF4-FFF2-40B4-BE49-F238E27FC236}">
                <a16:creationId xmlns:a16="http://schemas.microsoft.com/office/drawing/2014/main" id="{AB1063E3-7C3B-6D59-7E84-4EA1A0898F75}"/>
              </a:ext>
            </a:extLst>
          </p:cNvPr>
          <p:cNvSpPr>
            <a:spLocks noGrp="1"/>
          </p:cNvSpPr>
          <p:nvPr>
            <p:ph idx="1"/>
          </p:nvPr>
        </p:nvSpPr>
        <p:spPr>
          <a:xfrm>
            <a:off x="1213743" y="1376040"/>
            <a:ext cx="10226228" cy="5597371"/>
          </a:xfrm>
        </p:spPr>
        <p:txBody>
          <a:bodyPr>
            <a:normAutofit/>
          </a:bodyPr>
          <a:lstStyle/>
          <a:p>
            <a:pPr marL="0" indent="0" algn="l">
              <a:lnSpc>
                <a:spcPct val="150000"/>
              </a:lnSpc>
              <a:buNone/>
            </a:pPr>
            <a:r>
              <a:rPr lang="en-US" sz="4000" dirty="0">
                <a:solidFill>
                  <a:srgbClr val="FF0000"/>
                </a:solidFill>
                <a:latin typeface="Arial" panose="020B0604020202020204" pitchFamily="34" charset="0"/>
                <a:cs typeface="Arial" panose="020B0604020202020204" pitchFamily="34" charset="0"/>
              </a:rPr>
              <a:t>Incubation period</a:t>
            </a:r>
            <a:r>
              <a:rPr lang="en-US" sz="2000" dirty="0">
                <a:solidFill>
                  <a:srgbClr val="FF0000"/>
                </a:solidFill>
                <a:latin typeface="Arial" panose="020B0604020202020204" pitchFamily="34" charset="0"/>
                <a:cs typeface="Arial" panose="020B0604020202020204" pitchFamily="34" charset="0"/>
              </a:rPr>
              <a:t>:</a:t>
            </a:r>
            <a:endParaRPr lang="ar-LY" sz="2000" dirty="0">
              <a:solidFill>
                <a:srgbClr val="FF0000"/>
              </a:solidFill>
              <a:latin typeface="Arial" panose="020B0604020202020204" pitchFamily="34" charset="0"/>
              <a:cs typeface="Arial" panose="020B0604020202020204" pitchFamily="34" charset="0"/>
            </a:endParaRPr>
          </a:p>
          <a:p>
            <a:pPr marL="0" indent="0" algn="l">
              <a:lnSpc>
                <a:spcPct val="150000"/>
              </a:lnSpc>
              <a:buNone/>
            </a:pPr>
            <a:r>
              <a:rPr lang="en-US" sz="2800" dirty="0">
                <a:solidFill>
                  <a:schemeClr val="accent2">
                    <a:lumMod val="75000"/>
                  </a:schemeClr>
                </a:solidFill>
              </a:rPr>
              <a:t>The incubation period is a period</a:t>
            </a:r>
            <a:r>
              <a:rPr lang="en-US" sz="2800" dirty="0">
                <a:solidFill>
                  <a:schemeClr val="accent6">
                    <a:lumMod val="75000"/>
                  </a:schemeClr>
                </a:solidFill>
              </a:rPr>
              <a:t> </a:t>
            </a:r>
            <a:r>
              <a:rPr lang="en-US" sz="2800" dirty="0">
                <a:solidFill>
                  <a:schemeClr val="tx1"/>
                </a:solidFill>
              </a:rPr>
              <a:t>from the time of exposure to infection until the onset of symptoms, is three to five days on average, partly depending on the variant, but it may be as long as </a:t>
            </a:r>
            <a:r>
              <a:rPr lang="en-US" sz="2800" dirty="0">
                <a:solidFill>
                  <a:schemeClr val="accent2">
                    <a:lumMod val="75000"/>
                  </a:schemeClr>
                </a:solidFill>
              </a:rPr>
              <a:t>14</a:t>
            </a:r>
            <a:r>
              <a:rPr lang="en-US" sz="2800" dirty="0">
                <a:solidFill>
                  <a:schemeClr val="accent6">
                    <a:lumMod val="75000"/>
                  </a:schemeClr>
                </a:solidFill>
              </a:rPr>
              <a:t> </a:t>
            </a:r>
            <a:r>
              <a:rPr lang="en-US" sz="2800" dirty="0">
                <a:solidFill>
                  <a:schemeClr val="tx1"/>
                </a:solidFill>
              </a:rPr>
              <a:t>days.</a:t>
            </a:r>
            <a:endParaRPr lang="ar-LY" sz="2800" dirty="0">
              <a:solidFill>
                <a:srgbClr val="FF0000"/>
              </a:solidFill>
            </a:endParaRPr>
          </a:p>
        </p:txBody>
      </p:sp>
      <p:sp>
        <p:nvSpPr>
          <p:cNvPr id="4" name="عنصر نائب لرقم الشريحة 3">
            <a:extLst>
              <a:ext uri="{FF2B5EF4-FFF2-40B4-BE49-F238E27FC236}">
                <a16:creationId xmlns:a16="http://schemas.microsoft.com/office/drawing/2014/main" id="{0D3BCB91-AC91-461A-EE93-6262723ACBA9}"/>
              </a:ext>
            </a:extLst>
          </p:cNvPr>
          <p:cNvSpPr>
            <a:spLocks noGrp="1"/>
          </p:cNvSpPr>
          <p:nvPr>
            <p:ph type="sldNum" sz="quarter" idx="12"/>
          </p:nvPr>
        </p:nvSpPr>
        <p:spPr/>
        <p:txBody>
          <a:bodyPr/>
          <a:lstStyle/>
          <a:p>
            <a:fld id="{3FCF4D6F-978C-4BE0-AB06-4E57D0799335}" type="slidenum">
              <a:rPr lang="ar-LY" smtClean="0"/>
              <a:t>7</a:t>
            </a:fld>
            <a:endParaRPr lang="ar-LY"/>
          </a:p>
        </p:txBody>
      </p:sp>
    </p:spTree>
    <p:extLst>
      <p:ext uri="{BB962C8B-B14F-4D97-AF65-F5344CB8AC3E}">
        <p14:creationId xmlns:p14="http://schemas.microsoft.com/office/powerpoint/2010/main" val="3095832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2837A39-186B-E3E3-F52C-DF0602A7B7DE}"/>
              </a:ext>
            </a:extLst>
          </p:cNvPr>
          <p:cNvSpPr>
            <a:spLocks noGrp="1"/>
          </p:cNvSpPr>
          <p:nvPr>
            <p:ph type="title"/>
          </p:nvPr>
        </p:nvSpPr>
        <p:spPr>
          <a:xfrm flipV="1">
            <a:off x="-247928" y="248574"/>
            <a:ext cx="168030" cy="159799"/>
          </a:xfrm>
        </p:spPr>
        <p:txBody>
          <a:bodyPr>
            <a:noAutofit/>
          </a:bodyPr>
          <a:lstStyle/>
          <a:p>
            <a:r>
              <a:rPr lang="en-US" sz="800" dirty="0"/>
              <a:t>m</a:t>
            </a:r>
            <a:endParaRPr lang="ar-LY" sz="800" dirty="0"/>
          </a:p>
        </p:txBody>
      </p:sp>
      <p:sp>
        <p:nvSpPr>
          <p:cNvPr id="7" name="عنصر نائب للمحتوى 6">
            <a:extLst>
              <a:ext uri="{FF2B5EF4-FFF2-40B4-BE49-F238E27FC236}">
                <a16:creationId xmlns:a16="http://schemas.microsoft.com/office/drawing/2014/main" id="{513F3B2B-E146-7BD4-4D8D-19F4EC7204DC}"/>
              </a:ext>
            </a:extLst>
          </p:cNvPr>
          <p:cNvSpPr>
            <a:spLocks noGrp="1"/>
          </p:cNvSpPr>
          <p:nvPr>
            <p:ph idx="1"/>
          </p:nvPr>
        </p:nvSpPr>
        <p:spPr>
          <a:xfrm>
            <a:off x="1985530" y="590365"/>
            <a:ext cx="8915400" cy="6267635"/>
          </a:xfrm>
        </p:spPr>
        <p:txBody>
          <a:bodyPr/>
          <a:lstStyle/>
          <a:p>
            <a:pPr marL="0" indent="0" algn="l">
              <a:lnSpc>
                <a:spcPct val="150000"/>
              </a:lnSpc>
              <a:buNone/>
            </a:pPr>
            <a:r>
              <a:rPr lang="en-US" sz="4000" dirty="0">
                <a:solidFill>
                  <a:srgbClr val="FF0000"/>
                </a:solidFill>
                <a:latin typeface="Arial" panose="020B0604020202020204" pitchFamily="34" charset="0"/>
                <a:cs typeface="Arial" panose="020B0604020202020204" pitchFamily="34" charset="0"/>
              </a:rPr>
              <a:t>Asymptomatic infection</a:t>
            </a:r>
            <a:r>
              <a:rPr lang="en-US" sz="3600" dirty="0">
                <a:solidFill>
                  <a:srgbClr val="FF0000"/>
                </a:solidFill>
                <a:cs typeface="+mj-cs"/>
              </a:rPr>
              <a:t>:</a:t>
            </a:r>
          </a:p>
          <a:p>
            <a:pPr marL="0" indent="0" algn="l">
              <a:lnSpc>
                <a:spcPct val="150000"/>
              </a:lnSpc>
              <a:buNone/>
            </a:pPr>
            <a:r>
              <a:rPr lang="en-US" sz="2800" dirty="0"/>
              <a:t>The clinical spectrum of </a:t>
            </a:r>
            <a:r>
              <a:rPr lang="en-US" sz="2800" dirty="0">
                <a:solidFill>
                  <a:schemeClr val="accent2">
                    <a:lumMod val="75000"/>
                  </a:schemeClr>
                </a:solidFill>
              </a:rPr>
              <a:t>SARS-COV-2</a:t>
            </a:r>
            <a:r>
              <a:rPr lang="en-US" sz="2800" dirty="0"/>
              <a:t> infection ranges from asymptomatic infection to critical and fatal illness. </a:t>
            </a:r>
          </a:p>
          <a:p>
            <a:pPr marL="0" indent="0" algn="l">
              <a:lnSpc>
                <a:spcPct val="150000"/>
              </a:lnSpc>
              <a:buNone/>
            </a:pPr>
            <a:r>
              <a:rPr lang="en-US" sz="2800" dirty="0"/>
              <a:t>Nevertheless, some estimates suggest that up to </a:t>
            </a:r>
            <a:r>
              <a:rPr lang="en-US" sz="2800" dirty="0">
                <a:solidFill>
                  <a:schemeClr val="accent2">
                    <a:lumMod val="75000"/>
                  </a:schemeClr>
                </a:solidFill>
              </a:rPr>
              <a:t>40 </a:t>
            </a:r>
            <a:r>
              <a:rPr lang="en-US" sz="2800" dirty="0"/>
              <a:t>percent of infections are </a:t>
            </a:r>
            <a:r>
              <a:rPr lang="en-US" sz="2800" dirty="0">
                <a:solidFill>
                  <a:schemeClr val="accent1">
                    <a:lumMod val="75000"/>
                  </a:schemeClr>
                </a:solidFill>
              </a:rPr>
              <a:t>asymptomatic</a:t>
            </a:r>
            <a:r>
              <a:rPr lang="en-US" sz="2800" dirty="0"/>
              <a:t>.</a:t>
            </a:r>
            <a:endParaRPr lang="ar-LY" sz="2800" dirty="0"/>
          </a:p>
        </p:txBody>
      </p:sp>
      <p:sp>
        <p:nvSpPr>
          <p:cNvPr id="3" name="عنصر نائب لرقم الشريحة 2">
            <a:extLst>
              <a:ext uri="{FF2B5EF4-FFF2-40B4-BE49-F238E27FC236}">
                <a16:creationId xmlns:a16="http://schemas.microsoft.com/office/drawing/2014/main" id="{D43A5AB0-EAE1-AC49-9076-EB8277158E24}"/>
              </a:ext>
            </a:extLst>
          </p:cNvPr>
          <p:cNvSpPr>
            <a:spLocks noGrp="1"/>
          </p:cNvSpPr>
          <p:nvPr>
            <p:ph type="sldNum" sz="quarter" idx="12"/>
          </p:nvPr>
        </p:nvSpPr>
        <p:spPr/>
        <p:txBody>
          <a:bodyPr/>
          <a:lstStyle/>
          <a:p>
            <a:fld id="{3FCF4D6F-978C-4BE0-AB06-4E57D0799335}" type="slidenum">
              <a:rPr lang="ar-LY" smtClean="0"/>
              <a:t>8</a:t>
            </a:fld>
            <a:endParaRPr lang="ar-LY"/>
          </a:p>
        </p:txBody>
      </p:sp>
    </p:spTree>
    <p:extLst>
      <p:ext uri="{BB962C8B-B14F-4D97-AF65-F5344CB8AC3E}">
        <p14:creationId xmlns:p14="http://schemas.microsoft.com/office/powerpoint/2010/main" val="340641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226A40E-7FEC-5DFA-F77C-6D1725163B47}"/>
              </a:ext>
            </a:extLst>
          </p:cNvPr>
          <p:cNvSpPr>
            <a:spLocks noGrp="1"/>
          </p:cNvSpPr>
          <p:nvPr>
            <p:ph type="title"/>
          </p:nvPr>
        </p:nvSpPr>
        <p:spPr>
          <a:xfrm>
            <a:off x="-105887" y="-44388"/>
            <a:ext cx="8911687" cy="195309"/>
          </a:xfrm>
        </p:spPr>
        <p:txBody>
          <a:bodyPr>
            <a:normAutofit fontScale="90000"/>
          </a:bodyPr>
          <a:lstStyle/>
          <a:p>
            <a:r>
              <a:rPr lang="en-US" sz="800" dirty="0"/>
              <a:t>h</a:t>
            </a:r>
            <a:endParaRPr lang="ar-LY" sz="800" dirty="0"/>
          </a:p>
        </p:txBody>
      </p:sp>
      <p:sp>
        <p:nvSpPr>
          <p:cNvPr id="3" name="عنصر نائب للمحتوى 2">
            <a:extLst>
              <a:ext uri="{FF2B5EF4-FFF2-40B4-BE49-F238E27FC236}">
                <a16:creationId xmlns:a16="http://schemas.microsoft.com/office/drawing/2014/main" id="{7BF0A00F-E2DD-456F-B403-95C132BAA0CC}"/>
              </a:ext>
            </a:extLst>
          </p:cNvPr>
          <p:cNvSpPr>
            <a:spLocks noGrp="1"/>
          </p:cNvSpPr>
          <p:nvPr>
            <p:ph idx="1"/>
          </p:nvPr>
        </p:nvSpPr>
        <p:spPr>
          <a:xfrm>
            <a:off x="1748901" y="443882"/>
            <a:ext cx="10443099" cy="6414117"/>
          </a:xfrm>
        </p:spPr>
        <p:txBody>
          <a:bodyPr>
            <a:normAutofit/>
          </a:bodyPr>
          <a:lstStyle/>
          <a:p>
            <a:pPr marL="0" indent="0" algn="l">
              <a:buNone/>
            </a:pPr>
            <a:r>
              <a:rPr lang="en-US" sz="6000" dirty="0">
                <a:solidFill>
                  <a:srgbClr val="FF0000"/>
                </a:solidFill>
                <a:latin typeface="Arial" panose="020B0604020202020204" pitchFamily="34" charset="0"/>
                <a:cs typeface="Arial" panose="020B0604020202020204" pitchFamily="34" charset="0"/>
              </a:rPr>
              <a:t>Initial</a:t>
            </a:r>
            <a:r>
              <a:rPr lang="en-US" sz="6000" dirty="0">
                <a:solidFill>
                  <a:srgbClr val="C00000"/>
                </a:solidFill>
                <a:latin typeface="Arial" panose="020B0604020202020204" pitchFamily="34" charset="0"/>
                <a:cs typeface="Arial" panose="020B0604020202020204" pitchFamily="34" charset="0"/>
              </a:rPr>
              <a:t> </a:t>
            </a:r>
            <a:r>
              <a:rPr lang="en-US" sz="6000" dirty="0">
                <a:solidFill>
                  <a:srgbClr val="FF0000"/>
                </a:solidFill>
                <a:latin typeface="Arial" panose="020B0604020202020204" pitchFamily="34" charset="0"/>
                <a:cs typeface="Arial" panose="020B0604020202020204" pitchFamily="34" charset="0"/>
              </a:rPr>
              <a:t>presentation:</a:t>
            </a:r>
            <a:r>
              <a:rPr lang="en-US" sz="6000" dirty="0">
                <a:solidFill>
                  <a:srgbClr val="C00000"/>
                </a:solidFill>
                <a:latin typeface="Arial" panose="020B0604020202020204" pitchFamily="34" charset="0"/>
                <a:cs typeface="Arial" panose="020B0604020202020204" pitchFamily="34" charset="0"/>
              </a:rPr>
              <a:t> </a:t>
            </a:r>
            <a:endParaRPr lang="ar-LY" sz="6000" dirty="0">
              <a:solidFill>
                <a:srgbClr val="C00000"/>
              </a:solidFill>
              <a:cs typeface="Arial" panose="020B0604020202020204" pitchFamily="34" charset="0"/>
            </a:endParaRPr>
          </a:p>
          <a:p>
            <a:pPr algn="l" rtl="0">
              <a:buFont typeface="Arial" panose="020B0604020202020204" pitchFamily="34" charset="0"/>
              <a:buChar char="•"/>
            </a:pPr>
            <a:r>
              <a:rPr lang="en-US" sz="2400" dirty="0">
                <a:solidFill>
                  <a:schemeClr val="tx1"/>
                </a:solidFill>
                <a:cs typeface="Arial" panose="020B0604020202020204" pitchFamily="34" charset="0"/>
              </a:rPr>
              <a:t>cough</a:t>
            </a:r>
            <a:r>
              <a:rPr lang="ar-LY" sz="2400" dirty="0">
                <a:solidFill>
                  <a:schemeClr val="tx1"/>
                </a:solidFill>
                <a:cs typeface="Arial" panose="020B0604020202020204" pitchFamily="34" charset="0"/>
              </a:rPr>
              <a:t> .</a:t>
            </a:r>
            <a:r>
              <a:rPr lang="en-US" sz="2400" dirty="0">
                <a:solidFill>
                  <a:schemeClr val="tx1"/>
                </a:solidFill>
                <a:cs typeface="Arial" panose="020B0604020202020204" pitchFamily="34" charset="0"/>
              </a:rPr>
              <a:t>  </a:t>
            </a:r>
            <a:r>
              <a:rPr lang="ar-LY" sz="2400" dirty="0">
                <a:solidFill>
                  <a:srgbClr val="C00000"/>
                </a:solidFill>
                <a:cs typeface="Arial" panose="020B0604020202020204" pitchFamily="34" charset="0"/>
              </a:rPr>
              <a:t> </a:t>
            </a:r>
            <a:endParaRPr lang="ar-LY" sz="2400" dirty="0">
              <a:solidFill>
                <a:schemeClr val="tx1"/>
              </a:solidFill>
              <a:cs typeface="Arial" panose="020B0604020202020204" pitchFamily="34" charset="0"/>
            </a:endParaRPr>
          </a:p>
          <a:p>
            <a:pPr algn="l" rtl="0">
              <a:buFont typeface="Arial" panose="020B0604020202020204" pitchFamily="34" charset="0"/>
              <a:buChar char="•"/>
            </a:pPr>
            <a:r>
              <a:rPr lang="en-US" sz="2400" dirty="0">
                <a:solidFill>
                  <a:schemeClr val="tx1"/>
                </a:solidFill>
                <a:cs typeface="Arial" panose="020B0604020202020204" pitchFamily="34" charset="0"/>
              </a:rPr>
              <a:t>Myalgias.</a:t>
            </a:r>
          </a:p>
          <a:p>
            <a:pPr algn="l" rtl="0">
              <a:buFont typeface="Arial" panose="020B0604020202020204" pitchFamily="34" charset="0"/>
              <a:buChar char="•"/>
            </a:pPr>
            <a:r>
              <a:rPr lang="en-US" sz="2400" dirty="0">
                <a:solidFill>
                  <a:schemeClr val="tx1"/>
                </a:solidFill>
                <a:cs typeface="Arial" panose="020B0604020202020204" pitchFamily="34" charset="0"/>
              </a:rPr>
              <a:t>Headache.</a:t>
            </a:r>
          </a:p>
          <a:p>
            <a:pPr algn="l" rtl="0">
              <a:buFont typeface="Arial" panose="020B0604020202020204" pitchFamily="34" charset="0"/>
              <a:buChar char="•"/>
            </a:pPr>
            <a:r>
              <a:rPr lang="en-US" sz="2400" dirty="0">
                <a:solidFill>
                  <a:schemeClr val="tx1"/>
                </a:solidFill>
                <a:cs typeface="Arial" panose="020B0604020202020204" pitchFamily="34" charset="0"/>
              </a:rPr>
              <a:t>Dyspnea (new or worsening)over baseline. </a:t>
            </a:r>
          </a:p>
          <a:p>
            <a:pPr algn="l" rtl="0">
              <a:buFont typeface="Arial" panose="020B0604020202020204" pitchFamily="34" charset="0"/>
              <a:buChar char="•"/>
            </a:pPr>
            <a:r>
              <a:rPr lang="en-US" sz="2400" dirty="0">
                <a:solidFill>
                  <a:schemeClr val="tx1"/>
                </a:solidFill>
                <a:cs typeface="Arial" panose="020B0604020202020204" pitchFamily="34" charset="0"/>
              </a:rPr>
              <a:t>Sore throat and smell or taste abnormalities.</a:t>
            </a:r>
          </a:p>
          <a:p>
            <a:pPr algn="l" rtl="0">
              <a:buFont typeface="Arial" panose="020B0604020202020204" pitchFamily="34" charset="0"/>
              <a:buChar char="•"/>
            </a:pPr>
            <a:r>
              <a:rPr lang="en-US" sz="2400" dirty="0">
                <a:solidFill>
                  <a:schemeClr val="tx1"/>
                </a:solidFill>
                <a:cs typeface="Arial" panose="020B0604020202020204" pitchFamily="34" charset="0"/>
              </a:rPr>
              <a:t>Diarrhea.</a:t>
            </a:r>
          </a:p>
          <a:p>
            <a:pPr algn="l" rtl="0">
              <a:buFont typeface="Arial" panose="020B0604020202020204" pitchFamily="34" charset="0"/>
              <a:buChar char="•"/>
            </a:pPr>
            <a:r>
              <a:rPr lang="en-US" sz="2400" dirty="0">
                <a:solidFill>
                  <a:schemeClr val="tx1"/>
                </a:solidFill>
                <a:cs typeface="Arial" panose="020B0604020202020204" pitchFamily="34" charset="0"/>
              </a:rPr>
              <a:t>Nausea/vomiting.</a:t>
            </a:r>
          </a:p>
          <a:p>
            <a:pPr algn="l" rtl="0">
              <a:buFont typeface="Arial" panose="020B0604020202020204" pitchFamily="34" charset="0"/>
              <a:buChar char="•"/>
            </a:pPr>
            <a:r>
              <a:rPr lang="en-US" sz="2400" dirty="0">
                <a:solidFill>
                  <a:schemeClr val="tx1"/>
                </a:solidFill>
                <a:cs typeface="Arial" panose="020B0604020202020204" pitchFamily="34" charset="0"/>
              </a:rPr>
              <a:t>Chills /rigors .</a:t>
            </a:r>
          </a:p>
          <a:p>
            <a:pPr algn="l" rtl="0">
              <a:buFont typeface="Arial" panose="020B0604020202020204" pitchFamily="34" charset="0"/>
              <a:buChar char="•"/>
            </a:pPr>
            <a:r>
              <a:rPr lang="en-US" sz="2400" dirty="0">
                <a:solidFill>
                  <a:schemeClr val="tx1"/>
                </a:solidFill>
                <a:cs typeface="Arial" panose="020B0604020202020204" pitchFamily="34" charset="0"/>
              </a:rPr>
              <a:t>Confusion.</a:t>
            </a:r>
          </a:p>
          <a:p>
            <a:pPr algn="l" rtl="0">
              <a:buFont typeface="Arial" panose="020B0604020202020204" pitchFamily="34" charset="0"/>
              <a:buChar char="•"/>
            </a:pPr>
            <a:r>
              <a:rPr lang="en-US" sz="2400" dirty="0">
                <a:solidFill>
                  <a:schemeClr val="tx1"/>
                </a:solidFill>
                <a:cs typeface="Arial" panose="020B0604020202020204" pitchFamily="34" charset="0"/>
              </a:rPr>
              <a:t>Chest pain or pressure.</a:t>
            </a:r>
          </a:p>
          <a:p>
            <a:pPr algn="l" rtl="0">
              <a:buFont typeface="Arial" panose="020B0604020202020204" pitchFamily="34" charset="0"/>
              <a:buChar char="•"/>
            </a:pPr>
            <a:endParaRPr lang="en-US" sz="2000" dirty="0">
              <a:solidFill>
                <a:schemeClr val="tx1"/>
              </a:solidFill>
              <a:cs typeface="Arial" panose="020B0604020202020204" pitchFamily="34" charset="0"/>
            </a:endParaRPr>
          </a:p>
          <a:p>
            <a:pPr algn="l" rtl="0">
              <a:buFont typeface="Arial" panose="020B0604020202020204" pitchFamily="34" charset="0"/>
              <a:buChar char="•"/>
            </a:pPr>
            <a:endParaRPr lang="en-US" sz="2000" dirty="0">
              <a:solidFill>
                <a:schemeClr val="tx1"/>
              </a:solidFill>
              <a:cs typeface="Arial" panose="020B0604020202020204" pitchFamily="34" charset="0"/>
            </a:endParaRPr>
          </a:p>
          <a:p>
            <a:pPr algn="l" rtl="0">
              <a:buFont typeface="Arial" panose="020B0604020202020204" pitchFamily="34" charset="0"/>
              <a:buChar char="•"/>
            </a:pPr>
            <a:endParaRPr lang="en-US" sz="2400" dirty="0">
              <a:solidFill>
                <a:schemeClr val="tx1"/>
              </a:solidFill>
              <a:cs typeface="Arial" panose="020B0604020202020204" pitchFamily="34" charset="0"/>
            </a:endParaRPr>
          </a:p>
        </p:txBody>
      </p:sp>
      <p:sp>
        <p:nvSpPr>
          <p:cNvPr id="4" name="عنصر نائب لرقم الشريحة 3">
            <a:extLst>
              <a:ext uri="{FF2B5EF4-FFF2-40B4-BE49-F238E27FC236}">
                <a16:creationId xmlns:a16="http://schemas.microsoft.com/office/drawing/2014/main" id="{05701246-BF5E-3A40-99F3-BD0D743E4614}"/>
              </a:ext>
            </a:extLst>
          </p:cNvPr>
          <p:cNvSpPr>
            <a:spLocks noGrp="1"/>
          </p:cNvSpPr>
          <p:nvPr>
            <p:ph type="sldNum" sz="quarter" idx="12"/>
          </p:nvPr>
        </p:nvSpPr>
        <p:spPr/>
        <p:txBody>
          <a:bodyPr/>
          <a:lstStyle/>
          <a:p>
            <a:fld id="{3FCF4D6F-978C-4BE0-AB06-4E57D0799335}" type="slidenum">
              <a:rPr lang="ar-LY" smtClean="0"/>
              <a:t>9</a:t>
            </a:fld>
            <a:endParaRPr lang="ar-LY"/>
          </a:p>
        </p:txBody>
      </p:sp>
    </p:spTree>
    <p:extLst>
      <p:ext uri="{BB962C8B-B14F-4D97-AF65-F5344CB8AC3E}">
        <p14:creationId xmlns:p14="http://schemas.microsoft.com/office/powerpoint/2010/main" val="274728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2375</TotalTime>
  <Words>630</Words>
  <Application>Microsoft Office PowerPoint</Application>
  <PresentationFormat>شاشة عريضة</PresentationFormat>
  <Paragraphs>96</Paragraphs>
  <Slides>19</Slides>
  <Notes>0</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19</vt:i4>
      </vt:variant>
    </vt:vector>
  </HeadingPairs>
  <TitlesOfParts>
    <vt:vector size="30" baseType="lpstr">
      <vt:lpstr>Arial</vt:lpstr>
      <vt:lpstr>Arial Narrow</vt:lpstr>
      <vt:lpstr>Bahnschrift Light Condensed</vt:lpstr>
      <vt:lpstr>Bahnschrift Light SemiCondensed</vt:lpstr>
      <vt:lpstr>Baskerville Old Face</vt:lpstr>
      <vt:lpstr>Bookman Old Style</vt:lpstr>
      <vt:lpstr>Calibri</vt:lpstr>
      <vt:lpstr>Century Gothic</vt:lpstr>
      <vt:lpstr>Open Sans</vt:lpstr>
      <vt:lpstr>Wingdings 3</vt:lpstr>
      <vt:lpstr>ربطة</vt:lpstr>
      <vt:lpstr>Libyan International Medical University                 Faculty Of AMS                       2021-2022  </vt:lpstr>
      <vt:lpstr>Objectives:- </vt:lpstr>
      <vt:lpstr>INTRODUCTION. </vt:lpstr>
      <vt:lpstr>What is a pandemic ?</vt:lpstr>
      <vt:lpstr>عرض تقديمي في PowerPoint</vt:lpstr>
      <vt:lpstr>What is COVID_19 ? </vt:lpstr>
      <vt:lpstr>Clinical manifestations: </vt:lpstr>
      <vt:lpstr>m</vt:lpstr>
      <vt:lpstr>h</vt:lpstr>
      <vt:lpstr>عرض تقديمي في PowerPoint</vt:lpstr>
      <vt:lpstr>ل</vt:lpstr>
      <vt:lpstr>            Origin of COVID-19:</vt:lpstr>
      <vt:lpstr>There are four main genres of coronaviruses:</vt:lpstr>
      <vt:lpstr>Diagnostic techniques:</vt:lpstr>
      <vt:lpstr>عرض تقديمي في PowerPoint</vt:lpstr>
      <vt:lpstr>Vaccination: </vt:lpstr>
      <vt:lpstr>Conclusion.</vt:lpstr>
      <vt:lpstr>Refences.</vt:lpstr>
      <vt:lpstr>sxx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tame boshiba</dc:creator>
  <cp:lastModifiedBy>tame boshiba</cp:lastModifiedBy>
  <cp:revision>119</cp:revision>
  <dcterms:created xsi:type="dcterms:W3CDTF">2022-04-22T21:47:17Z</dcterms:created>
  <dcterms:modified xsi:type="dcterms:W3CDTF">2022-06-12T12:32:18Z</dcterms:modified>
</cp:coreProperties>
</file>