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8" d="100"/>
          <a:sy n="78" d="100"/>
        </p:scale>
        <p:origin x="216"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3/6/2023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4509A250-FF31-4206-8172-F9D3106AACB1}" type="datetimeFigureOut">
              <a:rPr lang="en-US" dirty="0"/>
              <a:t>3/6/2023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ar-SA"/>
              <a:t>انقر لتحرير نمط عنوان الشكل الرئيسي</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4509A250-FF31-4206-8172-F9D3106AACB1}" type="datetimeFigureOut">
              <a:rPr lang="en-US" dirty="0"/>
              <a:t>3/6/2023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ar-SA"/>
              <a:t>انقر لتحرير نمط عنوان الشكل الرئيسي</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ar-SA"/>
              <a:t>انقر لتحرير أنماط نص الشكل الرئيسي</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4509A250-FF31-4206-8172-F9D3106AACB1}" type="datetimeFigureOut">
              <a:rPr lang="en-US" dirty="0"/>
              <a:t>3/6/2023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4509A250-FF31-4206-8172-F9D3106AACB1}" type="datetimeFigureOut">
              <a:rPr lang="en-US" dirty="0"/>
              <a:t>3/6/2023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3/6/2023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3/6/2023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3/6/2023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796027F-7875-4030-9381-8BD8C4F21935}" type="datetimeFigureOut">
              <a:rPr lang="en-US" dirty="0"/>
              <a:t>3/6/2023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3/6/2023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3/6/2023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3/6/2023</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3/6/2023</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7" name="Date Placeholder 4"/>
          <p:cNvSpPr>
            <a:spLocks noGrp="1"/>
          </p:cNvSpPr>
          <p:nvPr>
            <p:ph type="dt" sz="half" idx="10"/>
          </p:nvPr>
        </p:nvSpPr>
        <p:spPr/>
        <p:txBody>
          <a:bodyPr/>
          <a:lstStyle/>
          <a:p>
            <a:fld id="{4509A250-FF31-4206-8172-F9D3106AACB1}" type="datetimeFigureOut">
              <a:rPr lang="en-US" dirty="0"/>
              <a:t>3/6/2023</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4509A250-FF31-4206-8172-F9D3106AACB1}" type="datetimeFigureOut">
              <a:rPr lang="en-US" dirty="0"/>
              <a:t>3/6/2023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3/6/2023</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DF59DC7-DACD-FC28-2401-2772617CC09D}"/>
              </a:ext>
            </a:extLst>
          </p:cNvPr>
          <p:cNvSpPr>
            <a:spLocks noGrp="1"/>
          </p:cNvSpPr>
          <p:nvPr>
            <p:ph type="ctrTitle"/>
          </p:nvPr>
        </p:nvSpPr>
        <p:spPr>
          <a:xfrm>
            <a:off x="102636" y="692021"/>
            <a:ext cx="12288416" cy="3329581"/>
          </a:xfrm>
        </p:spPr>
        <p:txBody>
          <a:bodyPr/>
          <a:lstStyle/>
          <a:p>
            <a:pPr algn="ctr"/>
            <a:r>
              <a:rPr lang="en-US" sz="6000" dirty="0"/>
              <a:t>The Various Listening Styles</a:t>
            </a:r>
            <a:endParaRPr lang="ar-LY" sz="6000" dirty="0"/>
          </a:p>
        </p:txBody>
      </p:sp>
      <p:sp>
        <p:nvSpPr>
          <p:cNvPr id="3" name="عنوان فرعي 2">
            <a:extLst>
              <a:ext uri="{FF2B5EF4-FFF2-40B4-BE49-F238E27FC236}">
                <a16:creationId xmlns:a16="http://schemas.microsoft.com/office/drawing/2014/main" id="{97F04A6C-11FE-E87C-CE02-2AC4CCE8A20C}"/>
              </a:ext>
            </a:extLst>
          </p:cNvPr>
          <p:cNvSpPr>
            <a:spLocks noGrp="1"/>
          </p:cNvSpPr>
          <p:nvPr>
            <p:ph type="subTitle" idx="1"/>
          </p:nvPr>
        </p:nvSpPr>
        <p:spPr>
          <a:xfrm>
            <a:off x="1154955" y="4777380"/>
            <a:ext cx="8825658" cy="1744718"/>
          </a:xfrm>
        </p:spPr>
        <p:txBody>
          <a:bodyPr>
            <a:normAutofit/>
          </a:bodyPr>
          <a:lstStyle/>
          <a:p>
            <a:r>
              <a:rPr lang="en-US" dirty="0">
                <a:solidFill>
                  <a:srgbClr val="FFFF00"/>
                </a:solidFill>
              </a:rPr>
              <a:t>S</a:t>
            </a:r>
            <a:r>
              <a:rPr lang="en-US" cap="none" dirty="0">
                <a:solidFill>
                  <a:srgbClr val="FFFF00"/>
                </a:solidFill>
              </a:rPr>
              <a:t>tudent</a:t>
            </a:r>
            <a:r>
              <a:rPr lang="en-US" dirty="0">
                <a:solidFill>
                  <a:srgbClr val="FFFF00"/>
                </a:solidFill>
              </a:rPr>
              <a:t> n</a:t>
            </a:r>
            <a:r>
              <a:rPr lang="en-US" cap="none" dirty="0">
                <a:solidFill>
                  <a:srgbClr val="FFFF00"/>
                </a:solidFill>
              </a:rPr>
              <a:t>ame </a:t>
            </a:r>
            <a:r>
              <a:rPr lang="en-US" dirty="0">
                <a:solidFill>
                  <a:srgbClr val="FFFF00"/>
                </a:solidFill>
              </a:rPr>
              <a:t>: Mustafa </a:t>
            </a:r>
            <a:r>
              <a:rPr lang="en-US" dirty="0" err="1">
                <a:solidFill>
                  <a:srgbClr val="FFFF00"/>
                </a:solidFill>
              </a:rPr>
              <a:t>reid</a:t>
            </a:r>
            <a:r>
              <a:rPr lang="en-US" dirty="0">
                <a:solidFill>
                  <a:srgbClr val="FFFF00"/>
                </a:solidFill>
              </a:rPr>
              <a:t> </a:t>
            </a:r>
          </a:p>
          <a:p>
            <a:r>
              <a:rPr lang="en-US" dirty="0">
                <a:solidFill>
                  <a:srgbClr val="FFFF00"/>
                </a:solidFill>
              </a:rPr>
              <a:t>S</a:t>
            </a:r>
            <a:r>
              <a:rPr lang="en-US" cap="none" dirty="0">
                <a:solidFill>
                  <a:srgbClr val="FFFF00"/>
                </a:solidFill>
              </a:rPr>
              <a:t>tudent</a:t>
            </a:r>
            <a:r>
              <a:rPr lang="en-US" dirty="0">
                <a:solidFill>
                  <a:srgbClr val="FFFF00"/>
                </a:solidFill>
              </a:rPr>
              <a:t> n</a:t>
            </a:r>
            <a:r>
              <a:rPr lang="en-US" cap="none" dirty="0">
                <a:solidFill>
                  <a:srgbClr val="FFFF00"/>
                </a:solidFill>
              </a:rPr>
              <a:t>umber</a:t>
            </a:r>
            <a:r>
              <a:rPr lang="en-US" dirty="0">
                <a:solidFill>
                  <a:srgbClr val="FFFF00"/>
                </a:solidFill>
              </a:rPr>
              <a:t>: 4021</a:t>
            </a:r>
            <a:endParaRPr lang="ar-LY" dirty="0">
              <a:solidFill>
                <a:srgbClr val="FFFF00"/>
              </a:solidFill>
            </a:endParaRPr>
          </a:p>
          <a:p>
            <a:r>
              <a:rPr lang="en-US" dirty="0">
                <a:solidFill>
                  <a:srgbClr val="FFFF00"/>
                </a:solidFill>
              </a:rPr>
              <a:t>S</a:t>
            </a:r>
            <a:r>
              <a:rPr lang="en-US" cap="none" dirty="0">
                <a:solidFill>
                  <a:srgbClr val="FFFF00"/>
                </a:solidFill>
              </a:rPr>
              <a:t>tudent</a:t>
            </a:r>
            <a:r>
              <a:rPr lang="en-US" dirty="0">
                <a:solidFill>
                  <a:srgbClr val="FFFF00"/>
                </a:solidFill>
              </a:rPr>
              <a:t> e</a:t>
            </a:r>
            <a:r>
              <a:rPr lang="en-US" cap="none" dirty="0">
                <a:solidFill>
                  <a:srgbClr val="FFFF00"/>
                </a:solidFill>
              </a:rPr>
              <a:t>mail</a:t>
            </a:r>
            <a:r>
              <a:rPr lang="en-US" dirty="0">
                <a:solidFill>
                  <a:srgbClr val="FFFF00"/>
                </a:solidFill>
              </a:rPr>
              <a:t>: m</a:t>
            </a:r>
            <a:r>
              <a:rPr lang="en-US" cap="none" dirty="0">
                <a:solidFill>
                  <a:srgbClr val="FFFF00"/>
                </a:solidFill>
              </a:rPr>
              <a:t>ustafa</a:t>
            </a:r>
            <a:r>
              <a:rPr lang="en-US" dirty="0">
                <a:solidFill>
                  <a:srgbClr val="FFFF00"/>
                </a:solidFill>
              </a:rPr>
              <a:t>-4021@</a:t>
            </a:r>
            <a:r>
              <a:rPr lang="en-US" cap="none" dirty="0">
                <a:solidFill>
                  <a:srgbClr val="FFFF00"/>
                </a:solidFill>
              </a:rPr>
              <a:t>limu.edu.ly</a:t>
            </a:r>
            <a:endParaRPr lang="ar-LY" dirty="0">
              <a:solidFill>
                <a:srgbClr val="FFFF00"/>
              </a:solidFill>
            </a:endParaRPr>
          </a:p>
        </p:txBody>
      </p:sp>
      <p:pic>
        <p:nvPicPr>
          <p:cNvPr id="4" name="صورة 3">
            <a:extLst>
              <a:ext uri="{FF2B5EF4-FFF2-40B4-BE49-F238E27FC236}">
                <a16:creationId xmlns:a16="http://schemas.microsoft.com/office/drawing/2014/main" id="{793C167A-9DAE-80B6-20B6-51A2D302F199}"/>
              </a:ext>
            </a:extLst>
          </p:cNvPr>
          <p:cNvPicPr>
            <a:picLocks noChangeAspect="1"/>
          </p:cNvPicPr>
          <p:nvPr/>
        </p:nvPicPr>
        <p:blipFill>
          <a:blip r:embed="rId2"/>
          <a:stretch>
            <a:fillRect/>
          </a:stretch>
        </p:blipFill>
        <p:spPr>
          <a:xfrm>
            <a:off x="9890448" y="0"/>
            <a:ext cx="2301551" cy="1782147"/>
          </a:xfrm>
          <a:prstGeom prst="rect">
            <a:avLst/>
          </a:prstGeom>
        </p:spPr>
      </p:pic>
      <p:pic>
        <p:nvPicPr>
          <p:cNvPr id="5" name="صورة 4">
            <a:extLst>
              <a:ext uri="{FF2B5EF4-FFF2-40B4-BE49-F238E27FC236}">
                <a16:creationId xmlns:a16="http://schemas.microsoft.com/office/drawing/2014/main" id="{3701D740-F1BF-EED5-9B96-AB2DBCCE15F3}"/>
              </a:ext>
            </a:extLst>
          </p:cNvPr>
          <p:cNvPicPr>
            <a:picLocks noChangeAspect="1"/>
          </p:cNvPicPr>
          <p:nvPr/>
        </p:nvPicPr>
        <p:blipFill>
          <a:blip r:embed="rId3"/>
          <a:stretch>
            <a:fillRect/>
          </a:stretch>
        </p:blipFill>
        <p:spPr>
          <a:xfrm>
            <a:off x="0" y="0"/>
            <a:ext cx="2301551" cy="1782147"/>
          </a:xfrm>
          <a:prstGeom prst="rect">
            <a:avLst/>
          </a:prstGeom>
        </p:spPr>
      </p:pic>
      <p:sp>
        <p:nvSpPr>
          <p:cNvPr id="6" name="مربع نص 5">
            <a:extLst>
              <a:ext uri="{FF2B5EF4-FFF2-40B4-BE49-F238E27FC236}">
                <a16:creationId xmlns:a16="http://schemas.microsoft.com/office/drawing/2014/main" id="{9457E9BF-6D1E-3372-EBA5-FABCF73F9459}"/>
              </a:ext>
            </a:extLst>
          </p:cNvPr>
          <p:cNvSpPr txBox="1"/>
          <p:nvPr/>
        </p:nvSpPr>
        <p:spPr>
          <a:xfrm>
            <a:off x="3698032" y="457199"/>
            <a:ext cx="4795935" cy="646331"/>
          </a:xfrm>
          <a:prstGeom prst="rect">
            <a:avLst/>
          </a:prstGeom>
          <a:noFill/>
        </p:spPr>
        <p:txBody>
          <a:bodyPr wrap="square" rtlCol="1">
            <a:spAutoFit/>
          </a:bodyPr>
          <a:lstStyle/>
          <a:p>
            <a:r>
              <a:rPr lang="en-US" dirty="0"/>
              <a:t>Libyan International Medical University</a:t>
            </a:r>
          </a:p>
          <a:p>
            <a:r>
              <a:rPr lang="en-US" dirty="0"/>
              <a:t>   Faculty of Business Administration</a:t>
            </a:r>
            <a:endParaRPr lang="ar-LY" dirty="0"/>
          </a:p>
        </p:txBody>
      </p:sp>
    </p:spTree>
    <p:extLst>
      <p:ext uri="{BB962C8B-B14F-4D97-AF65-F5344CB8AC3E}">
        <p14:creationId xmlns:p14="http://schemas.microsoft.com/office/powerpoint/2010/main" val="2299279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520A5188-88FA-BC7F-94FC-3478BB2BE089}"/>
              </a:ext>
            </a:extLst>
          </p:cNvPr>
          <p:cNvSpPr txBox="1"/>
          <p:nvPr/>
        </p:nvSpPr>
        <p:spPr>
          <a:xfrm>
            <a:off x="4105469" y="833916"/>
            <a:ext cx="4814596" cy="1107996"/>
          </a:xfrm>
          <a:prstGeom prst="rect">
            <a:avLst/>
          </a:prstGeom>
          <a:noFill/>
        </p:spPr>
        <p:txBody>
          <a:bodyPr wrap="square" rtlCol="1">
            <a:spAutoFit/>
          </a:bodyPr>
          <a:lstStyle/>
          <a:p>
            <a:r>
              <a:rPr lang="en-US" sz="6600" dirty="0"/>
              <a:t>Content</a:t>
            </a:r>
            <a:endParaRPr lang="ar-LY" sz="6600" dirty="0"/>
          </a:p>
        </p:txBody>
      </p:sp>
      <p:sp>
        <p:nvSpPr>
          <p:cNvPr id="5" name="مربع نص 4">
            <a:extLst>
              <a:ext uri="{FF2B5EF4-FFF2-40B4-BE49-F238E27FC236}">
                <a16:creationId xmlns:a16="http://schemas.microsoft.com/office/drawing/2014/main" id="{A9A9B0E5-C885-7678-4B23-8C05EFF0375B}"/>
              </a:ext>
            </a:extLst>
          </p:cNvPr>
          <p:cNvSpPr txBox="1"/>
          <p:nvPr/>
        </p:nvSpPr>
        <p:spPr>
          <a:xfrm>
            <a:off x="793101" y="2531501"/>
            <a:ext cx="2649894" cy="369332"/>
          </a:xfrm>
          <a:prstGeom prst="rect">
            <a:avLst/>
          </a:prstGeom>
          <a:noFill/>
        </p:spPr>
        <p:txBody>
          <a:bodyPr wrap="square" rtlCol="1">
            <a:spAutoFit/>
          </a:bodyPr>
          <a:lstStyle/>
          <a:p>
            <a:pPr marL="342900" indent="-342900">
              <a:buFont typeface="+mj-lt"/>
              <a:buAutoNum type="arabicPeriod"/>
            </a:pPr>
            <a:r>
              <a:rPr lang="en-US" dirty="0">
                <a:solidFill>
                  <a:srgbClr val="FFFF00"/>
                </a:solidFill>
              </a:rPr>
              <a:t>Introduction</a:t>
            </a:r>
            <a:endParaRPr lang="ar-LY" dirty="0">
              <a:solidFill>
                <a:srgbClr val="FFFF00"/>
              </a:solidFill>
            </a:endParaRPr>
          </a:p>
        </p:txBody>
      </p:sp>
      <p:sp>
        <p:nvSpPr>
          <p:cNvPr id="6" name="مربع نص 5">
            <a:extLst>
              <a:ext uri="{FF2B5EF4-FFF2-40B4-BE49-F238E27FC236}">
                <a16:creationId xmlns:a16="http://schemas.microsoft.com/office/drawing/2014/main" id="{B62DD3C8-D67F-F543-F81B-93D51655707E}"/>
              </a:ext>
            </a:extLst>
          </p:cNvPr>
          <p:cNvSpPr txBox="1"/>
          <p:nvPr/>
        </p:nvSpPr>
        <p:spPr>
          <a:xfrm>
            <a:off x="793101" y="3092604"/>
            <a:ext cx="3517641" cy="369332"/>
          </a:xfrm>
          <a:prstGeom prst="rect">
            <a:avLst/>
          </a:prstGeom>
          <a:noFill/>
        </p:spPr>
        <p:txBody>
          <a:bodyPr wrap="square" rtlCol="1">
            <a:spAutoFit/>
          </a:bodyPr>
          <a:lstStyle/>
          <a:p>
            <a:r>
              <a:rPr lang="en-US" dirty="0">
                <a:solidFill>
                  <a:srgbClr val="FFFF00"/>
                </a:solidFill>
              </a:rPr>
              <a:t>2. Four Types of  Listening</a:t>
            </a:r>
            <a:endParaRPr lang="ar-LY" dirty="0">
              <a:solidFill>
                <a:srgbClr val="FFFF00"/>
              </a:solidFill>
            </a:endParaRPr>
          </a:p>
        </p:txBody>
      </p:sp>
      <p:sp>
        <p:nvSpPr>
          <p:cNvPr id="7" name="مربع نص 6">
            <a:extLst>
              <a:ext uri="{FF2B5EF4-FFF2-40B4-BE49-F238E27FC236}">
                <a16:creationId xmlns:a16="http://schemas.microsoft.com/office/drawing/2014/main" id="{ADA60398-7833-834C-EB5C-86C6AF4F76EB}"/>
              </a:ext>
            </a:extLst>
          </p:cNvPr>
          <p:cNvSpPr txBox="1"/>
          <p:nvPr/>
        </p:nvSpPr>
        <p:spPr>
          <a:xfrm>
            <a:off x="793101" y="3653707"/>
            <a:ext cx="3732245" cy="369332"/>
          </a:xfrm>
          <a:prstGeom prst="rect">
            <a:avLst/>
          </a:prstGeom>
          <a:noFill/>
        </p:spPr>
        <p:txBody>
          <a:bodyPr wrap="square" rtlCol="1">
            <a:spAutoFit/>
          </a:bodyPr>
          <a:lstStyle/>
          <a:p>
            <a:r>
              <a:rPr lang="en-US" dirty="0">
                <a:solidFill>
                  <a:srgbClr val="FFFF00"/>
                </a:solidFill>
              </a:rPr>
              <a:t>3. The Three Modes  of listening</a:t>
            </a:r>
            <a:endParaRPr lang="ar-LY" dirty="0">
              <a:solidFill>
                <a:srgbClr val="FFFF00"/>
              </a:solidFill>
            </a:endParaRPr>
          </a:p>
        </p:txBody>
      </p:sp>
      <p:sp>
        <p:nvSpPr>
          <p:cNvPr id="8" name="مربع نص 7">
            <a:extLst>
              <a:ext uri="{FF2B5EF4-FFF2-40B4-BE49-F238E27FC236}">
                <a16:creationId xmlns:a16="http://schemas.microsoft.com/office/drawing/2014/main" id="{E0A4BAE9-AF40-8E63-B041-3D7B38EACFA0}"/>
              </a:ext>
            </a:extLst>
          </p:cNvPr>
          <p:cNvSpPr txBox="1"/>
          <p:nvPr/>
        </p:nvSpPr>
        <p:spPr>
          <a:xfrm>
            <a:off x="10860832" y="5962261"/>
            <a:ext cx="1875453" cy="369332"/>
          </a:xfrm>
          <a:prstGeom prst="rect">
            <a:avLst/>
          </a:prstGeom>
          <a:noFill/>
        </p:spPr>
        <p:txBody>
          <a:bodyPr wrap="square" rtlCol="1">
            <a:spAutoFit/>
          </a:bodyPr>
          <a:lstStyle/>
          <a:p>
            <a:r>
              <a:rPr lang="en-US" dirty="0"/>
              <a:t>2</a:t>
            </a:r>
            <a:endParaRPr lang="ar-LY" dirty="0"/>
          </a:p>
        </p:txBody>
      </p:sp>
      <p:sp>
        <p:nvSpPr>
          <p:cNvPr id="9" name="مربع نص 8">
            <a:extLst>
              <a:ext uri="{FF2B5EF4-FFF2-40B4-BE49-F238E27FC236}">
                <a16:creationId xmlns:a16="http://schemas.microsoft.com/office/drawing/2014/main" id="{754A4967-CFB9-193C-9024-AA0E7F1A87A4}"/>
              </a:ext>
            </a:extLst>
          </p:cNvPr>
          <p:cNvSpPr txBox="1"/>
          <p:nvPr/>
        </p:nvSpPr>
        <p:spPr>
          <a:xfrm>
            <a:off x="793101" y="4213237"/>
            <a:ext cx="3937519" cy="369332"/>
          </a:xfrm>
          <a:prstGeom prst="rect">
            <a:avLst/>
          </a:prstGeom>
          <a:noFill/>
        </p:spPr>
        <p:txBody>
          <a:bodyPr wrap="square" rtlCol="1">
            <a:spAutoFit/>
          </a:bodyPr>
          <a:lstStyle/>
          <a:p>
            <a:r>
              <a:rPr lang="en-US" dirty="0">
                <a:solidFill>
                  <a:srgbClr val="FFFF00"/>
                </a:solidFill>
              </a:rPr>
              <a:t>4. Conclusion</a:t>
            </a:r>
            <a:endParaRPr lang="ar-LY" dirty="0">
              <a:solidFill>
                <a:srgbClr val="FFFF00"/>
              </a:solidFill>
            </a:endParaRPr>
          </a:p>
        </p:txBody>
      </p:sp>
      <p:sp>
        <p:nvSpPr>
          <p:cNvPr id="10" name="مربع نص 9">
            <a:extLst>
              <a:ext uri="{FF2B5EF4-FFF2-40B4-BE49-F238E27FC236}">
                <a16:creationId xmlns:a16="http://schemas.microsoft.com/office/drawing/2014/main" id="{57CF8F15-01CB-54A2-CE8B-0516A38E8024}"/>
              </a:ext>
            </a:extLst>
          </p:cNvPr>
          <p:cNvSpPr txBox="1"/>
          <p:nvPr/>
        </p:nvSpPr>
        <p:spPr>
          <a:xfrm>
            <a:off x="793101" y="4760558"/>
            <a:ext cx="2724540" cy="369332"/>
          </a:xfrm>
          <a:prstGeom prst="rect">
            <a:avLst/>
          </a:prstGeom>
          <a:noFill/>
        </p:spPr>
        <p:txBody>
          <a:bodyPr wrap="square" rtlCol="1">
            <a:spAutoFit/>
          </a:bodyPr>
          <a:lstStyle/>
          <a:p>
            <a:r>
              <a:rPr lang="en-US" dirty="0">
                <a:solidFill>
                  <a:srgbClr val="FFFF00"/>
                </a:solidFill>
              </a:rPr>
              <a:t>5. Reference</a:t>
            </a:r>
            <a:endParaRPr lang="ar-LY" dirty="0">
              <a:solidFill>
                <a:srgbClr val="FFFF00"/>
              </a:solidFill>
            </a:endParaRPr>
          </a:p>
        </p:txBody>
      </p:sp>
    </p:spTree>
    <p:extLst>
      <p:ext uri="{BB962C8B-B14F-4D97-AF65-F5344CB8AC3E}">
        <p14:creationId xmlns:p14="http://schemas.microsoft.com/office/powerpoint/2010/main" val="2976015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6C951E46-D1DB-CA9A-F8C2-1C3644E7820D}"/>
              </a:ext>
            </a:extLst>
          </p:cNvPr>
          <p:cNvSpPr txBox="1"/>
          <p:nvPr/>
        </p:nvSpPr>
        <p:spPr>
          <a:xfrm>
            <a:off x="3343469" y="578499"/>
            <a:ext cx="5505061" cy="1107996"/>
          </a:xfrm>
          <a:prstGeom prst="rect">
            <a:avLst/>
          </a:prstGeom>
          <a:noFill/>
        </p:spPr>
        <p:txBody>
          <a:bodyPr wrap="square" rtlCol="1">
            <a:spAutoFit/>
          </a:bodyPr>
          <a:lstStyle/>
          <a:p>
            <a:r>
              <a:rPr lang="en-US" sz="6600" dirty="0"/>
              <a:t>Introduction</a:t>
            </a:r>
            <a:endParaRPr lang="ar-LY" sz="6600" dirty="0"/>
          </a:p>
        </p:txBody>
      </p:sp>
      <p:sp>
        <p:nvSpPr>
          <p:cNvPr id="5" name="مربع نص 4">
            <a:extLst>
              <a:ext uri="{FF2B5EF4-FFF2-40B4-BE49-F238E27FC236}">
                <a16:creationId xmlns:a16="http://schemas.microsoft.com/office/drawing/2014/main" id="{C68555C2-9750-5F17-D6CF-0C7651DA2D54}"/>
              </a:ext>
            </a:extLst>
          </p:cNvPr>
          <p:cNvSpPr txBox="1"/>
          <p:nvPr/>
        </p:nvSpPr>
        <p:spPr>
          <a:xfrm>
            <a:off x="11010122" y="5980923"/>
            <a:ext cx="1922106" cy="369332"/>
          </a:xfrm>
          <a:prstGeom prst="rect">
            <a:avLst/>
          </a:prstGeom>
          <a:noFill/>
        </p:spPr>
        <p:txBody>
          <a:bodyPr wrap="square" rtlCol="1">
            <a:spAutoFit/>
          </a:bodyPr>
          <a:lstStyle/>
          <a:p>
            <a:r>
              <a:rPr lang="en-US" dirty="0"/>
              <a:t>3</a:t>
            </a:r>
            <a:endParaRPr lang="ar-LY" dirty="0"/>
          </a:p>
        </p:txBody>
      </p:sp>
      <p:sp>
        <p:nvSpPr>
          <p:cNvPr id="6" name="مربع نص 5">
            <a:extLst>
              <a:ext uri="{FF2B5EF4-FFF2-40B4-BE49-F238E27FC236}">
                <a16:creationId xmlns:a16="http://schemas.microsoft.com/office/drawing/2014/main" id="{79E0AC35-C28F-DAEB-5774-936F943B05DB}"/>
              </a:ext>
            </a:extLst>
          </p:cNvPr>
          <p:cNvSpPr txBox="1"/>
          <p:nvPr/>
        </p:nvSpPr>
        <p:spPr>
          <a:xfrm>
            <a:off x="2934478" y="2551837"/>
            <a:ext cx="6466114" cy="2246769"/>
          </a:xfrm>
          <a:prstGeom prst="rect">
            <a:avLst/>
          </a:prstGeom>
          <a:noFill/>
        </p:spPr>
        <p:txBody>
          <a:bodyPr wrap="square">
            <a:spAutoFit/>
          </a:bodyPr>
          <a:lstStyle/>
          <a:p>
            <a:pPr algn="just"/>
            <a:r>
              <a:rPr lang="en-US" sz="2000" dirty="0">
                <a:solidFill>
                  <a:srgbClr val="FFFF00"/>
                </a:solidFill>
              </a:rPr>
              <a:t>To listen, we need to make a conscious effort not to just hear what people are saying but to take it in, digest it and understand. Not only does listening enhance your ability to understand better and make you a better communicator, it also makes the experience of speaking to you more enjoyable to other people.</a:t>
            </a:r>
            <a:endParaRPr lang="ar-LY" sz="2000" dirty="0">
              <a:solidFill>
                <a:srgbClr val="FFFF00"/>
              </a:solidFill>
            </a:endParaRPr>
          </a:p>
        </p:txBody>
      </p:sp>
    </p:spTree>
    <p:extLst>
      <p:ext uri="{BB962C8B-B14F-4D97-AF65-F5344CB8AC3E}">
        <p14:creationId xmlns:p14="http://schemas.microsoft.com/office/powerpoint/2010/main" val="357656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D2568206-A74B-7CF5-44CF-B1C45332C5C1}"/>
              </a:ext>
            </a:extLst>
          </p:cNvPr>
          <p:cNvSpPr txBox="1"/>
          <p:nvPr/>
        </p:nvSpPr>
        <p:spPr>
          <a:xfrm>
            <a:off x="2394080" y="114463"/>
            <a:ext cx="8336124" cy="769441"/>
          </a:xfrm>
          <a:prstGeom prst="rect">
            <a:avLst/>
          </a:prstGeom>
          <a:noFill/>
        </p:spPr>
        <p:txBody>
          <a:bodyPr wrap="square">
            <a:spAutoFit/>
          </a:bodyPr>
          <a:lstStyle/>
          <a:p>
            <a:r>
              <a:rPr lang="en-US" sz="4400" dirty="0"/>
              <a:t>Four Types of  Listening</a:t>
            </a:r>
            <a:endParaRPr lang="ar-LY" sz="4400" dirty="0"/>
          </a:p>
        </p:txBody>
      </p:sp>
      <p:sp>
        <p:nvSpPr>
          <p:cNvPr id="5" name="مربع نص 4">
            <a:extLst>
              <a:ext uri="{FF2B5EF4-FFF2-40B4-BE49-F238E27FC236}">
                <a16:creationId xmlns:a16="http://schemas.microsoft.com/office/drawing/2014/main" id="{40B963D8-68D3-56A5-B4C1-FB2741E2D6C4}"/>
              </a:ext>
            </a:extLst>
          </p:cNvPr>
          <p:cNvSpPr txBox="1"/>
          <p:nvPr/>
        </p:nvSpPr>
        <p:spPr>
          <a:xfrm>
            <a:off x="632149" y="1419956"/>
            <a:ext cx="6097554" cy="369332"/>
          </a:xfrm>
          <a:prstGeom prst="rect">
            <a:avLst/>
          </a:prstGeom>
          <a:noFill/>
        </p:spPr>
        <p:txBody>
          <a:bodyPr wrap="square">
            <a:spAutoFit/>
          </a:bodyPr>
          <a:lstStyle/>
          <a:p>
            <a:r>
              <a:rPr lang="en-US" dirty="0"/>
              <a:t>1. Deep Listening</a:t>
            </a:r>
            <a:endParaRPr lang="ar-LY" dirty="0"/>
          </a:p>
        </p:txBody>
      </p:sp>
      <p:sp>
        <p:nvSpPr>
          <p:cNvPr id="7" name="مربع نص 6">
            <a:extLst>
              <a:ext uri="{FF2B5EF4-FFF2-40B4-BE49-F238E27FC236}">
                <a16:creationId xmlns:a16="http://schemas.microsoft.com/office/drawing/2014/main" id="{86200A9A-2AD5-2D22-256E-58C3B3012DA9}"/>
              </a:ext>
            </a:extLst>
          </p:cNvPr>
          <p:cNvSpPr txBox="1"/>
          <p:nvPr/>
        </p:nvSpPr>
        <p:spPr>
          <a:xfrm>
            <a:off x="790768" y="2024400"/>
            <a:ext cx="10415297" cy="369332"/>
          </a:xfrm>
          <a:prstGeom prst="rect">
            <a:avLst/>
          </a:prstGeom>
          <a:noFill/>
        </p:spPr>
        <p:txBody>
          <a:bodyPr wrap="square">
            <a:spAutoFit/>
          </a:bodyPr>
          <a:lstStyle/>
          <a:p>
            <a:r>
              <a:rPr lang="en-US" dirty="0">
                <a:solidFill>
                  <a:srgbClr val="FFFF00"/>
                </a:solidFill>
              </a:rPr>
              <a:t>Deep listening occurs when you’re committed to understanding the speaker’s perspective</a:t>
            </a:r>
            <a:r>
              <a:rPr lang="en-US" dirty="0"/>
              <a:t>.</a:t>
            </a:r>
            <a:endParaRPr lang="ar-LY" dirty="0"/>
          </a:p>
        </p:txBody>
      </p:sp>
      <p:sp>
        <p:nvSpPr>
          <p:cNvPr id="9" name="مربع نص 8">
            <a:extLst>
              <a:ext uri="{FF2B5EF4-FFF2-40B4-BE49-F238E27FC236}">
                <a16:creationId xmlns:a16="http://schemas.microsoft.com/office/drawing/2014/main" id="{7918FC2C-C50A-343B-7EF5-A23A0E6FDCA4}"/>
              </a:ext>
            </a:extLst>
          </p:cNvPr>
          <p:cNvSpPr txBox="1"/>
          <p:nvPr/>
        </p:nvSpPr>
        <p:spPr>
          <a:xfrm>
            <a:off x="632149" y="2628560"/>
            <a:ext cx="6097554" cy="369332"/>
          </a:xfrm>
          <a:prstGeom prst="rect">
            <a:avLst/>
          </a:prstGeom>
          <a:noFill/>
        </p:spPr>
        <p:txBody>
          <a:bodyPr wrap="square">
            <a:spAutoFit/>
          </a:bodyPr>
          <a:lstStyle/>
          <a:p>
            <a:r>
              <a:rPr lang="en-US" dirty="0"/>
              <a:t>2. Full Listening</a:t>
            </a:r>
            <a:endParaRPr lang="ar-LY" dirty="0"/>
          </a:p>
        </p:txBody>
      </p:sp>
      <p:sp>
        <p:nvSpPr>
          <p:cNvPr id="11" name="مربع نص 10">
            <a:extLst>
              <a:ext uri="{FF2B5EF4-FFF2-40B4-BE49-F238E27FC236}">
                <a16:creationId xmlns:a16="http://schemas.microsoft.com/office/drawing/2014/main" id="{FA6B1B68-272C-0507-DEA4-E241D3BD9C8D}"/>
              </a:ext>
            </a:extLst>
          </p:cNvPr>
          <p:cNvSpPr txBox="1"/>
          <p:nvPr/>
        </p:nvSpPr>
        <p:spPr>
          <a:xfrm>
            <a:off x="771331" y="3164896"/>
            <a:ext cx="10321991" cy="369332"/>
          </a:xfrm>
          <a:prstGeom prst="rect">
            <a:avLst/>
          </a:prstGeom>
          <a:noFill/>
        </p:spPr>
        <p:txBody>
          <a:bodyPr wrap="square">
            <a:spAutoFit/>
          </a:bodyPr>
          <a:lstStyle/>
          <a:p>
            <a:r>
              <a:rPr lang="en-US" dirty="0">
                <a:solidFill>
                  <a:srgbClr val="FFFF00"/>
                </a:solidFill>
              </a:rPr>
              <a:t>Full listening involves paying close and careful attention to what the speaker is conveying</a:t>
            </a:r>
            <a:endParaRPr lang="ar-LY" dirty="0">
              <a:solidFill>
                <a:srgbClr val="FFFF00"/>
              </a:solidFill>
            </a:endParaRPr>
          </a:p>
        </p:txBody>
      </p:sp>
      <p:sp>
        <p:nvSpPr>
          <p:cNvPr id="13" name="مربع نص 12">
            <a:extLst>
              <a:ext uri="{FF2B5EF4-FFF2-40B4-BE49-F238E27FC236}">
                <a16:creationId xmlns:a16="http://schemas.microsoft.com/office/drawing/2014/main" id="{36F75078-6B09-771F-9FD8-50155DBACEDD}"/>
              </a:ext>
            </a:extLst>
          </p:cNvPr>
          <p:cNvSpPr txBox="1"/>
          <p:nvPr/>
        </p:nvSpPr>
        <p:spPr>
          <a:xfrm>
            <a:off x="632149" y="3772350"/>
            <a:ext cx="6097554" cy="369332"/>
          </a:xfrm>
          <a:prstGeom prst="rect">
            <a:avLst/>
          </a:prstGeom>
          <a:noFill/>
        </p:spPr>
        <p:txBody>
          <a:bodyPr wrap="square">
            <a:spAutoFit/>
          </a:bodyPr>
          <a:lstStyle/>
          <a:p>
            <a:r>
              <a:rPr lang="en-US" dirty="0"/>
              <a:t>3. Critical Listening</a:t>
            </a:r>
            <a:endParaRPr lang="ar-LY" dirty="0"/>
          </a:p>
        </p:txBody>
      </p:sp>
      <p:sp>
        <p:nvSpPr>
          <p:cNvPr id="15" name="مربع نص 14">
            <a:extLst>
              <a:ext uri="{FF2B5EF4-FFF2-40B4-BE49-F238E27FC236}">
                <a16:creationId xmlns:a16="http://schemas.microsoft.com/office/drawing/2014/main" id="{D7A707FB-3589-4A33-9578-F43B4518CE86}"/>
              </a:ext>
            </a:extLst>
          </p:cNvPr>
          <p:cNvSpPr txBox="1"/>
          <p:nvPr/>
        </p:nvSpPr>
        <p:spPr>
          <a:xfrm>
            <a:off x="771329" y="4374364"/>
            <a:ext cx="11181183" cy="646331"/>
          </a:xfrm>
          <a:prstGeom prst="rect">
            <a:avLst/>
          </a:prstGeom>
          <a:noFill/>
        </p:spPr>
        <p:txBody>
          <a:bodyPr wrap="square">
            <a:spAutoFit/>
          </a:bodyPr>
          <a:lstStyle/>
          <a:p>
            <a:r>
              <a:rPr lang="en-US" dirty="0">
                <a:solidFill>
                  <a:srgbClr val="FFFF00"/>
                </a:solidFill>
              </a:rPr>
              <a:t>Critical listening involves using systematic reasoning and careful thought to analyze a speaker’s message and separate fact from opinion.</a:t>
            </a:r>
            <a:endParaRPr lang="ar-LY" dirty="0">
              <a:solidFill>
                <a:srgbClr val="FFFF00"/>
              </a:solidFill>
            </a:endParaRPr>
          </a:p>
        </p:txBody>
      </p:sp>
      <p:sp>
        <p:nvSpPr>
          <p:cNvPr id="17" name="مربع نص 16">
            <a:extLst>
              <a:ext uri="{FF2B5EF4-FFF2-40B4-BE49-F238E27FC236}">
                <a16:creationId xmlns:a16="http://schemas.microsoft.com/office/drawing/2014/main" id="{B69BF0EB-1707-F932-4192-6DDFE427DBE4}"/>
              </a:ext>
            </a:extLst>
          </p:cNvPr>
          <p:cNvSpPr txBox="1"/>
          <p:nvPr/>
        </p:nvSpPr>
        <p:spPr>
          <a:xfrm>
            <a:off x="632149" y="5253378"/>
            <a:ext cx="6097554" cy="369332"/>
          </a:xfrm>
          <a:prstGeom prst="rect">
            <a:avLst/>
          </a:prstGeom>
          <a:noFill/>
        </p:spPr>
        <p:txBody>
          <a:bodyPr wrap="square">
            <a:spAutoFit/>
          </a:bodyPr>
          <a:lstStyle/>
          <a:p>
            <a:r>
              <a:rPr lang="en-US" dirty="0"/>
              <a:t>4. Therapeutic Listening</a:t>
            </a:r>
            <a:endParaRPr lang="ar-LY" dirty="0"/>
          </a:p>
        </p:txBody>
      </p:sp>
      <p:sp>
        <p:nvSpPr>
          <p:cNvPr id="19" name="مربع نص 18">
            <a:extLst>
              <a:ext uri="{FF2B5EF4-FFF2-40B4-BE49-F238E27FC236}">
                <a16:creationId xmlns:a16="http://schemas.microsoft.com/office/drawing/2014/main" id="{D3F1F54E-8EC2-3095-9327-1E6EDA3F4496}"/>
              </a:ext>
            </a:extLst>
          </p:cNvPr>
          <p:cNvSpPr txBox="1"/>
          <p:nvPr/>
        </p:nvSpPr>
        <p:spPr>
          <a:xfrm>
            <a:off x="790768" y="5809225"/>
            <a:ext cx="10994571" cy="646331"/>
          </a:xfrm>
          <a:prstGeom prst="rect">
            <a:avLst/>
          </a:prstGeom>
          <a:noFill/>
        </p:spPr>
        <p:txBody>
          <a:bodyPr wrap="square">
            <a:spAutoFit/>
          </a:bodyPr>
          <a:lstStyle/>
          <a:p>
            <a:r>
              <a:rPr lang="en-US" dirty="0">
                <a:solidFill>
                  <a:srgbClr val="FFFF00"/>
                </a:solidFill>
              </a:rPr>
              <a:t>Therapeutic listening means allowing a friend, colleague, or family member to discuss their problems. </a:t>
            </a:r>
            <a:endParaRPr lang="ar-LY" dirty="0">
              <a:solidFill>
                <a:srgbClr val="FFFF00"/>
              </a:solidFill>
            </a:endParaRPr>
          </a:p>
        </p:txBody>
      </p:sp>
      <p:sp>
        <p:nvSpPr>
          <p:cNvPr id="22" name="مربع نص 21">
            <a:extLst>
              <a:ext uri="{FF2B5EF4-FFF2-40B4-BE49-F238E27FC236}">
                <a16:creationId xmlns:a16="http://schemas.microsoft.com/office/drawing/2014/main" id="{53780A68-E269-098E-96A9-BD7A202545AE}"/>
              </a:ext>
            </a:extLst>
          </p:cNvPr>
          <p:cNvSpPr txBox="1"/>
          <p:nvPr/>
        </p:nvSpPr>
        <p:spPr>
          <a:xfrm>
            <a:off x="11327363" y="6240234"/>
            <a:ext cx="775217" cy="369332"/>
          </a:xfrm>
          <a:prstGeom prst="rect">
            <a:avLst/>
          </a:prstGeom>
          <a:noFill/>
        </p:spPr>
        <p:txBody>
          <a:bodyPr wrap="square" rtlCol="1">
            <a:spAutoFit/>
          </a:bodyPr>
          <a:lstStyle/>
          <a:p>
            <a:r>
              <a:rPr lang="en-US" dirty="0"/>
              <a:t>4</a:t>
            </a:r>
            <a:endParaRPr lang="ar-LY" dirty="0"/>
          </a:p>
        </p:txBody>
      </p:sp>
    </p:spTree>
    <p:extLst>
      <p:ext uri="{BB962C8B-B14F-4D97-AF65-F5344CB8AC3E}">
        <p14:creationId xmlns:p14="http://schemas.microsoft.com/office/powerpoint/2010/main" val="1958085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0D1C4DEB-CDF8-A878-CC9E-CD454E47E724}"/>
              </a:ext>
            </a:extLst>
          </p:cNvPr>
          <p:cNvSpPr txBox="1"/>
          <p:nvPr/>
        </p:nvSpPr>
        <p:spPr>
          <a:xfrm>
            <a:off x="1324948" y="865028"/>
            <a:ext cx="8829090" cy="830997"/>
          </a:xfrm>
          <a:prstGeom prst="rect">
            <a:avLst/>
          </a:prstGeom>
          <a:noFill/>
        </p:spPr>
        <p:txBody>
          <a:bodyPr wrap="square">
            <a:spAutoFit/>
          </a:bodyPr>
          <a:lstStyle/>
          <a:p>
            <a:r>
              <a:rPr lang="en-US" sz="4800" dirty="0"/>
              <a:t>The Three Modes  of listening</a:t>
            </a:r>
            <a:endParaRPr lang="ar-LY" sz="4800" dirty="0"/>
          </a:p>
        </p:txBody>
      </p:sp>
      <p:sp>
        <p:nvSpPr>
          <p:cNvPr id="5" name="مربع نص 4">
            <a:extLst>
              <a:ext uri="{FF2B5EF4-FFF2-40B4-BE49-F238E27FC236}">
                <a16:creationId xmlns:a16="http://schemas.microsoft.com/office/drawing/2014/main" id="{EA13862E-6FFD-1450-272A-5E593D4D98A0}"/>
              </a:ext>
            </a:extLst>
          </p:cNvPr>
          <p:cNvSpPr txBox="1"/>
          <p:nvPr/>
        </p:nvSpPr>
        <p:spPr>
          <a:xfrm>
            <a:off x="2090057" y="2755650"/>
            <a:ext cx="7298871" cy="1631216"/>
          </a:xfrm>
          <a:prstGeom prst="rect">
            <a:avLst/>
          </a:prstGeom>
          <a:noFill/>
        </p:spPr>
        <p:txBody>
          <a:bodyPr wrap="square">
            <a:spAutoFit/>
          </a:bodyPr>
          <a:lstStyle/>
          <a:p>
            <a:pPr algn="just"/>
            <a:r>
              <a:rPr lang="en-US" sz="2000" dirty="0">
                <a:solidFill>
                  <a:srgbClr val="FFFF00"/>
                </a:solidFill>
              </a:rPr>
              <a:t>Effective listening has three modes: attentive listening, responsive listening, and active listening. Understanding these modes will help you increase your listening accuracy and reduce the opportunity for misunderstanding.</a:t>
            </a:r>
            <a:endParaRPr lang="ar-LY" sz="2000" dirty="0">
              <a:solidFill>
                <a:srgbClr val="FFFF00"/>
              </a:solidFill>
            </a:endParaRPr>
          </a:p>
        </p:txBody>
      </p:sp>
      <p:sp>
        <p:nvSpPr>
          <p:cNvPr id="7" name="مربع نص 6">
            <a:extLst>
              <a:ext uri="{FF2B5EF4-FFF2-40B4-BE49-F238E27FC236}">
                <a16:creationId xmlns:a16="http://schemas.microsoft.com/office/drawing/2014/main" id="{ECE1F0F2-52E9-F5A0-06D5-5794D3D9385C}"/>
              </a:ext>
            </a:extLst>
          </p:cNvPr>
          <p:cNvSpPr txBox="1"/>
          <p:nvPr/>
        </p:nvSpPr>
        <p:spPr>
          <a:xfrm>
            <a:off x="11290041" y="6150420"/>
            <a:ext cx="1184987" cy="369332"/>
          </a:xfrm>
          <a:prstGeom prst="rect">
            <a:avLst/>
          </a:prstGeom>
          <a:noFill/>
        </p:spPr>
        <p:txBody>
          <a:bodyPr wrap="square" rtlCol="1">
            <a:spAutoFit/>
          </a:bodyPr>
          <a:lstStyle/>
          <a:p>
            <a:r>
              <a:rPr lang="en-US" dirty="0"/>
              <a:t>5</a:t>
            </a:r>
            <a:endParaRPr lang="ar-LY" dirty="0"/>
          </a:p>
        </p:txBody>
      </p:sp>
    </p:spTree>
    <p:extLst>
      <p:ext uri="{BB962C8B-B14F-4D97-AF65-F5344CB8AC3E}">
        <p14:creationId xmlns:p14="http://schemas.microsoft.com/office/powerpoint/2010/main" val="2259621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C7B89B92-A757-112B-7DD6-427C0FE8CAE8}"/>
              </a:ext>
            </a:extLst>
          </p:cNvPr>
          <p:cNvSpPr txBox="1"/>
          <p:nvPr/>
        </p:nvSpPr>
        <p:spPr>
          <a:xfrm>
            <a:off x="3478763" y="647790"/>
            <a:ext cx="5234474" cy="1015663"/>
          </a:xfrm>
          <a:prstGeom prst="rect">
            <a:avLst/>
          </a:prstGeom>
          <a:noFill/>
        </p:spPr>
        <p:txBody>
          <a:bodyPr wrap="square" rtlCol="1">
            <a:spAutoFit/>
          </a:bodyPr>
          <a:lstStyle/>
          <a:p>
            <a:r>
              <a:rPr lang="en-US" sz="6000" dirty="0"/>
              <a:t>Conclusion</a:t>
            </a:r>
            <a:endParaRPr lang="ar-LY" sz="6000" dirty="0"/>
          </a:p>
        </p:txBody>
      </p:sp>
      <p:sp>
        <p:nvSpPr>
          <p:cNvPr id="4" name="مربع نص 3">
            <a:extLst>
              <a:ext uri="{FF2B5EF4-FFF2-40B4-BE49-F238E27FC236}">
                <a16:creationId xmlns:a16="http://schemas.microsoft.com/office/drawing/2014/main" id="{0799BC61-AD07-81BF-A954-C6B7505B0134}"/>
              </a:ext>
            </a:extLst>
          </p:cNvPr>
          <p:cNvSpPr txBox="1"/>
          <p:nvPr/>
        </p:nvSpPr>
        <p:spPr>
          <a:xfrm>
            <a:off x="2950028" y="2511595"/>
            <a:ext cx="6196304" cy="1631216"/>
          </a:xfrm>
          <a:prstGeom prst="rect">
            <a:avLst/>
          </a:prstGeom>
          <a:noFill/>
        </p:spPr>
        <p:txBody>
          <a:bodyPr wrap="square">
            <a:spAutoFit/>
          </a:bodyPr>
          <a:lstStyle/>
          <a:p>
            <a:pPr algn="just"/>
            <a:r>
              <a:rPr lang="en-US" sz="2000" dirty="0">
                <a:solidFill>
                  <a:srgbClr val="FFFF00"/>
                </a:solidFill>
              </a:rPr>
              <a:t>When you listen to others patiently and attentively, they feel important and automatically reciprocate in the same fashion when you start speaking; so you are always at an advantage.</a:t>
            </a:r>
            <a:endParaRPr lang="ar-LY" sz="2000" dirty="0">
              <a:solidFill>
                <a:srgbClr val="FFFF00"/>
              </a:solidFill>
            </a:endParaRPr>
          </a:p>
        </p:txBody>
      </p:sp>
      <p:sp>
        <p:nvSpPr>
          <p:cNvPr id="7" name="مربع نص 6">
            <a:extLst>
              <a:ext uri="{FF2B5EF4-FFF2-40B4-BE49-F238E27FC236}">
                <a16:creationId xmlns:a16="http://schemas.microsoft.com/office/drawing/2014/main" id="{2FF8A8EC-0145-92F0-7D3E-45CEBB196471}"/>
              </a:ext>
            </a:extLst>
          </p:cNvPr>
          <p:cNvSpPr txBox="1"/>
          <p:nvPr/>
        </p:nvSpPr>
        <p:spPr>
          <a:xfrm>
            <a:off x="10713875" y="5738326"/>
            <a:ext cx="1397260" cy="369332"/>
          </a:xfrm>
          <a:prstGeom prst="rect">
            <a:avLst/>
          </a:prstGeom>
          <a:noFill/>
        </p:spPr>
        <p:txBody>
          <a:bodyPr wrap="square" rtlCol="1">
            <a:spAutoFit/>
          </a:bodyPr>
          <a:lstStyle/>
          <a:p>
            <a:r>
              <a:rPr lang="en-US" dirty="0"/>
              <a:t>6</a:t>
            </a:r>
            <a:endParaRPr lang="ar-LY" dirty="0"/>
          </a:p>
        </p:txBody>
      </p:sp>
    </p:spTree>
    <p:extLst>
      <p:ext uri="{BB962C8B-B14F-4D97-AF65-F5344CB8AC3E}">
        <p14:creationId xmlns:p14="http://schemas.microsoft.com/office/powerpoint/2010/main" val="374366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7C8FC4E0-D251-4496-CCC0-3611FFD6C570}"/>
              </a:ext>
            </a:extLst>
          </p:cNvPr>
          <p:cNvSpPr txBox="1"/>
          <p:nvPr/>
        </p:nvSpPr>
        <p:spPr>
          <a:xfrm>
            <a:off x="3321697" y="643813"/>
            <a:ext cx="5756988" cy="1107996"/>
          </a:xfrm>
          <a:prstGeom prst="rect">
            <a:avLst/>
          </a:prstGeom>
          <a:noFill/>
        </p:spPr>
        <p:txBody>
          <a:bodyPr wrap="square" rtlCol="1">
            <a:spAutoFit/>
          </a:bodyPr>
          <a:lstStyle/>
          <a:p>
            <a:r>
              <a:rPr lang="en-US" sz="6600" dirty="0"/>
              <a:t>Reference</a:t>
            </a:r>
            <a:endParaRPr lang="ar-LY" sz="6600" dirty="0"/>
          </a:p>
        </p:txBody>
      </p:sp>
      <p:sp>
        <p:nvSpPr>
          <p:cNvPr id="4" name="مربع نص 3">
            <a:extLst>
              <a:ext uri="{FF2B5EF4-FFF2-40B4-BE49-F238E27FC236}">
                <a16:creationId xmlns:a16="http://schemas.microsoft.com/office/drawing/2014/main" id="{B672ADDA-ACCB-C722-8385-C8EF4B2DDA57}"/>
              </a:ext>
            </a:extLst>
          </p:cNvPr>
          <p:cNvSpPr txBox="1"/>
          <p:nvPr/>
        </p:nvSpPr>
        <p:spPr>
          <a:xfrm>
            <a:off x="2472612" y="2175120"/>
            <a:ext cx="6720373" cy="2862322"/>
          </a:xfrm>
          <a:prstGeom prst="rect">
            <a:avLst/>
          </a:prstGeom>
          <a:noFill/>
        </p:spPr>
        <p:txBody>
          <a:bodyPr wrap="square">
            <a:spAutoFit/>
          </a:bodyPr>
          <a:lstStyle/>
          <a:p>
            <a:r>
              <a:rPr lang="en-US" dirty="0">
                <a:solidFill>
                  <a:srgbClr val="FFFF00"/>
                </a:solidFill>
              </a:rPr>
              <a:t>Siddiqui, M., Rodriguez, C., </a:t>
            </a:r>
            <a:r>
              <a:rPr lang="en-US" dirty="0" err="1">
                <a:solidFill>
                  <a:srgbClr val="FFFF00"/>
                </a:solidFill>
              </a:rPr>
              <a:t>Balakumar</a:t>
            </a:r>
            <a:r>
              <a:rPr lang="en-US" dirty="0">
                <a:solidFill>
                  <a:srgbClr val="FFFF00"/>
                </a:solidFill>
              </a:rPr>
              <a:t>, A., Prasad, N., Naples, R., </a:t>
            </a:r>
            <a:r>
              <a:rPr lang="en-US" dirty="0" err="1">
                <a:solidFill>
                  <a:srgbClr val="FFFF00"/>
                </a:solidFill>
              </a:rPr>
              <a:t>Papanagnou</a:t>
            </a:r>
            <a:r>
              <a:rPr lang="en-US" dirty="0">
                <a:solidFill>
                  <a:srgbClr val="FFFF00"/>
                </a:solidFill>
              </a:rPr>
              <a:t>, D., &amp; Zhang, X. C. (2019). TF6 How Do You Listen? A Workshop for Medical Students to Reflect on Their Listening Styles. Annals of Emergency Medicine, 74(4), 154-155.</a:t>
            </a:r>
          </a:p>
          <a:p>
            <a:endParaRPr lang="en-US" dirty="0">
              <a:solidFill>
                <a:srgbClr val="FFFF00"/>
              </a:solidFill>
            </a:endParaRPr>
          </a:p>
          <a:p>
            <a:r>
              <a:rPr lang="en-US" dirty="0" err="1">
                <a:solidFill>
                  <a:srgbClr val="FFFF00"/>
                </a:solidFill>
              </a:rPr>
              <a:t>Umphrey</a:t>
            </a:r>
            <a:r>
              <a:rPr lang="en-US" dirty="0">
                <a:solidFill>
                  <a:srgbClr val="FFFF00"/>
                </a:solidFill>
              </a:rPr>
              <a:t>, L. R., &amp; </a:t>
            </a:r>
            <a:r>
              <a:rPr lang="en-US" dirty="0" err="1">
                <a:solidFill>
                  <a:srgbClr val="FFFF00"/>
                </a:solidFill>
              </a:rPr>
              <a:t>Sherblom</a:t>
            </a:r>
            <a:r>
              <a:rPr lang="en-US" dirty="0">
                <a:solidFill>
                  <a:srgbClr val="FFFF00"/>
                </a:solidFill>
              </a:rPr>
              <a:t>, J. C. (2018). The constitutive relationship of listening to hope, emotional intelligence, stress, and life satisfaction. International Journal of Listening, 32(1), 24-48.</a:t>
            </a:r>
            <a:endParaRPr lang="ar-LY" dirty="0">
              <a:solidFill>
                <a:srgbClr val="FFFF00"/>
              </a:solidFill>
            </a:endParaRPr>
          </a:p>
        </p:txBody>
      </p:sp>
      <p:sp>
        <p:nvSpPr>
          <p:cNvPr id="5" name="مربع نص 4">
            <a:extLst>
              <a:ext uri="{FF2B5EF4-FFF2-40B4-BE49-F238E27FC236}">
                <a16:creationId xmlns:a16="http://schemas.microsoft.com/office/drawing/2014/main" id="{88A72ACB-0F81-2B3E-FB2C-761E7D8798B8}"/>
              </a:ext>
            </a:extLst>
          </p:cNvPr>
          <p:cNvSpPr txBox="1"/>
          <p:nvPr/>
        </p:nvSpPr>
        <p:spPr>
          <a:xfrm>
            <a:off x="11117424" y="5943600"/>
            <a:ext cx="1651519" cy="369332"/>
          </a:xfrm>
          <a:prstGeom prst="rect">
            <a:avLst/>
          </a:prstGeom>
          <a:noFill/>
        </p:spPr>
        <p:txBody>
          <a:bodyPr wrap="square" rtlCol="1">
            <a:spAutoFit/>
          </a:bodyPr>
          <a:lstStyle/>
          <a:p>
            <a:r>
              <a:rPr lang="en-US" dirty="0"/>
              <a:t>7</a:t>
            </a:r>
            <a:endParaRPr lang="ar-LY" dirty="0"/>
          </a:p>
        </p:txBody>
      </p:sp>
    </p:spTree>
    <p:extLst>
      <p:ext uri="{BB962C8B-B14F-4D97-AF65-F5344CB8AC3E}">
        <p14:creationId xmlns:p14="http://schemas.microsoft.com/office/powerpoint/2010/main" val="4194043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CF481144-D544-A0F2-C0C1-A4E3C1D0F036}"/>
              </a:ext>
            </a:extLst>
          </p:cNvPr>
          <p:cNvSpPr txBox="1"/>
          <p:nvPr/>
        </p:nvSpPr>
        <p:spPr>
          <a:xfrm>
            <a:off x="2547257" y="2276669"/>
            <a:ext cx="6550090" cy="1446550"/>
          </a:xfrm>
          <a:prstGeom prst="rect">
            <a:avLst/>
          </a:prstGeom>
          <a:noFill/>
        </p:spPr>
        <p:txBody>
          <a:bodyPr wrap="square" rtlCol="1">
            <a:spAutoFit/>
          </a:bodyPr>
          <a:lstStyle/>
          <a:p>
            <a:r>
              <a:rPr lang="en-US" sz="8800" dirty="0"/>
              <a:t>Thank You !</a:t>
            </a:r>
            <a:endParaRPr lang="ar-LY" sz="8800" dirty="0"/>
          </a:p>
        </p:txBody>
      </p:sp>
    </p:spTree>
    <p:extLst>
      <p:ext uri="{BB962C8B-B14F-4D97-AF65-F5344CB8AC3E}">
        <p14:creationId xmlns:p14="http://schemas.microsoft.com/office/powerpoint/2010/main" val="31007683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يون">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229</TotalTime>
  <Words>376</Words>
  <Application>Microsoft Office PowerPoint</Application>
  <PresentationFormat>Widescreen</PresentationFormat>
  <Paragraphs>38</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Century Gothic</vt:lpstr>
      <vt:lpstr>Times New Roman</vt:lpstr>
      <vt:lpstr>Wingdings 3</vt:lpstr>
      <vt:lpstr>أيون</vt:lpstr>
      <vt:lpstr>The Various Listening Styles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Various Listening Styles</dc:title>
  <dc:creator>MUSTAFA ALRAQE</dc:creator>
  <cp:lastModifiedBy>Maher Fattouh</cp:lastModifiedBy>
  <cp:revision>4</cp:revision>
  <dcterms:created xsi:type="dcterms:W3CDTF">2022-11-28T15:17:44Z</dcterms:created>
  <dcterms:modified xsi:type="dcterms:W3CDTF">2023-03-06T11:57:34Z</dcterms:modified>
</cp:coreProperties>
</file>