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Lst>
  <p:notesMasterIdLst>
    <p:notesMasterId r:id="rId13"/>
  </p:notesMasterIdLst>
  <p:sldIdLst>
    <p:sldId id="257" r:id="rId5"/>
    <p:sldId id="258" r:id="rId6"/>
    <p:sldId id="259" r:id="rId7"/>
    <p:sldId id="261" r:id="rId8"/>
    <p:sldId id="262" r:id="rId9"/>
    <p:sldId id="263" r:id="rId10"/>
    <p:sldId id="26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xel libya" userId="2a596449895fd127" providerId="LiveId" clId="{23EE8DDA-FE71-4ADE-AE4E-DEBDE06C2ACB}"/>
    <pc:docChg chg="undo redo custSel addSld delSld modSld">
      <pc:chgData name="pixel libya" userId="2a596449895fd127" providerId="LiveId" clId="{23EE8DDA-FE71-4ADE-AE4E-DEBDE06C2ACB}" dt="2022-06-01T10:48:46.785" v="472" actId="1076"/>
      <pc:docMkLst>
        <pc:docMk/>
      </pc:docMkLst>
      <pc:sldChg chg="modSp mod modTransition">
        <pc:chgData name="pixel libya" userId="2a596449895fd127" providerId="LiveId" clId="{23EE8DDA-FE71-4ADE-AE4E-DEBDE06C2ACB}" dt="2022-06-01T10:37:06.158" v="418" actId="1036"/>
        <pc:sldMkLst>
          <pc:docMk/>
          <pc:sldMk cId="2584280759" sldId="257"/>
        </pc:sldMkLst>
        <pc:spChg chg="mod">
          <ac:chgData name="pixel libya" userId="2a596449895fd127" providerId="LiveId" clId="{23EE8DDA-FE71-4ADE-AE4E-DEBDE06C2ACB}" dt="2022-06-01T09:54:15.069" v="414" actId="255"/>
          <ac:spMkLst>
            <pc:docMk/>
            <pc:sldMk cId="2584280759" sldId="257"/>
            <ac:spMk id="2" creationId="{18C3B467-088C-4F3D-A9A7-105C4E1E20CD}"/>
          </ac:spMkLst>
        </pc:spChg>
        <pc:spChg chg="mod">
          <ac:chgData name="pixel libya" userId="2a596449895fd127" providerId="LiveId" clId="{23EE8DDA-FE71-4ADE-AE4E-DEBDE06C2ACB}" dt="2022-06-01T09:46:05.809" v="356" actId="207"/>
          <ac:spMkLst>
            <pc:docMk/>
            <pc:sldMk cId="2584280759" sldId="257"/>
            <ac:spMk id="9" creationId="{E98FA548-1377-E9D2-3619-B4512D7FAB37}"/>
          </ac:spMkLst>
        </pc:spChg>
        <pc:picChg chg="mod">
          <ac:chgData name="pixel libya" userId="2a596449895fd127" providerId="LiveId" clId="{23EE8DDA-FE71-4ADE-AE4E-DEBDE06C2ACB}" dt="2022-06-01T10:37:06.158" v="418" actId="1036"/>
          <ac:picMkLst>
            <pc:docMk/>
            <pc:sldMk cId="2584280759" sldId="257"/>
            <ac:picMk id="6" creationId="{8045422F-7258-40AC-BD2E-2469AA448922}"/>
          </ac:picMkLst>
        </pc:picChg>
      </pc:sldChg>
      <pc:sldChg chg="modTransition">
        <pc:chgData name="pixel libya" userId="2a596449895fd127" providerId="LiveId" clId="{23EE8DDA-FE71-4ADE-AE4E-DEBDE06C2ACB}" dt="2022-06-01T09:46:27.991" v="360"/>
        <pc:sldMkLst>
          <pc:docMk/>
          <pc:sldMk cId="796670857" sldId="258"/>
        </pc:sldMkLst>
      </pc:sldChg>
      <pc:sldChg chg="modTransition">
        <pc:chgData name="pixel libya" userId="2a596449895fd127" providerId="LiveId" clId="{23EE8DDA-FE71-4ADE-AE4E-DEBDE06C2ACB}" dt="2022-06-01T09:46:37.246" v="361"/>
        <pc:sldMkLst>
          <pc:docMk/>
          <pc:sldMk cId="3338210552" sldId="259"/>
        </pc:sldMkLst>
      </pc:sldChg>
      <pc:sldChg chg="del">
        <pc:chgData name="pixel libya" userId="2a596449895fd127" providerId="LiveId" clId="{23EE8DDA-FE71-4ADE-AE4E-DEBDE06C2ACB}" dt="2022-06-01T08:33:07.852" v="6" actId="2696"/>
        <pc:sldMkLst>
          <pc:docMk/>
          <pc:sldMk cId="577768146" sldId="260"/>
        </pc:sldMkLst>
      </pc:sldChg>
      <pc:sldChg chg="addSp delSp modSp new mod modTransition modClrScheme chgLayout">
        <pc:chgData name="pixel libya" userId="2a596449895fd127" providerId="LiveId" clId="{23EE8DDA-FE71-4ADE-AE4E-DEBDE06C2ACB}" dt="2022-06-01T10:48:46.785" v="472" actId="1076"/>
        <pc:sldMkLst>
          <pc:docMk/>
          <pc:sldMk cId="1416131173" sldId="261"/>
        </pc:sldMkLst>
        <pc:spChg chg="del mod ord">
          <ac:chgData name="pixel libya" userId="2a596449895fd127" providerId="LiveId" clId="{23EE8DDA-FE71-4ADE-AE4E-DEBDE06C2ACB}" dt="2022-06-01T08:32:48.935" v="5" actId="700"/>
          <ac:spMkLst>
            <pc:docMk/>
            <pc:sldMk cId="1416131173" sldId="261"/>
            <ac:spMk id="2" creationId="{61132213-7C28-1E7D-0B0A-B830B080EC2F}"/>
          </ac:spMkLst>
        </pc:spChg>
        <pc:spChg chg="del mod ord">
          <ac:chgData name="pixel libya" userId="2a596449895fd127" providerId="LiveId" clId="{23EE8DDA-FE71-4ADE-AE4E-DEBDE06C2ACB}" dt="2022-06-01T08:32:48.935" v="5" actId="700"/>
          <ac:spMkLst>
            <pc:docMk/>
            <pc:sldMk cId="1416131173" sldId="261"/>
            <ac:spMk id="3" creationId="{A5B609B5-A2ED-1174-2660-7E69C66BA39D}"/>
          </ac:spMkLst>
        </pc:spChg>
        <pc:spChg chg="del mod ord">
          <ac:chgData name="pixel libya" userId="2a596449895fd127" providerId="LiveId" clId="{23EE8DDA-FE71-4ADE-AE4E-DEBDE06C2ACB}" dt="2022-06-01T08:32:48.935" v="5" actId="700"/>
          <ac:spMkLst>
            <pc:docMk/>
            <pc:sldMk cId="1416131173" sldId="261"/>
            <ac:spMk id="4" creationId="{E63FC86D-0954-FFBA-F5EE-CD0B4A6F6493}"/>
          </ac:spMkLst>
        </pc:spChg>
        <pc:spChg chg="add del mod ord">
          <ac:chgData name="pixel libya" userId="2a596449895fd127" providerId="LiveId" clId="{23EE8DDA-FE71-4ADE-AE4E-DEBDE06C2ACB}" dt="2022-06-01T08:33:17.193" v="7" actId="700"/>
          <ac:spMkLst>
            <pc:docMk/>
            <pc:sldMk cId="1416131173" sldId="261"/>
            <ac:spMk id="5" creationId="{92837801-7190-7381-437B-8D9E4BAEA375}"/>
          </ac:spMkLst>
        </pc:spChg>
        <pc:spChg chg="add del mod ord">
          <ac:chgData name="pixel libya" userId="2a596449895fd127" providerId="LiveId" clId="{23EE8DDA-FE71-4ADE-AE4E-DEBDE06C2ACB}" dt="2022-06-01T08:33:17.193" v="7" actId="700"/>
          <ac:spMkLst>
            <pc:docMk/>
            <pc:sldMk cId="1416131173" sldId="261"/>
            <ac:spMk id="6" creationId="{08870E13-6AB5-1D0E-8365-2ECC9FD7A2B1}"/>
          </ac:spMkLst>
        </pc:spChg>
        <pc:spChg chg="add del mod ord">
          <ac:chgData name="pixel libya" userId="2a596449895fd127" providerId="LiveId" clId="{23EE8DDA-FE71-4ADE-AE4E-DEBDE06C2ACB}" dt="2022-06-01T08:33:17.193" v="7" actId="700"/>
          <ac:spMkLst>
            <pc:docMk/>
            <pc:sldMk cId="1416131173" sldId="261"/>
            <ac:spMk id="7" creationId="{41EC747A-E65D-C9CF-F3AC-FB79118BBD75}"/>
          </ac:spMkLst>
        </pc:spChg>
        <pc:spChg chg="add del mod ord">
          <ac:chgData name="pixel libya" userId="2a596449895fd127" providerId="LiveId" clId="{23EE8DDA-FE71-4ADE-AE4E-DEBDE06C2ACB}" dt="2022-06-01T08:33:49.814" v="9" actId="700"/>
          <ac:spMkLst>
            <pc:docMk/>
            <pc:sldMk cId="1416131173" sldId="261"/>
            <ac:spMk id="8" creationId="{96C65AAC-2025-FC91-7E90-8D74DE3F0099}"/>
          </ac:spMkLst>
        </pc:spChg>
        <pc:spChg chg="add del mod ord">
          <ac:chgData name="pixel libya" userId="2a596449895fd127" providerId="LiveId" clId="{23EE8DDA-FE71-4ADE-AE4E-DEBDE06C2ACB}" dt="2022-06-01T08:33:38.541" v="8" actId="21"/>
          <ac:spMkLst>
            <pc:docMk/>
            <pc:sldMk cId="1416131173" sldId="261"/>
            <ac:spMk id="9" creationId="{40871946-6886-DFEE-1C40-5DCAD8AB3C7C}"/>
          </ac:spMkLst>
        </pc:spChg>
        <pc:spChg chg="add del mod ord">
          <ac:chgData name="pixel libya" userId="2a596449895fd127" providerId="LiveId" clId="{23EE8DDA-FE71-4ADE-AE4E-DEBDE06C2ACB}" dt="2022-06-01T08:33:49.814" v="9" actId="700"/>
          <ac:spMkLst>
            <pc:docMk/>
            <pc:sldMk cId="1416131173" sldId="261"/>
            <ac:spMk id="10" creationId="{3A9843B0-B359-5698-E93C-BB62E1EB953F}"/>
          </ac:spMkLst>
        </pc:spChg>
        <pc:spChg chg="add mod ord">
          <ac:chgData name="pixel libya" userId="2a596449895fd127" providerId="LiveId" clId="{23EE8DDA-FE71-4ADE-AE4E-DEBDE06C2ACB}" dt="2022-06-01T10:48:46.785" v="472" actId="1076"/>
          <ac:spMkLst>
            <pc:docMk/>
            <pc:sldMk cId="1416131173" sldId="261"/>
            <ac:spMk id="11" creationId="{CA4B9688-B4D0-2E2B-B850-2EAFCBC15F65}"/>
          </ac:spMkLst>
        </pc:spChg>
        <pc:spChg chg="add mod ord">
          <ac:chgData name="pixel libya" userId="2a596449895fd127" providerId="LiveId" clId="{23EE8DDA-FE71-4ADE-AE4E-DEBDE06C2ACB}" dt="2022-06-01T10:39:28.549" v="438" actId="20577"/>
          <ac:spMkLst>
            <pc:docMk/>
            <pc:sldMk cId="1416131173" sldId="261"/>
            <ac:spMk id="12" creationId="{ECA3176D-615E-66AF-22DD-2E75245FDC34}"/>
          </ac:spMkLst>
        </pc:spChg>
        <pc:spChg chg="add mod ord">
          <ac:chgData name="pixel libya" userId="2a596449895fd127" providerId="LiveId" clId="{23EE8DDA-FE71-4ADE-AE4E-DEBDE06C2ACB}" dt="2022-06-01T08:37:13.406" v="98" actId="27636"/>
          <ac:spMkLst>
            <pc:docMk/>
            <pc:sldMk cId="1416131173" sldId="261"/>
            <ac:spMk id="13" creationId="{C648F02E-C51E-DB03-8A4B-2984B4FAE164}"/>
          </ac:spMkLst>
        </pc:spChg>
      </pc:sldChg>
      <pc:sldChg chg="new del">
        <pc:chgData name="pixel libya" userId="2a596449895fd127" providerId="LiveId" clId="{23EE8DDA-FE71-4ADE-AE4E-DEBDE06C2ACB}" dt="2022-05-31T18:30:13.326" v="1" actId="2696"/>
        <pc:sldMkLst>
          <pc:docMk/>
          <pc:sldMk cId="2156445841" sldId="261"/>
        </pc:sldMkLst>
      </pc:sldChg>
      <pc:sldChg chg="modSp new mod modTransition">
        <pc:chgData name="pixel libya" userId="2a596449895fd127" providerId="LiveId" clId="{23EE8DDA-FE71-4ADE-AE4E-DEBDE06C2ACB}" dt="2022-06-01T10:42:09.337" v="470" actId="20577"/>
        <pc:sldMkLst>
          <pc:docMk/>
          <pc:sldMk cId="2052320368" sldId="262"/>
        </pc:sldMkLst>
        <pc:spChg chg="mod">
          <ac:chgData name="pixel libya" userId="2a596449895fd127" providerId="LiveId" clId="{23EE8DDA-FE71-4ADE-AE4E-DEBDE06C2ACB}" dt="2022-06-01T08:38:22.883" v="100"/>
          <ac:spMkLst>
            <pc:docMk/>
            <pc:sldMk cId="2052320368" sldId="262"/>
            <ac:spMk id="2" creationId="{D48E6491-00C3-9867-63BA-353755F7A342}"/>
          </ac:spMkLst>
        </pc:spChg>
        <pc:spChg chg="mod">
          <ac:chgData name="pixel libya" userId="2a596449895fd127" providerId="LiveId" clId="{23EE8DDA-FE71-4ADE-AE4E-DEBDE06C2ACB}" dt="2022-06-01T10:42:09.337" v="470" actId="20577"/>
          <ac:spMkLst>
            <pc:docMk/>
            <pc:sldMk cId="2052320368" sldId="262"/>
            <ac:spMk id="3" creationId="{9990FD9F-16A8-DEB2-CDC7-2FF2F33EF778}"/>
          </ac:spMkLst>
        </pc:spChg>
      </pc:sldChg>
      <pc:sldChg chg="modSp new mod modTransition">
        <pc:chgData name="pixel libya" userId="2a596449895fd127" providerId="LiveId" clId="{23EE8DDA-FE71-4ADE-AE4E-DEBDE06C2ACB}" dt="2022-06-01T09:48:47.371" v="379"/>
        <pc:sldMkLst>
          <pc:docMk/>
          <pc:sldMk cId="3936661547" sldId="263"/>
        </pc:sldMkLst>
        <pc:spChg chg="mod">
          <ac:chgData name="pixel libya" userId="2a596449895fd127" providerId="LiveId" clId="{23EE8DDA-FE71-4ADE-AE4E-DEBDE06C2ACB}" dt="2022-06-01T09:11:11.809" v="266" actId="14100"/>
          <ac:spMkLst>
            <pc:docMk/>
            <pc:sldMk cId="3936661547" sldId="263"/>
            <ac:spMk id="2" creationId="{1369D73D-8301-9435-2D20-1FE92F424E58}"/>
          </ac:spMkLst>
        </pc:spChg>
        <pc:spChg chg="mod">
          <ac:chgData name="pixel libya" userId="2a596449895fd127" providerId="LiveId" clId="{23EE8DDA-FE71-4ADE-AE4E-DEBDE06C2ACB}" dt="2022-06-01T09:22:51.453" v="336" actId="20577"/>
          <ac:spMkLst>
            <pc:docMk/>
            <pc:sldMk cId="3936661547" sldId="263"/>
            <ac:spMk id="3" creationId="{822F084A-D90A-6D2E-7F6F-93737CE32CB2}"/>
          </ac:spMkLst>
        </pc:spChg>
      </pc:sldChg>
      <pc:sldChg chg="delSp modSp new mod modTransition">
        <pc:chgData name="pixel libya" userId="2a596449895fd127" providerId="LiveId" clId="{23EE8DDA-FE71-4ADE-AE4E-DEBDE06C2ACB}" dt="2022-06-01T09:48:55.399" v="380"/>
        <pc:sldMkLst>
          <pc:docMk/>
          <pc:sldMk cId="3659516868" sldId="264"/>
        </pc:sldMkLst>
        <pc:spChg chg="mod">
          <ac:chgData name="pixel libya" userId="2a596449895fd127" providerId="LiveId" clId="{23EE8DDA-FE71-4ADE-AE4E-DEBDE06C2ACB}" dt="2022-06-01T09:40:23.474" v="344" actId="1076"/>
          <ac:spMkLst>
            <pc:docMk/>
            <pc:sldMk cId="3659516868" sldId="264"/>
            <ac:spMk id="2" creationId="{2D3F4F42-DAC9-FB76-C3FF-BEC9A418A5CD}"/>
          </ac:spMkLst>
        </pc:spChg>
        <pc:spChg chg="mod">
          <ac:chgData name="pixel libya" userId="2a596449895fd127" providerId="LiveId" clId="{23EE8DDA-FE71-4ADE-AE4E-DEBDE06C2ACB}" dt="2022-06-01T09:40:20.108" v="343" actId="1076"/>
          <ac:spMkLst>
            <pc:docMk/>
            <pc:sldMk cId="3659516868" sldId="264"/>
            <ac:spMk id="3" creationId="{21D06589-9D5A-FBAE-401E-4F9B728C032C}"/>
          </ac:spMkLst>
        </pc:spChg>
        <pc:spChg chg="del">
          <ac:chgData name="pixel libya" userId="2a596449895fd127" providerId="LiveId" clId="{23EE8DDA-FE71-4ADE-AE4E-DEBDE06C2ACB}" dt="2022-06-01T08:40:07.630" v="107" actId="21"/>
          <ac:spMkLst>
            <pc:docMk/>
            <pc:sldMk cId="3659516868" sldId="264"/>
            <ac:spMk id="4" creationId="{4BFE4DE8-624C-47BF-FCAA-A2DA35B4567B}"/>
          </ac:spMkLst>
        </pc:spChg>
      </pc:sldChg>
      <pc:sldChg chg="add del">
        <pc:chgData name="pixel libya" userId="2a596449895fd127" providerId="LiveId" clId="{23EE8DDA-FE71-4ADE-AE4E-DEBDE06C2ACB}" dt="2022-06-01T08:41:42.558" v="114" actId="2696"/>
        <pc:sldMkLst>
          <pc:docMk/>
          <pc:sldMk cId="363384588" sldId="265"/>
        </pc:sldMkLst>
      </pc:sldChg>
      <pc:sldChg chg="addSp modSp new mod modTransition">
        <pc:chgData name="pixel libya" userId="2a596449895fd127" providerId="LiveId" clId="{23EE8DDA-FE71-4ADE-AE4E-DEBDE06C2ACB}" dt="2022-06-01T09:49:02.292" v="381"/>
        <pc:sldMkLst>
          <pc:docMk/>
          <pc:sldMk cId="1428078600" sldId="265"/>
        </pc:sldMkLst>
        <pc:spChg chg="mod">
          <ac:chgData name="pixel libya" userId="2a596449895fd127" providerId="LiveId" clId="{23EE8DDA-FE71-4ADE-AE4E-DEBDE06C2ACB}" dt="2022-06-01T08:43:05.208" v="122" actId="255"/>
          <ac:spMkLst>
            <pc:docMk/>
            <pc:sldMk cId="1428078600" sldId="265"/>
            <ac:spMk id="3" creationId="{07D87B81-7173-18DC-100B-03C28F3B5ECB}"/>
          </ac:spMkLst>
        </pc:spChg>
        <pc:spChg chg="mod">
          <ac:chgData name="pixel libya" userId="2a596449895fd127" providerId="LiveId" clId="{23EE8DDA-FE71-4ADE-AE4E-DEBDE06C2ACB}" dt="2022-06-01T09:44:31.859" v="353" actId="1076"/>
          <ac:spMkLst>
            <pc:docMk/>
            <pc:sldMk cId="1428078600" sldId="265"/>
            <ac:spMk id="4" creationId="{FF276183-3C71-CFCE-AA71-85A5B3FD0CA3}"/>
          </ac:spMkLst>
        </pc:spChg>
        <pc:picChg chg="add mod modCrop">
          <ac:chgData name="pixel libya" userId="2a596449895fd127" providerId="LiveId" clId="{23EE8DDA-FE71-4ADE-AE4E-DEBDE06C2ACB}" dt="2022-06-01T08:49:55.930" v="138" actId="1076"/>
          <ac:picMkLst>
            <pc:docMk/>
            <pc:sldMk cId="1428078600" sldId="265"/>
            <ac:picMk id="5" creationId="{9384CC2A-69CA-046F-8473-8E60D976E02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DA8FB2-97FB-499C-B1CE-3C1815183938}" type="datetimeFigureOut">
              <a:rPr lang="en-US" smtClean="0"/>
              <a:t>6/9/2022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8325C1-2CA8-450C-9AE4-1F21FCC5AEF8}" type="slidenum">
              <a:rPr lang="en-US" smtClean="0"/>
              <a:t>‹#›</a:t>
            </a:fld>
            <a:endParaRPr lang="en-US"/>
          </a:p>
        </p:txBody>
      </p:sp>
    </p:spTree>
    <p:extLst>
      <p:ext uri="{BB962C8B-B14F-4D97-AF65-F5344CB8AC3E}">
        <p14:creationId xmlns:p14="http://schemas.microsoft.com/office/powerpoint/2010/main" val="189455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C0374A34-B9D1-409E-8951-C2B94CCF47A7}" type="datetime1">
              <a:rPr lang="en-US" smtClean="0"/>
              <a:t>6/9/2022</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84A93A-FA2A-4D16-93ED-A0C051157553}" type="datetime1">
              <a:rPr lang="en-US" smtClean="0"/>
              <a:t>6/9/2022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AFF8A3B2-9B08-45CE-A993-3F892191F681}" type="datetime1">
              <a:rPr lang="en-US" smtClean="0"/>
              <a:t>6/9/2022</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BE3F11-2EC8-42F0-9304-CC7FD83F826F}" type="datetime1">
              <a:rPr lang="en-US" smtClean="0"/>
              <a:t>6/9/2022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744314-9583-4BBE-A75D-967A2A7D3C11}" type="datetime1">
              <a:rPr lang="en-US" smtClean="0"/>
              <a:t>6/9/2022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A358310-27A6-43FE-8CFD-07C4A7048E16}" type="datetime1">
              <a:rPr lang="en-US" smtClean="0"/>
              <a:t>6/9/2022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166C2D-F380-4E30-A8EC-72634F814645}" type="datetime1">
              <a:rPr lang="en-US" smtClean="0"/>
              <a:t>6/9/2022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6047A8BC-B358-49F4-92E4-697314FA592D}" type="datetime1">
              <a:rPr lang="en-US" smtClean="0"/>
              <a:t>6/9/2022</a:t>
            </a:fld>
            <a:endParaRPr lang="en-US" dirty="0"/>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dirty="0"/>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795C5D16-6747-4440-BFBA-C5C748C33BBE}" type="datetime1">
              <a:rPr lang="en-US" smtClean="0"/>
              <a:t>6/9/2022</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dirty="0"/>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4446FC83-D249-4197-8B81-0C3012F2D8E8}" type="datetime1">
              <a:rPr lang="en-US" smtClean="0"/>
              <a:t>6/9/2022</a:t>
            </a:fld>
            <a:endParaRPr lang="en-US" dirty="0"/>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Lst>
  <p:hf hdr="0" ftr="0" dt="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bstract image">
            <a:extLst>
              <a:ext uri="{FF2B5EF4-FFF2-40B4-BE49-F238E27FC236}">
                <a16:creationId xmlns:a16="http://schemas.microsoft.com/office/drawing/2014/main" id="{8045422F-7258-40AC-BD2E-2469AA448922}"/>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14540"/>
            <a:ext cx="12191980" cy="6857990"/>
          </a:xfrm>
          <a:prstGeom prst="rect">
            <a:avLst/>
          </a:prstGeom>
        </p:spPr>
      </p:pic>
      <p:sp>
        <p:nvSpPr>
          <p:cNvPr id="82" name="Rectangle 81">
            <a:extLst>
              <a:ext uri="{FF2B5EF4-FFF2-40B4-BE49-F238E27FC236}">
                <a16:creationId xmlns:a16="http://schemas.microsoft.com/office/drawing/2014/main" id="{2644B391-9BFE-445C-A9EC-F544BB85FBC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Rectangle 83">
            <a:extLst>
              <a:ext uri="{FF2B5EF4-FFF2-40B4-BE49-F238E27FC236}">
                <a16:creationId xmlns:a16="http://schemas.microsoft.com/office/drawing/2014/main" id="{80F26E69-87D9-4655-AE7B-280A87AA3CA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18C3B467-088C-4F3D-A9A7-105C4E1E20CD}"/>
              </a:ext>
            </a:extLst>
          </p:cNvPr>
          <p:cNvSpPr>
            <a:spLocks noGrp="1"/>
          </p:cNvSpPr>
          <p:nvPr>
            <p:ph type="ctrTitle"/>
          </p:nvPr>
        </p:nvSpPr>
        <p:spPr>
          <a:xfrm>
            <a:off x="5957740" y="2055044"/>
            <a:ext cx="4939645" cy="1219606"/>
          </a:xfrm>
        </p:spPr>
        <p:txBody>
          <a:bodyPr>
            <a:normAutofit/>
          </a:bodyPr>
          <a:lstStyle/>
          <a:p>
            <a:r>
              <a:rPr lang="en-US" sz="4400" cap="none" dirty="0" smtClean="0">
                <a:solidFill>
                  <a:schemeClr val="tx1"/>
                </a:solidFill>
              </a:rPr>
              <a:t>Research Methodology</a:t>
            </a:r>
            <a:endParaRPr lang="en-US" sz="4400" cap="none" dirty="0">
              <a:solidFill>
                <a:schemeClr val="tx1"/>
              </a:solidFill>
            </a:endParaRPr>
          </a:p>
        </p:txBody>
      </p:sp>
      <p:sp>
        <p:nvSpPr>
          <p:cNvPr id="3" name="Subtitle 2">
            <a:extLst>
              <a:ext uri="{FF2B5EF4-FFF2-40B4-BE49-F238E27FC236}">
                <a16:creationId xmlns:a16="http://schemas.microsoft.com/office/drawing/2014/main" id="{C8722DDC-8EEE-4A06-8DFE-B44871EAA2CF}"/>
              </a:ext>
            </a:extLst>
          </p:cNvPr>
          <p:cNvSpPr>
            <a:spLocks noGrp="1"/>
          </p:cNvSpPr>
          <p:nvPr>
            <p:ph type="subTitle" idx="1"/>
          </p:nvPr>
        </p:nvSpPr>
        <p:spPr>
          <a:xfrm>
            <a:off x="6033793" y="3441221"/>
            <a:ext cx="4775075" cy="1219605"/>
          </a:xfrm>
        </p:spPr>
        <p:txBody>
          <a:bodyPr>
            <a:normAutofit lnSpcReduction="10000"/>
          </a:bodyPr>
          <a:lstStyle/>
          <a:p>
            <a:pPr algn="l">
              <a:spcAft>
                <a:spcPts val="600"/>
              </a:spcAft>
            </a:pPr>
            <a:r>
              <a:rPr lang="en-US" dirty="0">
                <a:solidFill>
                  <a:schemeClr val="tx1"/>
                </a:solidFill>
              </a:rPr>
              <a:t>Student name: </a:t>
            </a:r>
            <a:r>
              <a:rPr lang="en-US" dirty="0" err="1" smtClean="0">
                <a:solidFill>
                  <a:schemeClr val="tx1"/>
                </a:solidFill>
              </a:rPr>
              <a:t>Alhossain</a:t>
            </a:r>
            <a:r>
              <a:rPr lang="en-US" dirty="0" smtClean="0">
                <a:solidFill>
                  <a:schemeClr val="tx1"/>
                </a:solidFill>
              </a:rPr>
              <a:t> Adel </a:t>
            </a:r>
            <a:r>
              <a:rPr lang="en-US" dirty="0" err="1" smtClean="0">
                <a:solidFill>
                  <a:schemeClr val="tx1"/>
                </a:solidFill>
              </a:rPr>
              <a:t>Eltaira</a:t>
            </a:r>
            <a:endParaRPr lang="en-US" dirty="0">
              <a:solidFill>
                <a:schemeClr val="tx1"/>
              </a:solidFill>
            </a:endParaRPr>
          </a:p>
          <a:p>
            <a:pPr algn="l">
              <a:spcAft>
                <a:spcPts val="600"/>
              </a:spcAft>
            </a:pPr>
            <a:r>
              <a:rPr lang="en-US" dirty="0">
                <a:solidFill>
                  <a:schemeClr val="tx1"/>
                </a:solidFill>
              </a:rPr>
              <a:t>Email: alhossain_3809@limu.EDU.LY</a:t>
            </a:r>
          </a:p>
          <a:p>
            <a:pPr algn="l">
              <a:spcAft>
                <a:spcPts val="600"/>
              </a:spcAft>
            </a:pPr>
            <a:r>
              <a:rPr lang="en-US" dirty="0">
                <a:solidFill>
                  <a:schemeClr val="tx1"/>
                </a:solidFill>
              </a:rPr>
              <a:t>Id:3809</a:t>
            </a:r>
          </a:p>
          <a:p>
            <a:pPr>
              <a:spcAft>
                <a:spcPts val="600"/>
              </a:spcAft>
            </a:pPr>
            <a:endParaRPr lang="en-US" dirty="0">
              <a:solidFill>
                <a:schemeClr val="tx1"/>
              </a:solidFill>
            </a:endParaRPr>
          </a:p>
        </p:txBody>
      </p:sp>
      <p:pic>
        <p:nvPicPr>
          <p:cNvPr id="4" name="Picture 3">
            <a:extLst>
              <a:ext uri="{FF2B5EF4-FFF2-40B4-BE49-F238E27FC236}">
                <a16:creationId xmlns:a16="http://schemas.microsoft.com/office/drawing/2014/main" id="{6E3EFE72-6710-7B0B-7388-16DA936E2930}"/>
              </a:ext>
            </a:extLst>
          </p:cNvPr>
          <p:cNvPicPr>
            <a:picLocks noChangeAspect="1"/>
          </p:cNvPicPr>
          <p:nvPr/>
        </p:nvPicPr>
        <p:blipFill rotWithShape="1">
          <a:blip r:embed="rId3"/>
          <a:srcRect t="-21437" r="56630" b="-9460"/>
          <a:stretch/>
        </p:blipFill>
        <p:spPr>
          <a:xfrm>
            <a:off x="4155643" y="304484"/>
            <a:ext cx="4026823" cy="94928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3A905E64-8CC8-44B5-7D76-E50869455697}"/>
              </a:ext>
            </a:extLst>
          </p:cNvPr>
          <p:cNvPicPr>
            <a:picLocks noChangeAspect="1"/>
          </p:cNvPicPr>
          <p:nvPr/>
        </p:nvPicPr>
        <p:blipFill rotWithShape="1">
          <a:blip r:embed="rId4"/>
          <a:srcRect l="5309" t="23180" r="8259" b="9869"/>
          <a:stretch/>
        </p:blipFill>
        <p:spPr>
          <a:xfrm>
            <a:off x="942681" y="386497"/>
            <a:ext cx="1027521" cy="79185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1248EAD4-1CA3-09CE-F886-75B12F79EFBA}"/>
              </a:ext>
            </a:extLst>
          </p:cNvPr>
          <p:cNvPicPr>
            <a:picLocks noChangeAspect="1"/>
          </p:cNvPicPr>
          <p:nvPr/>
        </p:nvPicPr>
        <p:blipFill>
          <a:blip r:embed="rId5"/>
          <a:stretch>
            <a:fillRect/>
          </a:stretch>
        </p:blipFill>
        <p:spPr>
          <a:xfrm>
            <a:off x="10281596" y="324320"/>
            <a:ext cx="865998" cy="85403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 name="Slide Number Placeholder 8">
            <a:extLst>
              <a:ext uri="{FF2B5EF4-FFF2-40B4-BE49-F238E27FC236}">
                <a16:creationId xmlns:a16="http://schemas.microsoft.com/office/drawing/2014/main" id="{E98FA548-1377-E9D2-3619-B4512D7FAB37}"/>
              </a:ext>
            </a:extLst>
          </p:cNvPr>
          <p:cNvSpPr>
            <a:spLocks noGrp="1"/>
          </p:cNvSpPr>
          <p:nvPr>
            <p:ph type="sldNum" sz="quarter" idx="12"/>
          </p:nvPr>
        </p:nvSpPr>
        <p:spPr>
          <a:xfrm>
            <a:off x="9919395" y="6305080"/>
            <a:ext cx="1955980" cy="228600"/>
          </a:xfrm>
        </p:spPr>
        <p:txBody>
          <a:bodyPr/>
          <a:lstStyle/>
          <a:p>
            <a:fld id="{34B7E4EF-A1BD-40F4-AB7B-04F084DD991D}" type="slidenum">
              <a:rPr lang="en-US" smtClean="0">
                <a:solidFill>
                  <a:schemeClr val="bg1">
                    <a:lumMod val="95000"/>
                    <a:lumOff val="5000"/>
                  </a:schemeClr>
                </a:solidFill>
              </a:rPr>
              <a:t>1</a:t>
            </a:fld>
            <a:endParaRPr lang="en-US" dirty="0">
              <a:solidFill>
                <a:schemeClr val="bg1">
                  <a:lumMod val="95000"/>
                  <a:lumOff val="5000"/>
                </a:schemeClr>
              </a:solidFill>
            </a:endParaRPr>
          </a:p>
        </p:txBody>
      </p:sp>
    </p:spTree>
    <p:extLst>
      <p:ext uri="{BB962C8B-B14F-4D97-AF65-F5344CB8AC3E}">
        <p14:creationId xmlns:p14="http://schemas.microsoft.com/office/powerpoint/2010/main" val="258428075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CD441-B9CA-C5B3-124A-CFEB1560AACC}"/>
              </a:ext>
            </a:extLst>
          </p:cNvPr>
          <p:cNvSpPr>
            <a:spLocks noGrp="1"/>
          </p:cNvSpPr>
          <p:nvPr>
            <p:ph type="ctrTitle"/>
          </p:nvPr>
        </p:nvSpPr>
        <p:spPr>
          <a:xfrm>
            <a:off x="1629101" y="1311576"/>
            <a:ext cx="5563550" cy="1016844"/>
          </a:xfrm>
        </p:spPr>
        <p:txBody>
          <a:bodyPr>
            <a:normAutofit/>
          </a:bodyPr>
          <a:lstStyle/>
          <a:p>
            <a:pPr algn="l"/>
            <a:r>
              <a:rPr lang="en-US" sz="3200" dirty="0"/>
              <a:t>Objectives</a:t>
            </a:r>
          </a:p>
        </p:txBody>
      </p:sp>
      <p:sp>
        <p:nvSpPr>
          <p:cNvPr id="3" name="Subtitle 2">
            <a:extLst>
              <a:ext uri="{FF2B5EF4-FFF2-40B4-BE49-F238E27FC236}">
                <a16:creationId xmlns:a16="http://schemas.microsoft.com/office/drawing/2014/main" id="{82B5F3D1-EC16-BB1F-C244-E4C87A66A419}"/>
              </a:ext>
            </a:extLst>
          </p:cNvPr>
          <p:cNvSpPr>
            <a:spLocks noGrp="1"/>
          </p:cNvSpPr>
          <p:nvPr>
            <p:ph type="subTitle" idx="1"/>
          </p:nvPr>
        </p:nvSpPr>
        <p:spPr>
          <a:xfrm>
            <a:off x="1626053" y="2333205"/>
            <a:ext cx="8936846" cy="2500461"/>
          </a:xfrm>
        </p:spPr>
        <p:txBody>
          <a:bodyPr/>
          <a:lstStyle/>
          <a:p>
            <a:pPr marL="342900" indent="-342900" algn="l">
              <a:buFont typeface="+mj-lt"/>
              <a:buAutoNum type="arabicPeriod"/>
            </a:pPr>
            <a:r>
              <a:rPr lang="en-US" dirty="0"/>
              <a:t>The different types of qualitative data.</a:t>
            </a:r>
          </a:p>
          <a:p>
            <a:pPr marL="342900" indent="-342900" algn="l">
              <a:buFont typeface="+mj-lt"/>
              <a:buAutoNum type="arabicPeriod"/>
            </a:pPr>
            <a:endParaRPr lang="en-US" dirty="0"/>
          </a:p>
          <a:p>
            <a:pPr marL="342900" indent="-342900" algn="l">
              <a:buFont typeface="+mj-lt"/>
              <a:buAutoNum type="arabicPeriod"/>
            </a:pPr>
            <a:r>
              <a:rPr lang="en-US" dirty="0"/>
              <a:t>The different types of qualitative data collection methods.</a:t>
            </a:r>
          </a:p>
        </p:txBody>
      </p:sp>
      <p:sp>
        <p:nvSpPr>
          <p:cNvPr id="4" name="Slide Number Placeholder 3">
            <a:extLst>
              <a:ext uri="{FF2B5EF4-FFF2-40B4-BE49-F238E27FC236}">
                <a16:creationId xmlns:a16="http://schemas.microsoft.com/office/drawing/2014/main" id="{AC2C21E3-17B8-0731-1F56-84C944957746}"/>
              </a:ext>
            </a:extLst>
          </p:cNvPr>
          <p:cNvSpPr>
            <a:spLocks noGrp="1"/>
          </p:cNvSpPr>
          <p:nvPr>
            <p:ph type="sldNum" sz="quarter" idx="12"/>
          </p:nvPr>
        </p:nvSpPr>
        <p:spPr/>
        <p:txBody>
          <a:bodyPr/>
          <a:lstStyle/>
          <a:p>
            <a:fld id="{34B7E4EF-A1BD-40F4-AB7B-04F084DD991D}" type="slidenum">
              <a:rPr lang="en-US" smtClean="0"/>
              <a:t>2</a:t>
            </a:fld>
            <a:endParaRPr lang="en-US" dirty="0"/>
          </a:p>
        </p:txBody>
      </p:sp>
    </p:spTree>
    <p:extLst>
      <p:ext uri="{BB962C8B-B14F-4D97-AF65-F5344CB8AC3E}">
        <p14:creationId xmlns:p14="http://schemas.microsoft.com/office/powerpoint/2010/main" val="79667085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660CF-D862-7F0C-7BEC-7A712785837B}"/>
              </a:ext>
            </a:extLst>
          </p:cNvPr>
          <p:cNvSpPr>
            <a:spLocks noGrp="1"/>
          </p:cNvSpPr>
          <p:nvPr>
            <p:ph type="title"/>
          </p:nvPr>
        </p:nvSpPr>
        <p:spPr>
          <a:xfrm>
            <a:off x="1450046" y="1418732"/>
            <a:ext cx="3442466" cy="919115"/>
          </a:xfrm>
        </p:spPr>
        <p:txBody>
          <a:bodyPr>
            <a:normAutofit/>
          </a:bodyPr>
          <a:lstStyle/>
          <a:p>
            <a:pPr algn="l"/>
            <a:r>
              <a:rPr lang="en-US" sz="2800" dirty="0"/>
              <a:t>Table of contents</a:t>
            </a:r>
          </a:p>
        </p:txBody>
      </p:sp>
      <p:sp>
        <p:nvSpPr>
          <p:cNvPr id="3" name="Text Placeholder 2">
            <a:extLst>
              <a:ext uri="{FF2B5EF4-FFF2-40B4-BE49-F238E27FC236}">
                <a16:creationId xmlns:a16="http://schemas.microsoft.com/office/drawing/2014/main" id="{D1BAE18F-06C4-B043-BCF4-03169103761C}"/>
              </a:ext>
            </a:extLst>
          </p:cNvPr>
          <p:cNvSpPr>
            <a:spLocks noGrp="1"/>
          </p:cNvSpPr>
          <p:nvPr>
            <p:ph type="body" idx="1"/>
          </p:nvPr>
        </p:nvSpPr>
        <p:spPr>
          <a:xfrm>
            <a:off x="1450046" y="2187019"/>
            <a:ext cx="8939784" cy="2639505"/>
          </a:xfrm>
        </p:spPr>
        <p:txBody>
          <a:bodyPr/>
          <a:lstStyle/>
          <a:p>
            <a:pPr marL="342900" indent="-342900" algn="l">
              <a:buFont typeface="+mj-lt"/>
              <a:buAutoNum type="arabicPeriod"/>
            </a:pPr>
            <a:r>
              <a:rPr lang="en-US" dirty="0"/>
              <a:t>Introduction</a:t>
            </a:r>
          </a:p>
          <a:p>
            <a:pPr marL="342900" indent="-342900" algn="l">
              <a:buFont typeface="+mj-lt"/>
              <a:buAutoNum type="arabicPeriod"/>
            </a:pPr>
            <a:r>
              <a:rPr lang="en-US" dirty="0"/>
              <a:t>The different types of qualitative data</a:t>
            </a:r>
          </a:p>
          <a:p>
            <a:pPr marL="342900" indent="-342900" algn="l">
              <a:buFont typeface="+mj-lt"/>
              <a:buAutoNum type="arabicPeriod"/>
            </a:pPr>
            <a:r>
              <a:rPr lang="en-US" dirty="0"/>
              <a:t>The different types of qualitative data collection methods</a:t>
            </a:r>
          </a:p>
          <a:p>
            <a:pPr marL="342900" indent="-342900" algn="l">
              <a:buFont typeface="+mj-lt"/>
              <a:buAutoNum type="arabicPeriod"/>
            </a:pPr>
            <a:r>
              <a:rPr lang="en-US" dirty="0"/>
              <a:t>Conclusion </a:t>
            </a:r>
          </a:p>
          <a:p>
            <a:pPr marL="342900" indent="-342900" algn="l">
              <a:buFont typeface="+mj-lt"/>
              <a:buAutoNum type="arabicPeriod"/>
            </a:pPr>
            <a:r>
              <a:rPr lang="en-US" dirty="0"/>
              <a:t>References</a:t>
            </a:r>
          </a:p>
          <a:p>
            <a:pPr algn="l"/>
            <a:endParaRPr lang="en-US" dirty="0"/>
          </a:p>
        </p:txBody>
      </p:sp>
      <p:sp>
        <p:nvSpPr>
          <p:cNvPr id="4" name="Slide Number Placeholder 3">
            <a:extLst>
              <a:ext uri="{FF2B5EF4-FFF2-40B4-BE49-F238E27FC236}">
                <a16:creationId xmlns:a16="http://schemas.microsoft.com/office/drawing/2014/main" id="{9DCAFE94-C1FC-504F-31E5-2D41D4928E24}"/>
              </a:ext>
            </a:extLst>
          </p:cNvPr>
          <p:cNvSpPr>
            <a:spLocks noGrp="1"/>
          </p:cNvSpPr>
          <p:nvPr>
            <p:ph type="sldNum" sz="quarter" idx="12"/>
          </p:nvPr>
        </p:nvSpPr>
        <p:spPr/>
        <p:txBody>
          <a:bodyPr/>
          <a:lstStyle/>
          <a:p>
            <a:fld id="{34B7E4EF-A1BD-40F4-AB7B-04F084DD991D}" type="slidenum">
              <a:rPr lang="en-US" smtClean="0"/>
              <a:t>3</a:t>
            </a:fld>
            <a:endParaRPr lang="en-US" dirty="0"/>
          </a:p>
        </p:txBody>
      </p:sp>
    </p:spTree>
    <p:extLst>
      <p:ext uri="{BB962C8B-B14F-4D97-AF65-F5344CB8AC3E}">
        <p14:creationId xmlns:p14="http://schemas.microsoft.com/office/powerpoint/2010/main" val="333821055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CA4B9688-B4D0-2E2B-B850-2EAFCBC15F65}"/>
              </a:ext>
            </a:extLst>
          </p:cNvPr>
          <p:cNvSpPr>
            <a:spLocks noGrp="1"/>
          </p:cNvSpPr>
          <p:nvPr>
            <p:ph type="title"/>
          </p:nvPr>
        </p:nvSpPr>
        <p:spPr>
          <a:xfrm>
            <a:off x="8458200" y="2315694"/>
            <a:ext cx="3161963" cy="1645920"/>
          </a:xfrm>
        </p:spPr>
        <p:txBody>
          <a:bodyPr/>
          <a:lstStyle/>
          <a:p>
            <a:r>
              <a:rPr lang="en-US" sz="3600" dirty="0"/>
              <a:t>Introduction</a:t>
            </a:r>
            <a:r>
              <a:rPr lang="en-US" dirty="0"/>
              <a:t/>
            </a:r>
            <a:br>
              <a:rPr lang="en-US" dirty="0"/>
            </a:br>
            <a:endParaRPr lang="en-US" dirty="0"/>
          </a:p>
        </p:txBody>
      </p:sp>
      <p:sp>
        <p:nvSpPr>
          <p:cNvPr id="12" name="Content Placeholder 11">
            <a:extLst>
              <a:ext uri="{FF2B5EF4-FFF2-40B4-BE49-F238E27FC236}">
                <a16:creationId xmlns:a16="http://schemas.microsoft.com/office/drawing/2014/main" id="{ECA3176D-615E-66AF-22DD-2E75245FDC34}"/>
              </a:ext>
            </a:extLst>
          </p:cNvPr>
          <p:cNvSpPr>
            <a:spLocks noGrp="1"/>
          </p:cNvSpPr>
          <p:nvPr>
            <p:ph idx="1"/>
          </p:nvPr>
        </p:nvSpPr>
        <p:spPr>
          <a:xfrm>
            <a:off x="686587" y="1979629"/>
            <a:ext cx="6858000" cy="3963971"/>
          </a:xfrm>
        </p:spPr>
        <p:txBody>
          <a:bodyPr/>
          <a:lstStyle/>
          <a:p>
            <a:pPr>
              <a:buFont typeface="Arial" panose="020B0604020202020204" pitchFamily="34" charset="0"/>
              <a:buChar char="•"/>
            </a:pPr>
            <a:r>
              <a:rPr lang="en-US" dirty="0"/>
              <a:t>Qualitative data is information about an object or subject that you can see or feel.</a:t>
            </a:r>
          </a:p>
          <a:p>
            <a:pPr>
              <a:buFont typeface="Arial" panose="020B0604020202020204" pitchFamily="34" charset="0"/>
              <a:buChar char="•"/>
            </a:pPr>
            <a:endParaRPr lang="en-US" dirty="0"/>
          </a:p>
          <a:p>
            <a:pPr>
              <a:buFont typeface="Arial" panose="020B0604020202020204" pitchFamily="34" charset="0"/>
              <a:buChar char="•"/>
            </a:pPr>
            <a:r>
              <a:rPr lang="en-US" dirty="0"/>
              <a:t>It’s used by market researchers and statisticians to establish criteria for studies and to understand customer behaviors, also</a:t>
            </a:r>
            <a:r>
              <a:rPr lang="ar-LY" dirty="0"/>
              <a:t> </a:t>
            </a:r>
            <a:r>
              <a:rPr lang="en-US" dirty="0"/>
              <a:t>it had anther name called “categorical data”.</a:t>
            </a:r>
          </a:p>
        </p:txBody>
      </p:sp>
      <p:sp>
        <p:nvSpPr>
          <p:cNvPr id="13" name="Text Placeholder 12">
            <a:extLst>
              <a:ext uri="{FF2B5EF4-FFF2-40B4-BE49-F238E27FC236}">
                <a16:creationId xmlns:a16="http://schemas.microsoft.com/office/drawing/2014/main" id="{C648F02E-C51E-DB03-8A4B-2984B4FAE164}"/>
              </a:ext>
            </a:extLst>
          </p:cNvPr>
          <p:cNvSpPr>
            <a:spLocks noGrp="1"/>
          </p:cNvSpPr>
          <p:nvPr>
            <p:ph type="body" sz="half" idx="2"/>
          </p:nvPr>
        </p:nvSpPr>
        <p:spPr>
          <a:xfrm>
            <a:off x="686587" y="914400"/>
            <a:ext cx="5856402" cy="623216"/>
          </a:xfrm>
        </p:spPr>
        <p:txBody>
          <a:bodyPr>
            <a:normAutofit fontScale="92500" lnSpcReduction="10000"/>
          </a:bodyPr>
          <a:lstStyle/>
          <a:p>
            <a:r>
              <a:rPr lang="en-US" sz="3600" b="1" dirty="0"/>
              <a:t>What is qualitative data?</a:t>
            </a:r>
          </a:p>
          <a:p>
            <a:endParaRPr lang="en-US" dirty="0"/>
          </a:p>
        </p:txBody>
      </p:sp>
      <p:sp>
        <p:nvSpPr>
          <p:cNvPr id="14" name="Slide Number Placeholder 13">
            <a:extLst>
              <a:ext uri="{FF2B5EF4-FFF2-40B4-BE49-F238E27FC236}">
                <a16:creationId xmlns:a16="http://schemas.microsoft.com/office/drawing/2014/main" id="{EF5CFC8A-036B-8E36-1322-45268C6D00DC}"/>
              </a:ext>
            </a:extLst>
          </p:cNvPr>
          <p:cNvSpPr>
            <a:spLocks noGrp="1"/>
          </p:cNvSpPr>
          <p:nvPr>
            <p:ph type="sldNum" sz="quarter" idx="12"/>
          </p:nvPr>
        </p:nvSpPr>
        <p:spPr/>
        <p:txBody>
          <a:bodyPr/>
          <a:lstStyle/>
          <a:p>
            <a:fld id="{34B7E4EF-A1BD-40F4-AB7B-04F084DD991D}" type="slidenum">
              <a:rPr lang="en-US" smtClean="0"/>
              <a:t>4</a:t>
            </a:fld>
            <a:endParaRPr lang="en-US" dirty="0"/>
          </a:p>
        </p:txBody>
      </p:sp>
    </p:spTree>
    <p:extLst>
      <p:ext uri="{BB962C8B-B14F-4D97-AF65-F5344CB8AC3E}">
        <p14:creationId xmlns:p14="http://schemas.microsoft.com/office/powerpoint/2010/main" val="14161311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E6491-00C3-9867-63BA-353755F7A342}"/>
              </a:ext>
            </a:extLst>
          </p:cNvPr>
          <p:cNvSpPr>
            <a:spLocks noGrp="1"/>
          </p:cNvSpPr>
          <p:nvPr>
            <p:ph type="title"/>
          </p:nvPr>
        </p:nvSpPr>
        <p:spPr/>
        <p:txBody>
          <a:bodyPr/>
          <a:lstStyle/>
          <a:p>
            <a:r>
              <a:rPr lang="en-US" dirty="0"/>
              <a:t>The different types of qualitative data</a:t>
            </a:r>
            <a:br>
              <a:rPr lang="en-US" dirty="0"/>
            </a:br>
            <a:endParaRPr lang="en-US" dirty="0"/>
          </a:p>
        </p:txBody>
      </p:sp>
      <p:sp>
        <p:nvSpPr>
          <p:cNvPr id="3" name="Content Placeholder 2">
            <a:extLst>
              <a:ext uri="{FF2B5EF4-FFF2-40B4-BE49-F238E27FC236}">
                <a16:creationId xmlns:a16="http://schemas.microsoft.com/office/drawing/2014/main" id="{9990FD9F-16A8-DEB2-CDC7-2FF2F33EF778}"/>
              </a:ext>
            </a:extLst>
          </p:cNvPr>
          <p:cNvSpPr>
            <a:spLocks noGrp="1"/>
          </p:cNvSpPr>
          <p:nvPr>
            <p:ph idx="1"/>
          </p:nvPr>
        </p:nvSpPr>
        <p:spPr/>
        <p:txBody>
          <a:bodyPr/>
          <a:lstStyle/>
          <a:p>
            <a:pPr marL="342900" indent="-342900">
              <a:buFont typeface="+mj-lt"/>
              <a:buAutoNum type="arabicPeriod"/>
            </a:pPr>
            <a:r>
              <a:rPr lang="en-US" sz="2000" b="1" dirty="0"/>
              <a:t>Binary data</a:t>
            </a:r>
            <a:r>
              <a:rPr lang="en-US" sz="2000" dirty="0"/>
              <a:t> </a:t>
            </a:r>
          </a:p>
          <a:p>
            <a:pPr marL="0" indent="0">
              <a:buNone/>
            </a:pPr>
            <a:r>
              <a:rPr lang="en-US" dirty="0"/>
              <a:t>Binary data is qualitative data that you can characterize by one of two mutually exclusive (meaning they cannot happen at the same time) traits.</a:t>
            </a:r>
          </a:p>
          <a:p>
            <a:pPr marL="0" indent="0">
              <a:buNone/>
            </a:pPr>
            <a:r>
              <a:rPr lang="en-US" sz="2000" b="1" dirty="0"/>
              <a:t>2. Nominal data</a:t>
            </a:r>
          </a:p>
          <a:p>
            <a:pPr marL="0" indent="0">
              <a:buNone/>
            </a:pPr>
            <a:r>
              <a:rPr lang="en-US" sz="1400" dirty="0"/>
              <a:t>Nominal data, also called “named or labeled data” or a “nominal scale,” is any type of data you can use to label something without giving it a numerical value.</a:t>
            </a:r>
          </a:p>
          <a:p>
            <a:pPr marL="0" indent="0">
              <a:buNone/>
            </a:pPr>
            <a:r>
              <a:rPr lang="en-US" sz="2000" b="1" dirty="0"/>
              <a:t>3. Ordinal data</a:t>
            </a:r>
          </a:p>
          <a:p>
            <a:pPr marL="0" indent="0">
              <a:buNone/>
            </a:pPr>
            <a:r>
              <a:rPr lang="en-US" sz="1400" dirty="0"/>
              <a:t>Ordinal data is qualitative data categorized in a certain order or on a scale. When researchers use ordinal data, the order of the qualitative information matters more than the difference between each category.</a:t>
            </a:r>
          </a:p>
        </p:txBody>
      </p:sp>
      <p:sp>
        <p:nvSpPr>
          <p:cNvPr id="4" name="Slide Number Placeholder 3">
            <a:extLst>
              <a:ext uri="{FF2B5EF4-FFF2-40B4-BE49-F238E27FC236}">
                <a16:creationId xmlns:a16="http://schemas.microsoft.com/office/drawing/2014/main" id="{BE96F8DC-4A88-3516-05F1-BEF6F835CB6D}"/>
              </a:ext>
            </a:extLst>
          </p:cNvPr>
          <p:cNvSpPr>
            <a:spLocks noGrp="1"/>
          </p:cNvSpPr>
          <p:nvPr>
            <p:ph type="sldNum" sz="quarter" idx="12"/>
          </p:nvPr>
        </p:nvSpPr>
        <p:spPr/>
        <p:txBody>
          <a:bodyPr/>
          <a:lstStyle/>
          <a:p>
            <a:fld id="{34B7E4EF-A1BD-40F4-AB7B-04F084DD991D}" type="slidenum">
              <a:rPr lang="en-US" smtClean="0"/>
              <a:t>5</a:t>
            </a:fld>
            <a:endParaRPr lang="en-US" dirty="0"/>
          </a:p>
        </p:txBody>
      </p:sp>
    </p:spTree>
    <p:extLst>
      <p:ext uri="{BB962C8B-B14F-4D97-AF65-F5344CB8AC3E}">
        <p14:creationId xmlns:p14="http://schemas.microsoft.com/office/powerpoint/2010/main" val="20523203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9D73D-8301-9435-2D20-1FE92F424E58}"/>
              </a:ext>
            </a:extLst>
          </p:cNvPr>
          <p:cNvSpPr>
            <a:spLocks noGrp="1"/>
          </p:cNvSpPr>
          <p:nvPr>
            <p:ph type="title"/>
          </p:nvPr>
        </p:nvSpPr>
        <p:spPr>
          <a:xfrm>
            <a:off x="1066800" y="642594"/>
            <a:ext cx="10058400" cy="1371600"/>
          </a:xfrm>
        </p:spPr>
        <p:txBody>
          <a:bodyPr>
            <a:normAutofit fontScale="90000"/>
          </a:bodyPr>
          <a:lstStyle/>
          <a:p>
            <a:r>
              <a:rPr lang="en-US" dirty="0"/>
              <a:t>The different types of qualitative data collection methods</a:t>
            </a:r>
            <a:br>
              <a:rPr lang="en-US" dirty="0"/>
            </a:br>
            <a:endParaRPr lang="en-US" dirty="0"/>
          </a:p>
        </p:txBody>
      </p:sp>
      <p:sp>
        <p:nvSpPr>
          <p:cNvPr id="3" name="Content Placeholder 2">
            <a:extLst>
              <a:ext uri="{FF2B5EF4-FFF2-40B4-BE49-F238E27FC236}">
                <a16:creationId xmlns:a16="http://schemas.microsoft.com/office/drawing/2014/main" id="{822F084A-D90A-6D2E-7F6F-93737CE32CB2}"/>
              </a:ext>
            </a:extLst>
          </p:cNvPr>
          <p:cNvSpPr>
            <a:spLocks noGrp="1"/>
          </p:cNvSpPr>
          <p:nvPr>
            <p:ph idx="1"/>
          </p:nvPr>
        </p:nvSpPr>
        <p:spPr>
          <a:xfrm>
            <a:off x="1066800" y="1781666"/>
            <a:ext cx="10058400" cy="4694548"/>
          </a:xfrm>
        </p:spPr>
        <p:txBody>
          <a:bodyPr>
            <a:normAutofit lnSpcReduction="10000"/>
          </a:bodyPr>
          <a:lstStyle/>
          <a:p>
            <a:pPr marL="342900" indent="-342900">
              <a:buFont typeface="+mj-lt"/>
              <a:buAutoNum type="arabicPeriod"/>
            </a:pPr>
            <a:r>
              <a:rPr lang="en-US" sz="1800" b="1" dirty="0"/>
              <a:t>One-on-one interview: </a:t>
            </a:r>
            <a:r>
              <a:rPr lang="en-US" dirty="0"/>
              <a:t>Conducting in-depth interviews is one of the most common qualitative research methods, It is a personal interview that is carried out with one respondent at a time.</a:t>
            </a:r>
          </a:p>
          <a:p>
            <a:pPr marL="342900" indent="-342900">
              <a:buFont typeface="+mj-lt"/>
              <a:buAutoNum type="arabicPeriod"/>
            </a:pPr>
            <a:r>
              <a:rPr lang="en-US" sz="1800" b="1" dirty="0"/>
              <a:t>Focus groups: </a:t>
            </a:r>
            <a:r>
              <a:rPr lang="en-US" dirty="0"/>
              <a:t>A focus group is also one of the commonly used qualitative research methods, used in data collection, A focus group usually includes a limited number of respondents (6-10) from within your target market.</a:t>
            </a:r>
          </a:p>
          <a:p>
            <a:pPr marL="342900" indent="-342900">
              <a:buFont typeface="+mj-lt"/>
              <a:buAutoNum type="arabicPeriod"/>
            </a:pPr>
            <a:r>
              <a:rPr lang="en-US" sz="1800" b="1" dirty="0"/>
              <a:t>Ethnographic research: </a:t>
            </a:r>
            <a:r>
              <a:rPr lang="en-US" dirty="0"/>
              <a:t>Ethnographic research is the most in-depth observational method that studies people in their naturally occurring environment.</a:t>
            </a:r>
          </a:p>
          <a:p>
            <a:pPr marL="342900" indent="-342900">
              <a:buFont typeface="+mj-lt"/>
              <a:buAutoNum type="arabicPeriod"/>
            </a:pPr>
            <a:r>
              <a:rPr lang="en-US" sz="1800" b="1" dirty="0"/>
              <a:t>Case study research: </a:t>
            </a:r>
            <a:r>
              <a:rPr lang="en-US" dirty="0"/>
              <a:t>The case study method has evolved over the past few years and developed into a valuable qual research method, As the name suggests it is used for explaining an organization or an entity.</a:t>
            </a:r>
          </a:p>
          <a:p>
            <a:pPr marL="342900" indent="-342900">
              <a:buFont typeface="+mj-lt"/>
              <a:buAutoNum type="arabicPeriod"/>
            </a:pPr>
            <a:r>
              <a:rPr lang="en-US" sz="1800" b="1" dirty="0"/>
              <a:t>Record keeping: </a:t>
            </a:r>
            <a:r>
              <a:rPr lang="en-US" dirty="0"/>
              <a:t>This method makes use of the already existing reliable documents and similar sources of information as the data source, This data can be used in new research.</a:t>
            </a:r>
          </a:p>
          <a:p>
            <a:pPr marL="342900" indent="-342900">
              <a:buFont typeface="+mj-lt"/>
              <a:buAutoNum type="arabicPeriod"/>
            </a:pPr>
            <a:r>
              <a:rPr lang="en-US" sz="1800" b="1" dirty="0"/>
              <a:t>Process of observation: </a:t>
            </a:r>
            <a:r>
              <a:rPr lang="en-US" dirty="0"/>
              <a:t>Qualitative Observation is a process of research that uses subjective methodologies to gather systematic information or data. Since, the focus on qualitative observation is the research process of using subjective methodologies to gather information or data. </a:t>
            </a:r>
          </a:p>
        </p:txBody>
      </p:sp>
      <p:sp>
        <p:nvSpPr>
          <p:cNvPr id="4" name="Slide Number Placeholder 3">
            <a:extLst>
              <a:ext uri="{FF2B5EF4-FFF2-40B4-BE49-F238E27FC236}">
                <a16:creationId xmlns:a16="http://schemas.microsoft.com/office/drawing/2014/main" id="{606B9731-36C6-C09B-3723-8D1ED86FC992}"/>
              </a:ext>
            </a:extLst>
          </p:cNvPr>
          <p:cNvSpPr>
            <a:spLocks noGrp="1"/>
          </p:cNvSpPr>
          <p:nvPr>
            <p:ph type="sldNum" sz="quarter" idx="12"/>
          </p:nvPr>
        </p:nvSpPr>
        <p:spPr/>
        <p:txBody>
          <a:bodyPr/>
          <a:lstStyle/>
          <a:p>
            <a:fld id="{34B7E4EF-A1BD-40F4-AB7B-04F084DD991D}" type="slidenum">
              <a:rPr lang="en-US" smtClean="0"/>
              <a:t>6</a:t>
            </a:fld>
            <a:endParaRPr lang="en-US" dirty="0"/>
          </a:p>
        </p:txBody>
      </p:sp>
    </p:spTree>
    <p:extLst>
      <p:ext uri="{BB962C8B-B14F-4D97-AF65-F5344CB8AC3E}">
        <p14:creationId xmlns:p14="http://schemas.microsoft.com/office/powerpoint/2010/main" val="39366615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F4F42-DAC9-FB76-C3FF-BEC9A418A5CD}"/>
              </a:ext>
            </a:extLst>
          </p:cNvPr>
          <p:cNvSpPr>
            <a:spLocks noGrp="1"/>
          </p:cNvSpPr>
          <p:nvPr>
            <p:ph type="title"/>
          </p:nvPr>
        </p:nvSpPr>
        <p:spPr>
          <a:xfrm>
            <a:off x="8307371" y="1000175"/>
            <a:ext cx="3476134" cy="1787017"/>
          </a:xfrm>
        </p:spPr>
        <p:txBody>
          <a:bodyPr>
            <a:normAutofit/>
          </a:bodyPr>
          <a:lstStyle/>
          <a:p>
            <a:r>
              <a:rPr lang="en-US" sz="4800" dirty="0"/>
              <a:t>Conclusion</a:t>
            </a:r>
          </a:p>
        </p:txBody>
      </p:sp>
      <p:sp>
        <p:nvSpPr>
          <p:cNvPr id="3" name="Content Placeholder 2">
            <a:extLst>
              <a:ext uri="{FF2B5EF4-FFF2-40B4-BE49-F238E27FC236}">
                <a16:creationId xmlns:a16="http://schemas.microsoft.com/office/drawing/2014/main" id="{21D06589-9D5A-FBAE-401E-4F9B728C032C}"/>
              </a:ext>
            </a:extLst>
          </p:cNvPr>
          <p:cNvSpPr>
            <a:spLocks noGrp="1"/>
          </p:cNvSpPr>
          <p:nvPr>
            <p:ph idx="1"/>
          </p:nvPr>
        </p:nvSpPr>
        <p:spPr>
          <a:xfrm>
            <a:off x="314228" y="2787192"/>
            <a:ext cx="6858000" cy="5334000"/>
          </a:xfrm>
        </p:spPr>
        <p:txBody>
          <a:bodyPr>
            <a:normAutofit/>
          </a:bodyPr>
          <a:lstStyle/>
          <a:p>
            <a:pPr algn="ctr"/>
            <a:r>
              <a:rPr lang="en-US" sz="2000" dirty="0"/>
              <a:t>Qualitative data collected provide the researchers with a detailed analysis of subject matters While collecting qualitative data.</a:t>
            </a:r>
          </a:p>
        </p:txBody>
      </p:sp>
      <p:sp>
        <p:nvSpPr>
          <p:cNvPr id="5" name="Slide Number Placeholder 4">
            <a:extLst>
              <a:ext uri="{FF2B5EF4-FFF2-40B4-BE49-F238E27FC236}">
                <a16:creationId xmlns:a16="http://schemas.microsoft.com/office/drawing/2014/main" id="{F80730B0-0964-23AA-57EA-9C082C7C88FD}"/>
              </a:ext>
            </a:extLst>
          </p:cNvPr>
          <p:cNvSpPr>
            <a:spLocks noGrp="1"/>
          </p:cNvSpPr>
          <p:nvPr>
            <p:ph type="sldNum" sz="quarter" idx="12"/>
          </p:nvPr>
        </p:nvSpPr>
        <p:spPr/>
        <p:txBody>
          <a:bodyPr/>
          <a:lstStyle/>
          <a:p>
            <a:fld id="{34B7E4EF-A1BD-40F4-AB7B-04F084DD991D}" type="slidenum">
              <a:rPr lang="en-US" smtClean="0"/>
              <a:t>7</a:t>
            </a:fld>
            <a:endParaRPr lang="en-US" dirty="0"/>
          </a:p>
        </p:txBody>
      </p:sp>
    </p:spTree>
    <p:extLst>
      <p:ext uri="{BB962C8B-B14F-4D97-AF65-F5344CB8AC3E}">
        <p14:creationId xmlns:p14="http://schemas.microsoft.com/office/powerpoint/2010/main" val="3659516868"/>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86216EC-CB07-432C-4A37-BF4FB86D64F0}"/>
              </a:ext>
            </a:extLst>
          </p:cNvPr>
          <p:cNvSpPr>
            <a:spLocks noGrp="1"/>
          </p:cNvSpPr>
          <p:nvPr>
            <p:ph type="pic" idx="1"/>
          </p:nvPr>
        </p:nvSpPr>
        <p:spPr/>
      </p:sp>
      <p:sp>
        <p:nvSpPr>
          <p:cNvPr id="3" name="Title 2">
            <a:extLst>
              <a:ext uri="{FF2B5EF4-FFF2-40B4-BE49-F238E27FC236}">
                <a16:creationId xmlns:a16="http://schemas.microsoft.com/office/drawing/2014/main" id="{07D87B81-7173-18DC-100B-03C28F3B5ECB}"/>
              </a:ext>
            </a:extLst>
          </p:cNvPr>
          <p:cNvSpPr>
            <a:spLocks noGrp="1"/>
          </p:cNvSpPr>
          <p:nvPr>
            <p:ph type="title"/>
          </p:nvPr>
        </p:nvSpPr>
        <p:spPr/>
        <p:txBody>
          <a:bodyPr/>
          <a:lstStyle/>
          <a:p>
            <a:r>
              <a:rPr lang="en-US" sz="4000" dirty="0"/>
              <a:t>References</a:t>
            </a:r>
            <a:r>
              <a:rPr lang="en-US" dirty="0"/>
              <a:t/>
            </a:r>
            <a:br>
              <a:rPr lang="en-US" dirty="0"/>
            </a:br>
            <a:endParaRPr lang="en-US" dirty="0"/>
          </a:p>
        </p:txBody>
      </p:sp>
      <p:pic>
        <p:nvPicPr>
          <p:cNvPr id="5" name="Picture 4">
            <a:extLst>
              <a:ext uri="{FF2B5EF4-FFF2-40B4-BE49-F238E27FC236}">
                <a16:creationId xmlns:a16="http://schemas.microsoft.com/office/drawing/2014/main" id="{9384CC2A-69CA-046F-8473-8E60D976E026}"/>
              </a:ext>
            </a:extLst>
          </p:cNvPr>
          <p:cNvPicPr>
            <a:picLocks noChangeAspect="1"/>
          </p:cNvPicPr>
          <p:nvPr/>
        </p:nvPicPr>
        <p:blipFill>
          <a:blip r:embed="rId2"/>
          <a:stretch>
            <a:fillRect/>
          </a:stretch>
        </p:blipFill>
        <p:spPr>
          <a:xfrm>
            <a:off x="228597" y="237744"/>
            <a:ext cx="7696202" cy="6382512"/>
          </a:xfrm>
          <a:prstGeom prst="rect">
            <a:avLst/>
          </a:prstGeom>
        </p:spPr>
      </p:pic>
      <p:sp>
        <p:nvSpPr>
          <p:cNvPr id="4" name="Text Placeholder 3">
            <a:extLst>
              <a:ext uri="{FF2B5EF4-FFF2-40B4-BE49-F238E27FC236}">
                <a16:creationId xmlns:a16="http://schemas.microsoft.com/office/drawing/2014/main" id="{FF276183-3C71-CFCE-AA71-85A5B3FD0CA3}"/>
              </a:ext>
            </a:extLst>
          </p:cNvPr>
          <p:cNvSpPr>
            <a:spLocks noGrp="1"/>
          </p:cNvSpPr>
          <p:nvPr>
            <p:ph type="body" sz="half" idx="2"/>
          </p:nvPr>
        </p:nvSpPr>
        <p:spPr>
          <a:xfrm>
            <a:off x="8315105" y="2249424"/>
            <a:ext cx="3469064" cy="3613388"/>
          </a:xfrm>
        </p:spPr>
        <p:txBody>
          <a:bodyPr>
            <a:normAutofit/>
          </a:bodyPr>
          <a:lstStyle/>
          <a:p>
            <a:pPr marL="285750" indent="-285750">
              <a:buFont typeface="Wingdings" panose="05000000000000000000" pitchFamily="2" charset="2"/>
              <a:buChar char="Ø"/>
            </a:pPr>
            <a:r>
              <a:rPr lang="en-US" sz="1400" dirty="0"/>
              <a:t>What is qualitative data? examples and types. Indeed Career Guide. (n.d.). Retrieved June 1, 2022, from https://www.indeed.com/career-advice/career-development/qualitative-data-examples </a:t>
            </a:r>
          </a:p>
          <a:p>
            <a:pPr marL="285750" indent="-285750">
              <a:buFont typeface="Wingdings" panose="05000000000000000000" pitchFamily="2" charset="2"/>
              <a:buChar char="Ø"/>
            </a:pPr>
            <a:r>
              <a:rPr lang="en-US" sz="1400" dirty="0"/>
              <a:t>Qualitative research: Definition, types, methods and examples. </a:t>
            </a:r>
            <a:r>
              <a:rPr lang="en-US" sz="1400" dirty="0" err="1"/>
              <a:t>QuestionPro</a:t>
            </a:r>
            <a:r>
              <a:rPr lang="en-US" sz="1400" dirty="0"/>
              <a:t>. (2021, December 17). Retrieved June 1, 2022, from https://www.questionpro.com/blog/qualitative-research-methods/ </a:t>
            </a:r>
          </a:p>
        </p:txBody>
      </p:sp>
      <p:sp>
        <p:nvSpPr>
          <p:cNvPr id="6" name="Slide Number Placeholder 5">
            <a:extLst>
              <a:ext uri="{FF2B5EF4-FFF2-40B4-BE49-F238E27FC236}">
                <a16:creationId xmlns:a16="http://schemas.microsoft.com/office/drawing/2014/main" id="{E00C8C0F-C9D7-F1C6-1262-7CDEFEEB791D}"/>
              </a:ext>
            </a:extLst>
          </p:cNvPr>
          <p:cNvSpPr>
            <a:spLocks noGrp="1"/>
          </p:cNvSpPr>
          <p:nvPr>
            <p:ph type="sldNum" sz="quarter" idx="12"/>
          </p:nvPr>
        </p:nvSpPr>
        <p:spPr/>
        <p:txBody>
          <a:bodyPr/>
          <a:lstStyle/>
          <a:p>
            <a:fld id="{34B7E4EF-A1BD-40F4-AB7B-04F084DD991D}" type="slidenum">
              <a:rPr lang="en-US" smtClean="0"/>
              <a:t>8</a:t>
            </a:fld>
            <a:endParaRPr lang="en-US" dirty="0"/>
          </a:p>
        </p:txBody>
      </p:sp>
    </p:spTree>
    <p:extLst>
      <p:ext uri="{BB962C8B-B14F-4D97-AF65-F5344CB8AC3E}">
        <p14:creationId xmlns:p14="http://schemas.microsoft.com/office/powerpoint/2010/main" val="14280786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riginal 5_01_Win32" id="{77344C68-A3F1-476B-8680-97D7F429B46B}" vid="{89780073-58E8-4DFF-BF29-BA99F80528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7651BA-F45C-4845-9AB3-E0A65B39F5E1}">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CDB58277-F8DF-46FF-84EC-EF41B835E69F}">
  <ds:schemaRefs>
    <ds:schemaRef ds:uri="http://schemas.microsoft.com/sharepoint/v3/contenttype/forms"/>
  </ds:schemaRefs>
</ds:datastoreItem>
</file>

<file path=customXml/itemProps3.xml><?xml version="1.0" encoding="utf-8"?>
<ds:datastoreItem xmlns:ds="http://schemas.openxmlformats.org/officeDocument/2006/customXml" ds:itemID="{2D276E62-80A3-44DD-9BCC-97ED2B99B5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{A21F25EB-CA7A-4E20-87E0-2DE2B338B446}tf78438558_win32</Template>
  <TotalTime>999</TotalTime>
  <Words>512</Words>
  <Application>Microsoft Office PowerPoint</Application>
  <PresentationFormat>Widescreen</PresentationFormat>
  <Paragraphs>46</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Century Gothic</vt:lpstr>
      <vt:lpstr>Garamond</vt:lpstr>
      <vt:lpstr>Wingdings</vt:lpstr>
      <vt:lpstr>SavonVTI</vt:lpstr>
      <vt:lpstr>Research Methodology</vt:lpstr>
      <vt:lpstr>Objectives</vt:lpstr>
      <vt:lpstr>Table of contents</vt:lpstr>
      <vt:lpstr>Introduction </vt:lpstr>
      <vt:lpstr>The different types of qualitative data </vt:lpstr>
      <vt:lpstr>The different types of qualitative data collection methods </vt:lpstr>
      <vt:lpstr>Conclusion</vt:lpstr>
      <vt:lpstr>References </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dc:title>
  <dc:creator>pixel libya</dc:creator>
  <cp:lastModifiedBy>Maher Fattouh</cp:lastModifiedBy>
  <cp:revision>12</cp:revision>
  <dcterms:created xsi:type="dcterms:W3CDTF">2022-05-31T18:05:16Z</dcterms:created>
  <dcterms:modified xsi:type="dcterms:W3CDTF">2022-06-09T09:57:41Z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