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8288000" cy="10287000"/>
  <p:notesSz cx="6858000" cy="9144000"/>
  <p:embeddedFontLst>
    <p:embeddedFont>
      <p:font typeface="League Gothic" panose="020B0604020202020204" charset="0"/>
      <p:regular r:id="rId12"/>
    </p:embeddedFont>
    <p:embeddedFont>
      <p:font typeface="Amsterdam Four" panose="020B0604020202020204" charset="0"/>
      <p:regular r:id="rId13"/>
    </p:embeddedFont>
    <p:embeddedFont>
      <p:font typeface="ITC Franklin Gothic LT" panose="020B0604020202020204" charset="0"/>
      <p:regular r:id="rId14"/>
    </p:embeddedFont>
    <p:embeddedFont>
      <p:font typeface="ITC Franklin Gothic LT Semi-Bold" panose="020B0604020202020204" charset="0"/>
      <p:regular r:id="rId15"/>
    </p:embeddedFont>
    <p:embeddedFont>
      <p:font typeface="Calibri" panose="020F0502020204030204" pitchFamily="34" charset="0"/>
      <p:regular r:id="rId16"/>
      <p:bold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1" d="100"/>
          <a:sy n="51" d="100"/>
        </p:scale>
        <p:origin x="260"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0.svg"/><Relationship Id="rId7" Type="http://schemas.openxmlformats.org/officeDocument/2006/relationships/image" Target="../media/image6.sv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 Id="rId9" Type="http://schemas.openxmlformats.org/officeDocument/2006/relationships/image" Target="../media/image12.svg"/></Relationships>
</file>

<file path=ppt/slides/_rels/slide3.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6.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6.sv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8.svg"/><Relationship Id="rId7" Type="http://schemas.openxmlformats.org/officeDocument/2006/relationships/image" Target="../media/image4.sv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2.png"/><Relationship Id="rId11" Type="http://schemas.openxmlformats.org/officeDocument/2006/relationships/image" Target="../media/image6.svg"/><Relationship Id="rId5" Type="http://schemas.openxmlformats.org/officeDocument/2006/relationships/image" Target="../media/image20.svg"/><Relationship Id="rId10" Type="http://schemas.openxmlformats.org/officeDocument/2006/relationships/image" Target="../media/image3.png"/><Relationship Id="rId4" Type="http://schemas.openxmlformats.org/officeDocument/2006/relationships/image" Target="../media/image11.png"/><Relationship Id="rId9" Type="http://schemas.openxmlformats.org/officeDocument/2006/relationships/image" Target="../media/image12.svg"/></Relationships>
</file>

<file path=ppt/slides/_rels/slide6.xml.rels><?xml version="1.0" encoding="UTF-8" standalone="yes"?>
<Relationships xmlns="http://schemas.openxmlformats.org/package/2006/relationships"><Relationship Id="rId3" Type="http://schemas.openxmlformats.org/officeDocument/2006/relationships/image" Target="../media/image22.svg"/><Relationship Id="rId7" Type="http://schemas.openxmlformats.org/officeDocument/2006/relationships/image" Target="../media/image6.sv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4.svg"/><Relationship Id="rId7" Type="http://schemas.openxmlformats.org/officeDocument/2006/relationships/image" Target="../media/image6.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 Id="rId9" Type="http://schemas.openxmlformats.org/officeDocument/2006/relationships/image" Target="../media/image12.svg"/></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6.svg"/><Relationship Id="rId7" Type="http://schemas.openxmlformats.org/officeDocument/2006/relationships/image" Target="../media/image6.sv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 Id="rId9" Type="http://schemas.openxmlformats.org/officeDocument/2006/relationships/image" Target="../media/image12.svg"/></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32.svg"/><Relationship Id="rId3" Type="http://schemas.openxmlformats.org/officeDocument/2006/relationships/image" Target="../media/image28.svg"/><Relationship Id="rId7" Type="http://schemas.openxmlformats.org/officeDocument/2006/relationships/image" Target="../media/image6.svg"/><Relationship Id="rId12" Type="http://schemas.openxmlformats.org/officeDocument/2006/relationships/image" Target="../media/image17.png"/><Relationship Id="rId17" Type="http://schemas.openxmlformats.org/officeDocument/2006/relationships/image" Target="../media/image36.svg"/><Relationship Id="rId2" Type="http://schemas.openxmlformats.org/officeDocument/2006/relationships/image" Target="../media/image15.png"/><Relationship Id="rId16"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3.png"/><Relationship Id="rId11" Type="http://schemas.openxmlformats.org/officeDocument/2006/relationships/image" Target="../media/image30.svg"/><Relationship Id="rId5" Type="http://schemas.openxmlformats.org/officeDocument/2006/relationships/image" Target="../media/image4.svg"/><Relationship Id="rId15" Type="http://schemas.openxmlformats.org/officeDocument/2006/relationships/image" Target="../media/image34.svg"/><Relationship Id="rId10" Type="http://schemas.openxmlformats.org/officeDocument/2006/relationships/image" Target="../media/image16.png"/><Relationship Id="rId4" Type="http://schemas.openxmlformats.org/officeDocument/2006/relationships/image" Target="../media/image2.png"/><Relationship Id="rId9" Type="http://schemas.openxmlformats.org/officeDocument/2006/relationships/image" Target="../media/image12.svg"/><Relationship Id="rId1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4064844" y="4804737"/>
            <a:ext cx="3827651" cy="3827651"/>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4" name="TextBox 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252560" y="2300835"/>
            <a:ext cx="3389171" cy="3389171"/>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004805" y="4038431"/>
            <a:ext cx="2094831" cy="2094831"/>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0" name="TextBox 1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5367342" y="3407649"/>
            <a:ext cx="2094831" cy="209483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a:off x="2052220" y="2812224"/>
            <a:ext cx="4172693" cy="3597501"/>
          </a:xfrm>
          <a:custGeom>
            <a:avLst/>
            <a:gdLst/>
            <a:ahLst/>
            <a:cxnLst/>
            <a:rect l="l" t="t" r="r" b="b"/>
            <a:pathLst>
              <a:path w="5522284" h="4578475">
                <a:moveTo>
                  <a:pt x="0" y="0"/>
                </a:moveTo>
                <a:lnTo>
                  <a:pt x="5522284" y="0"/>
                </a:lnTo>
                <a:lnTo>
                  <a:pt x="5522284" y="4578476"/>
                </a:lnTo>
                <a:lnTo>
                  <a:pt x="0" y="4578476"/>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15" name="Group 15"/>
          <p:cNvGrpSpPr/>
          <p:nvPr/>
        </p:nvGrpSpPr>
        <p:grpSpPr>
          <a:xfrm>
            <a:off x="-557510" y="-889891"/>
            <a:ext cx="19403020" cy="1779782"/>
            <a:chOff x="0" y="0"/>
            <a:chExt cx="5110260" cy="468749"/>
          </a:xfrm>
        </p:grpSpPr>
        <p:sp>
          <p:nvSpPr>
            <p:cNvPr id="16" name="Freeform 16"/>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17" name="TextBox 17"/>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a:off x="-557510" y="9075422"/>
            <a:ext cx="19403020" cy="1958593"/>
            <a:chOff x="0" y="0"/>
            <a:chExt cx="5110260" cy="515844"/>
          </a:xfrm>
        </p:grpSpPr>
        <p:sp>
          <p:nvSpPr>
            <p:cNvPr id="19" name="Freeform 19"/>
            <p:cNvSpPr/>
            <p:nvPr/>
          </p:nvSpPr>
          <p:spPr>
            <a:xfrm>
              <a:off x="0" y="0"/>
              <a:ext cx="5110261" cy="515844"/>
            </a:xfrm>
            <a:custGeom>
              <a:avLst/>
              <a:gdLst/>
              <a:ahLst/>
              <a:cxnLst/>
              <a:rect l="l" t="t" r="r" b="b"/>
              <a:pathLst>
                <a:path w="5110261" h="515844">
                  <a:moveTo>
                    <a:pt x="0" y="0"/>
                  </a:moveTo>
                  <a:lnTo>
                    <a:pt x="5110261" y="0"/>
                  </a:lnTo>
                  <a:lnTo>
                    <a:pt x="5110261" y="515844"/>
                  </a:lnTo>
                  <a:lnTo>
                    <a:pt x="0" y="515844"/>
                  </a:lnTo>
                  <a:close/>
                </a:path>
              </a:pathLst>
            </a:custGeom>
            <a:solidFill>
              <a:srgbClr val="8DAFA8"/>
            </a:solidFill>
          </p:spPr>
        </p:sp>
        <p:sp>
          <p:nvSpPr>
            <p:cNvPr id="20" name="TextBox 20"/>
            <p:cNvSpPr txBox="1"/>
            <p:nvPr/>
          </p:nvSpPr>
          <p:spPr>
            <a:xfrm>
              <a:off x="0" y="-47625"/>
              <a:ext cx="5110260" cy="563469"/>
            </a:xfrm>
            <a:prstGeom prst="rect">
              <a:avLst/>
            </a:prstGeom>
          </p:spPr>
          <p:txBody>
            <a:bodyPr lIns="50800" tIns="50800" rIns="50800" bIns="50800" rtlCol="0" anchor="ctr"/>
            <a:lstStyle/>
            <a:p>
              <a:pPr algn="ctr">
                <a:lnSpc>
                  <a:spcPts val="2659"/>
                </a:lnSpc>
              </a:pPr>
              <a:endParaRPr/>
            </a:p>
          </p:txBody>
        </p:sp>
      </p:grpSp>
      <p:grpSp>
        <p:nvGrpSpPr>
          <p:cNvPr id="21" name="Group 21"/>
          <p:cNvGrpSpPr/>
          <p:nvPr/>
        </p:nvGrpSpPr>
        <p:grpSpPr>
          <a:xfrm>
            <a:off x="5968167" y="1139385"/>
            <a:ext cx="6351667" cy="1016731"/>
            <a:chOff x="0" y="0"/>
            <a:chExt cx="1335773" cy="213821"/>
          </a:xfrm>
        </p:grpSpPr>
        <p:sp>
          <p:nvSpPr>
            <p:cNvPr id="22" name="Freeform 22"/>
            <p:cNvSpPr/>
            <p:nvPr/>
          </p:nvSpPr>
          <p:spPr>
            <a:xfrm>
              <a:off x="0" y="0"/>
              <a:ext cx="1335773" cy="213821"/>
            </a:xfrm>
            <a:custGeom>
              <a:avLst/>
              <a:gdLst/>
              <a:ahLst/>
              <a:cxnLst/>
              <a:rect l="l" t="t" r="r" b="b"/>
              <a:pathLst>
                <a:path w="1335773" h="213821">
                  <a:moveTo>
                    <a:pt x="24378" y="0"/>
                  </a:moveTo>
                  <a:lnTo>
                    <a:pt x="1311395" y="0"/>
                  </a:lnTo>
                  <a:cubicBezTo>
                    <a:pt x="1317861" y="0"/>
                    <a:pt x="1324061" y="2568"/>
                    <a:pt x="1328633" y="7140"/>
                  </a:cubicBezTo>
                  <a:cubicBezTo>
                    <a:pt x="1333205" y="11712"/>
                    <a:pt x="1335773" y="17912"/>
                    <a:pt x="1335773" y="24378"/>
                  </a:cubicBezTo>
                  <a:lnTo>
                    <a:pt x="1335773" y="189444"/>
                  </a:lnTo>
                  <a:cubicBezTo>
                    <a:pt x="1335773" y="202907"/>
                    <a:pt x="1324859" y="213821"/>
                    <a:pt x="1311395" y="213821"/>
                  </a:cubicBezTo>
                  <a:lnTo>
                    <a:pt x="24378" y="213821"/>
                  </a:lnTo>
                  <a:cubicBezTo>
                    <a:pt x="10914" y="213821"/>
                    <a:pt x="0" y="202907"/>
                    <a:pt x="0" y="189444"/>
                  </a:cubicBezTo>
                  <a:lnTo>
                    <a:pt x="0" y="24378"/>
                  </a:lnTo>
                  <a:cubicBezTo>
                    <a:pt x="0" y="10914"/>
                    <a:pt x="10914" y="0"/>
                    <a:pt x="24378" y="0"/>
                  </a:cubicBezTo>
                  <a:close/>
                </a:path>
              </a:pathLst>
            </a:custGeom>
            <a:solidFill>
              <a:srgbClr val="FFEFD4"/>
            </a:solidFill>
          </p:spPr>
        </p:sp>
        <p:sp>
          <p:nvSpPr>
            <p:cNvPr id="23" name="TextBox 23"/>
            <p:cNvSpPr txBox="1"/>
            <p:nvPr/>
          </p:nvSpPr>
          <p:spPr>
            <a:xfrm>
              <a:off x="0" y="-47625"/>
              <a:ext cx="1335773" cy="261446"/>
            </a:xfrm>
            <a:prstGeom prst="rect">
              <a:avLst/>
            </a:prstGeom>
          </p:spPr>
          <p:txBody>
            <a:bodyPr lIns="50800" tIns="50800" rIns="50800" bIns="50800" rtlCol="0" anchor="ctr"/>
            <a:lstStyle/>
            <a:p>
              <a:pPr algn="r">
                <a:lnSpc>
                  <a:spcPts val="2659"/>
                </a:lnSpc>
              </a:pPr>
              <a:endParaRPr/>
            </a:p>
          </p:txBody>
        </p:sp>
      </p:grpSp>
      <p:sp>
        <p:nvSpPr>
          <p:cNvPr id="24" name="Freeform 24"/>
          <p:cNvSpPr/>
          <p:nvPr/>
        </p:nvSpPr>
        <p:spPr>
          <a:xfrm rot="1627902">
            <a:off x="5704659" y="2921962"/>
            <a:ext cx="2254244" cy="971374"/>
          </a:xfrm>
          <a:custGeom>
            <a:avLst/>
            <a:gdLst/>
            <a:ahLst/>
            <a:cxnLst/>
            <a:rect l="l" t="t" r="r" b="b"/>
            <a:pathLst>
              <a:path w="2254244" h="971374">
                <a:moveTo>
                  <a:pt x="0" y="0"/>
                </a:moveTo>
                <a:lnTo>
                  <a:pt x="2254244" y="0"/>
                </a:lnTo>
                <a:lnTo>
                  <a:pt x="2254244" y="971374"/>
                </a:lnTo>
                <a:lnTo>
                  <a:pt x="0" y="971374"/>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5" name="Freeform 25"/>
          <p:cNvSpPr/>
          <p:nvPr/>
        </p:nvSpPr>
        <p:spPr>
          <a:xfrm rot="1627902" flipV="1">
            <a:off x="1281502" y="6931659"/>
            <a:ext cx="2254244" cy="971374"/>
          </a:xfrm>
          <a:custGeom>
            <a:avLst/>
            <a:gdLst/>
            <a:ahLst/>
            <a:cxnLst/>
            <a:rect l="l" t="t" r="r" b="b"/>
            <a:pathLst>
              <a:path w="2254244" h="971374">
                <a:moveTo>
                  <a:pt x="0" y="971375"/>
                </a:moveTo>
                <a:lnTo>
                  <a:pt x="2254244" y="971375"/>
                </a:lnTo>
                <a:lnTo>
                  <a:pt x="2254244" y="0"/>
                </a:lnTo>
                <a:lnTo>
                  <a:pt x="0" y="0"/>
                </a:lnTo>
                <a:lnTo>
                  <a:pt x="0" y="971375"/>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6" name="Freeform 26"/>
          <p:cNvSpPr/>
          <p:nvPr/>
        </p:nvSpPr>
        <p:spPr>
          <a:xfrm>
            <a:off x="824566" y="6133262"/>
            <a:ext cx="632667" cy="675664"/>
          </a:xfrm>
          <a:custGeom>
            <a:avLst/>
            <a:gdLst/>
            <a:ahLst/>
            <a:cxnLst/>
            <a:rect l="l" t="t" r="r" b="b"/>
            <a:pathLst>
              <a:path w="632667" h="675664">
                <a:moveTo>
                  <a:pt x="0" y="0"/>
                </a:moveTo>
                <a:lnTo>
                  <a:pt x="632667" y="0"/>
                </a:lnTo>
                <a:lnTo>
                  <a:pt x="632667" y="675664"/>
                </a:lnTo>
                <a:lnTo>
                  <a:pt x="0" y="675664"/>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27" name="Freeform 27"/>
          <p:cNvSpPr/>
          <p:nvPr/>
        </p:nvSpPr>
        <p:spPr>
          <a:xfrm flipH="1">
            <a:off x="5782694" y="6775388"/>
            <a:ext cx="1320252" cy="1409978"/>
          </a:xfrm>
          <a:custGeom>
            <a:avLst/>
            <a:gdLst/>
            <a:ahLst/>
            <a:cxnLst/>
            <a:rect l="l" t="t" r="r" b="b"/>
            <a:pathLst>
              <a:path w="1320252" h="1409978">
                <a:moveTo>
                  <a:pt x="1320252" y="0"/>
                </a:moveTo>
                <a:lnTo>
                  <a:pt x="0" y="0"/>
                </a:lnTo>
                <a:lnTo>
                  <a:pt x="0" y="1409978"/>
                </a:lnTo>
                <a:lnTo>
                  <a:pt x="1320252" y="1409978"/>
                </a:lnTo>
                <a:lnTo>
                  <a:pt x="1320252" y="0"/>
                </a:lnTo>
                <a:close/>
              </a:path>
            </a:pathLst>
          </a:custGeom>
          <a:blipFill>
            <a:blip r:embed="rId6">
              <a:extLst>
                <a:ext uri="{96DAC541-7B7A-43D3-8B79-37D633B846F1}">
                  <asvg:svgBlip xmlns:asvg="http://schemas.microsoft.com/office/drawing/2016/SVG/main" xmlns="" r:embed="rId7"/>
                </a:ext>
              </a:extLst>
            </a:blip>
            <a:stretch>
              <a:fillRect/>
            </a:stretch>
          </a:blipFill>
        </p:spPr>
      </p:sp>
      <p:grpSp>
        <p:nvGrpSpPr>
          <p:cNvPr id="28" name="Group 28"/>
          <p:cNvGrpSpPr/>
          <p:nvPr/>
        </p:nvGrpSpPr>
        <p:grpSpPr>
          <a:xfrm>
            <a:off x="14827616" y="9198545"/>
            <a:ext cx="2502845" cy="384215"/>
            <a:chOff x="0" y="0"/>
            <a:chExt cx="2647365" cy="406400"/>
          </a:xfrm>
        </p:grpSpPr>
        <p:sp>
          <p:nvSpPr>
            <p:cNvPr id="29" name="Freeform 2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0" name="TextBox 3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31" name="Freeform 31"/>
          <p:cNvSpPr/>
          <p:nvPr/>
        </p:nvSpPr>
        <p:spPr>
          <a:xfrm>
            <a:off x="13051917" y="1139385"/>
            <a:ext cx="1718549" cy="1226038"/>
          </a:xfrm>
          <a:custGeom>
            <a:avLst/>
            <a:gdLst/>
            <a:ahLst/>
            <a:cxnLst/>
            <a:rect l="l" t="t" r="r" b="b"/>
            <a:pathLst>
              <a:path w="1718549" h="1226038">
                <a:moveTo>
                  <a:pt x="0" y="0"/>
                </a:moveTo>
                <a:lnTo>
                  <a:pt x="1718549" y="0"/>
                </a:lnTo>
                <a:lnTo>
                  <a:pt x="1718549" y="1226038"/>
                </a:lnTo>
                <a:lnTo>
                  <a:pt x="0" y="1226038"/>
                </a:lnTo>
                <a:lnTo>
                  <a:pt x="0" y="0"/>
                </a:lnTo>
                <a:close/>
              </a:path>
            </a:pathLst>
          </a:custGeom>
          <a:blipFill>
            <a:blip r:embed="rId8"/>
            <a:stretch>
              <a:fillRect/>
            </a:stretch>
          </a:blipFill>
        </p:spPr>
      </p:sp>
      <p:sp>
        <p:nvSpPr>
          <p:cNvPr id="32" name="Freeform 32"/>
          <p:cNvSpPr/>
          <p:nvPr/>
        </p:nvSpPr>
        <p:spPr>
          <a:xfrm>
            <a:off x="3836664" y="1113771"/>
            <a:ext cx="1187064" cy="1187064"/>
          </a:xfrm>
          <a:custGeom>
            <a:avLst/>
            <a:gdLst/>
            <a:ahLst/>
            <a:cxnLst/>
            <a:rect l="l" t="t" r="r" b="b"/>
            <a:pathLst>
              <a:path w="1187064" h="1187064">
                <a:moveTo>
                  <a:pt x="0" y="0"/>
                </a:moveTo>
                <a:lnTo>
                  <a:pt x="1187064" y="0"/>
                </a:lnTo>
                <a:lnTo>
                  <a:pt x="1187064" y="1187064"/>
                </a:lnTo>
                <a:lnTo>
                  <a:pt x="0" y="1187064"/>
                </a:lnTo>
                <a:lnTo>
                  <a:pt x="0" y="0"/>
                </a:lnTo>
                <a:close/>
              </a:path>
            </a:pathLst>
          </a:custGeom>
          <a:blipFill>
            <a:blip r:embed="rId9"/>
            <a:stretch>
              <a:fillRect/>
            </a:stretch>
          </a:blipFill>
        </p:spPr>
      </p:sp>
      <p:sp>
        <p:nvSpPr>
          <p:cNvPr id="33" name="TextBox 33"/>
          <p:cNvSpPr txBox="1"/>
          <p:nvPr/>
        </p:nvSpPr>
        <p:spPr>
          <a:xfrm>
            <a:off x="8792008" y="6601712"/>
            <a:ext cx="9458597" cy="1540935"/>
          </a:xfrm>
          <a:prstGeom prst="rect">
            <a:avLst/>
          </a:prstGeom>
        </p:spPr>
        <p:txBody>
          <a:bodyPr lIns="0" tIns="0" rIns="0" bIns="0" rtlCol="0" anchor="t">
            <a:spAutoFit/>
          </a:bodyPr>
          <a:lstStyle/>
          <a:p>
            <a:pPr algn="ctr">
              <a:lnSpc>
                <a:spcPts val="6160"/>
              </a:lnSpc>
              <a:spcBef>
                <a:spcPct val="0"/>
              </a:spcBef>
            </a:pPr>
            <a:r>
              <a:rPr lang="en-US" sz="4400" dirty="0">
                <a:solidFill>
                  <a:srgbClr val="8F6234"/>
                </a:solidFill>
                <a:latin typeface="League Gothic"/>
              </a:rPr>
              <a:t>The Elements of Approaches to Improve the Interface Design and Security Design of E-commerce Systems</a:t>
            </a:r>
          </a:p>
        </p:txBody>
      </p:sp>
      <p:sp>
        <p:nvSpPr>
          <p:cNvPr id="34" name="TextBox 34"/>
          <p:cNvSpPr txBox="1"/>
          <p:nvPr/>
        </p:nvSpPr>
        <p:spPr>
          <a:xfrm>
            <a:off x="9560078" y="3461831"/>
            <a:ext cx="7621210" cy="3154710"/>
          </a:xfrm>
          <a:prstGeom prst="rect">
            <a:avLst/>
          </a:prstGeom>
        </p:spPr>
        <p:txBody>
          <a:bodyPr wrap="square" lIns="0" tIns="0" rIns="0" bIns="0" rtlCol="0" anchor="t">
            <a:spAutoFit/>
          </a:bodyPr>
          <a:lstStyle/>
          <a:p>
            <a:pPr algn="r">
              <a:lnSpc>
                <a:spcPts val="12319"/>
              </a:lnSpc>
            </a:pPr>
            <a:r>
              <a:rPr lang="en-US" sz="8799" dirty="0">
                <a:solidFill>
                  <a:srgbClr val="1E302C"/>
                </a:solidFill>
                <a:latin typeface="Amsterdam Four"/>
              </a:rPr>
              <a:t>E-Business:</a:t>
            </a:r>
          </a:p>
          <a:p>
            <a:pPr algn="r">
              <a:lnSpc>
                <a:spcPts val="12319"/>
              </a:lnSpc>
              <a:spcBef>
                <a:spcPct val="0"/>
              </a:spcBef>
            </a:pPr>
            <a:endParaRPr lang="en-US" sz="8799" dirty="0">
              <a:solidFill>
                <a:srgbClr val="1E302C"/>
              </a:solidFill>
              <a:latin typeface="Amsterdam Four"/>
            </a:endParaRPr>
          </a:p>
        </p:txBody>
      </p:sp>
      <p:sp>
        <p:nvSpPr>
          <p:cNvPr id="35" name="TextBox 35"/>
          <p:cNvSpPr txBox="1"/>
          <p:nvPr/>
        </p:nvSpPr>
        <p:spPr>
          <a:xfrm>
            <a:off x="5365413" y="1272770"/>
            <a:ext cx="7503223" cy="1028065"/>
          </a:xfrm>
          <a:prstGeom prst="rect">
            <a:avLst/>
          </a:prstGeom>
        </p:spPr>
        <p:txBody>
          <a:bodyPr lIns="0" tIns="0" rIns="0" bIns="0" rtlCol="0" anchor="t">
            <a:spAutoFit/>
          </a:bodyPr>
          <a:lstStyle/>
          <a:p>
            <a:pPr algn="ctr">
              <a:lnSpc>
                <a:spcPts val="2660"/>
              </a:lnSpc>
            </a:pPr>
            <a:r>
              <a:rPr lang="en-US" sz="1900" u="sng">
                <a:solidFill>
                  <a:srgbClr val="1E302C"/>
                </a:solidFill>
                <a:latin typeface="ITC Franklin Gothic LT"/>
              </a:rPr>
              <a:t>LIBYAN INTERNATIONAL MEDICAL UNIVERSITY</a:t>
            </a:r>
          </a:p>
          <a:p>
            <a:pPr algn="ctr">
              <a:lnSpc>
                <a:spcPts val="2660"/>
              </a:lnSpc>
            </a:pPr>
            <a:r>
              <a:rPr lang="en-US" sz="1900" u="sng">
                <a:solidFill>
                  <a:srgbClr val="1E302C"/>
                </a:solidFill>
                <a:latin typeface="ITC Franklin Gothic LT"/>
              </a:rPr>
              <a:t>Faculty of Business Administration</a:t>
            </a:r>
          </a:p>
          <a:p>
            <a:pPr algn="ctr">
              <a:lnSpc>
                <a:spcPts val="2660"/>
              </a:lnSpc>
              <a:spcBef>
                <a:spcPct val="0"/>
              </a:spcBef>
            </a:pPr>
            <a:endParaRPr lang="en-US" sz="1900" u="sng">
              <a:solidFill>
                <a:srgbClr val="1E302C"/>
              </a:solidFill>
              <a:latin typeface="ITC Franklin Gothic LT"/>
            </a:endParaRPr>
          </a:p>
        </p:txBody>
      </p:sp>
      <p:sp>
        <p:nvSpPr>
          <p:cNvPr id="36" name="TextBox 36"/>
          <p:cNvSpPr txBox="1"/>
          <p:nvPr/>
        </p:nvSpPr>
        <p:spPr>
          <a:xfrm>
            <a:off x="-92832" y="7733600"/>
            <a:ext cx="4523028" cy="1464945"/>
          </a:xfrm>
          <a:prstGeom prst="rect">
            <a:avLst/>
          </a:prstGeom>
        </p:spPr>
        <p:txBody>
          <a:bodyPr lIns="0" tIns="0" rIns="0" bIns="0" rtlCol="0" anchor="t">
            <a:spAutoFit/>
          </a:bodyPr>
          <a:lstStyle/>
          <a:p>
            <a:pPr algn="ctr">
              <a:lnSpc>
                <a:spcPts val="3779"/>
              </a:lnSpc>
            </a:pPr>
            <a:r>
              <a:rPr lang="en-US" sz="2699">
                <a:solidFill>
                  <a:srgbClr val="1E302C"/>
                </a:solidFill>
                <a:latin typeface="ITC Franklin Gothic LT"/>
              </a:rPr>
              <a:t>Sima bubteina</a:t>
            </a:r>
          </a:p>
          <a:p>
            <a:pPr algn="ctr">
              <a:lnSpc>
                <a:spcPts val="3779"/>
              </a:lnSpc>
            </a:pPr>
            <a:r>
              <a:rPr lang="en-US" sz="2699">
                <a:solidFill>
                  <a:srgbClr val="1E302C"/>
                </a:solidFill>
                <a:latin typeface="ITC Franklin Gothic LT"/>
              </a:rPr>
              <a:t>sema-3937@limu.edu.ly</a:t>
            </a:r>
          </a:p>
          <a:p>
            <a:pPr algn="ctr">
              <a:lnSpc>
                <a:spcPts val="3779"/>
              </a:lnSpc>
              <a:spcBef>
                <a:spcPct val="0"/>
              </a:spcBef>
            </a:pPr>
            <a:r>
              <a:rPr lang="en-US" sz="2699">
                <a:solidFill>
                  <a:srgbClr val="1E302C"/>
                </a:solidFill>
                <a:latin typeface="ITC Franklin Gothic LT"/>
              </a:rPr>
              <a:t>week 10</a:t>
            </a:r>
          </a:p>
        </p:txBody>
      </p:sp>
      <p:sp>
        <p:nvSpPr>
          <p:cNvPr id="37" name="TextBox 37"/>
          <p:cNvSpPr txBox="1"/>
          <p:nvPr/>
        </p:nvSpPr>
        <p:spPr>
          <a:xfrm>
            <a:off x="15129105" y="9258005"/>
            <a:ext cx="2130195" cy="291642"/>
          </a:xfrm>
          <a:prstGeom prst="rect">
            <a:avLst/>
          </a:prstGeom>
        </p:spPr>
        <p:txBody>
          <a:bodyPr lIns="0" tIns="0" rIns="0" bIns="0" rtlCol="0" anchor="t">
            <a:spAutoFit/>
          </a:bodyPr>
          <a:lstStyle/>
          <a:p>
            <a:pPr algn="ctr">
              <a:lnSpc>
                <a:spcPts val="2101"/>
              </a:lnSpc>
              <a:spcBef>
                <a:spcPct val="0"/>
              </a:spcBef>
            </a:pPr>
            <a:r>
              <a:rPr lang="en-US" sz="1501">
                <a:solidFill>
                  <a:srgbClr val="1E302C"/>
                </a:solidFill>
                <a:latin typeface="ITC Franklin Gothic LT"/>
              </a:rPr>
              <a:t>Page 01 of 10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sp>
        <p:nvSpPr>
          <p:cNvPr id="2" name="TextBox 2"/>
          <p:cNvSpPr txBox="1"/>
          <p:nvPr/>
        </p:nvSpPr>
        <p:spPr>
          <a:xfrm>
            <a:off x="7515014" y="568204"/>
            <a:ext cx="3257972" cy="1377949"/>
          </a:xfrm>
          <a:prstGeom prst="rect">
            <a:avLst/>
          </a:prstGeom>
        </p:spPr>
        <p:txBody>
          <a:bodyPr lIns="0" tIns="0" rIns="0" bIns="0" rtlCol="0" anchor="t">
            <a:spAutoFit/>
          </a:bodyPr>
          <a:lstStyle/>
          <a:p>
            <a:pPr>
              <a:lnSpc>
                <a:spcPts val="11200"/>
              </a:lnSpc>
              <a:spcBef>
                <a:spcPct val="0"/>
              </a:spcBef>
            </a:pPr>
            <a:r>
              <a:rPr lang="en-US" sz="8000">
                <a:solidFill>
                  <a:srgbClr val="8F6234"/>
                </a:solidFill>
                <a:latin typeface="League Gothic"/>
              </a:rPr>
              <a:t>REFERENCE</a:t>
            </a:r>
          </a:p>
        </p:txBody>
      </p:sp>
      <p:sp>
        <p:nvSpPr>
          <p:cNvPr id="3" name="TextBox 3"/>
          <p:cNvSpPr txBox="1"/>
          <p:nvPr/>
        </p:nvSpPr>
        <p:spPr>
          <a:xfrm>
            <a:off x="1294324" y="2629296"/>
            <a:ext cx="15699352" cy="5525136"/>
          </a:xfrm>
          <a:prstGeom prst="rect">
            <a:avLst/>
          </a:prstGeom>
        </p:spPr>
        <p:txBody>
          <a:bodyPr lIns="0" tIns="0" rIns="0" bIns="0" rtlCol="0" anchor="t">
            <a:spAutoFit/>
          </a:bodyPr>
          <a:lstStyle/>
          <a:p>
            <a:pPr algn="just">
              <a:lnSpc>
                <a:spcPts val="3639"/>
              </a:lnSpc>
            </a:pPr>
            <a:r>
              <a:rPr lang="en-US" sz="2599">
                <a:solidFill>
                  <a:srgbClr val="1E302C"/>
                </a:solidFill>
                <a:latin typeface="ITC Franklin Gothic LT"/>
              </a:rPr>
              <a:t>Turvey, B. E. (2014). Victimity. In Elsevier eBooks (pp. 31–65). https://doi.org/10.1016/b978-0-12-408084-3.00002-8</a:t>
            </a:r>
          </a:p>
          <a:p>
            <a:pPr algn="just">
              <a:lnSpc>
                <a:spcPts val="3639"/>
              </a:lnSpc>
            </a:pPr>
            <a:endParaRPr lang="en-US" sz="2599">
              <a:solidFill>
                <a:srgbClr val="1E302C"/>
              </a:solidFill>
              <a:latin typeface="ITC Franklin Gothic LT"/>
            </a:endParaRPr>
          </a:p>
          <a:p>
            <a:pPr algn="just">
              <a:lnSpc>
                <a:spcPts val="3639"/>
              </a:lnSpc>
            </a:pPr>
            <a:r>
              <a:rPr lang="en-US" sz="2599">
                <a:solidFill>
                  <a:srgbClr val="1E302C"/>
                </a:solidFill>
                <a:latin typeface="ITC Franklin Gothic LT"/>
              </a:rPr>
              <a:t>Prosigns. (2023, February 14). How to improve the UI/UX of an E-commerce website? https://www.linkedin.com/pulse/how-improve-uiux-e-commerce-website-prosignsinc</a:t>
            </a:r>
          </a:p>
          <a:p>
            <a:pPr algn="just">
              <a:lnSpc>
                <a:spcPts val="3639"/>
              </a:lnSpc>
            </a:pPr>
            <a:endParaRPr lang="en-US" sz="2599">
              <a:solidFill>
                <a:srgbClr val="1E302C"/>
              </a:solidFill>
              <a:latin typeface="ITC Franklin Gothic LT"/>
            </a:endParaRPr>
          </a:p>
          <a:p>
            <a:pPr algn="just">
              <a:lnSpc>
                <a:spcPts val="3639"/>
              </a:lnSpc>
            </a:pPr>
            <a:r>
              <a:rPr lang="en-US" sz="2599">
                <a:solidFill>
                  <a:srgbClr val="1E302C"/>
                </a:solidFill>
                <a:latin typeface="ITC Franklin Gothic LT"/>
              </a:rPr>
              <a:t>Prosigns. (2023, February 14). How to improve the UI/UX of an E-commerce website? https://www.linkedin.com/pulse/how-improve-uiux-e-commerce-website-prosignsinc</a:t>
            </a:r>
          </a:p>
          <a:p>
            <a:pPr algn="just">
              <a:lnSpc>
                <a:spcPts val="3639"/>
              </a:lnSpc>
            </a:pPr>
            <a:endParaRPr lang="en-US" sz="2599">
              <a:solidFill>
                <a:srgbClr val="1E302C"/>
              </a:solidFill>
              <a:latin typeface="ITC Franklin Gothic LT"/>
            </a:endParaRPr>
          </a:p>
          <a:p>
            <a:pPr algn="just">
              <a:lnSpc>
                <a:spcPts val="3639"/>
              </a:lnSpc>
            </a:pPr>
            <a:r>
              <a:rPr lang="en-US" sz="2599">
                <a:solidFill>
                  <a:srgbClr val="1E302C"/>
                </a:solidFill>
                <a:latin typeface="ITC Franklin Gothic LT"/>
              </a:rPr>
              <a:t>What is ecommerce UI? (n.d.). BigCommerce. https://www.bigcommerce.com/ecommerce-answers/what-is-ecommerce-ui/#</a:t>
            </a:r>
          </a:p>
          <a:p>
            <a:pPr algn="just">
              <a:lnSpc>
                <a:spcPts val="3639"/>
              </a:lnSpc>
              <a:spcBef>
                <a:spcPct val="0"/>
              </a:spcBef>
            </a:pPr>
            <a:endParaRPr lang="en-US" sz="2599">
              <a:solidFill>
                <a:srgbClr val="1E302C"/>
              </a:solidFill>
              <a:latin typeface="ITC Franklin Gothic LT"/>
            </a:endParaRPr>
          </a:p>
        </p:txBody>
      </p:sp>
      <p:grpSp>
        <p:nvGrpSpPr>
          <p:cNvPr id="4" name="Group 4"/>
          <p:cNvGrpSpPr/>
          <p:nvPr/>
        </p:nvGrpSpPr>
        <p:grpSpPr>
          <a:xfrm>
            <a:off x="14756455" y="9281937"/>
            <a:ext cx="2502845" cy="384215"/>
            <a:chOff x="0" y="0"/>
            <a:chExt cx="2647365" cy="406400"/>
          </a:xfrm>
        </p:grpSpPr>
        <p:sp>
          <p:nvSpPr>
            <p:cNvPr id="5" name="Freeform 5"/>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6" name="TextBox 6"/>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7" name="TextBox 7"/>
          <p:cNvSpPr txBox="1"/>
          <p:nvPr/>
        </p:nvSpPr>
        <p:spPr>
          <a:xfrm>
            <a:off x="14942780" y="9312060"/>
            <a:ext cx="2130195" cy="291642"/>
          </a:xfrm>
          <a:prstGeom prst="rect">
            <a:avLst/>
          </a:prstGeom>
        </p:spPr>
        <p:txBody>
          <a:bodyPr lIns="0" tIns="0" rIns="0" bIns="0" rtlCol="0" anchor="t">
            <a:spAutoFit/>
          </a:bodyPr>
          <a:lstStyle/>
          <a:p>
            <a:pPr algn="ctr">
              <a:lnSpc>
                <a:spcPts val="2101"/>
              </a:lnSpc>
              <a:spcBef>
                <a:spcPct val="0"/>
              </a:spcBef>
            </a:pPr>
            <a:r>
              <a:rPr lang="en-US" sz="1501">
                <a:solidFill>
                  <a:srgbClr val="1E302C"/>
                </a:solidFill>
                <a:latin typeface="ITC Franklin Gothic LT"/>
              </a:rPr>
              <a:t>Page 10 of 10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8838729" y="2062005"/>
            <a:ext cx="5019419" cy="5019419"/>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4" name="TextBox 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3870532" y="4788403"/>
            <a:ext cx="3388768" cy="3388768"/>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324675" y="2248316"/>
            <a:ext cx="2480481" cy="2480481"/>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0" name="TextBox 1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10307454" y="6571116"/>
            <a:ext cx="2480481" cy="248048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a:off x="10621779" y="1495133"/>
            <a:ext cx="5597343" cy="7382587"/>
          </a:xfrm>
          <a:custGeom>
            <a:avLst/>
            <a:gdLst/>
            <a:ahLst/>
            <a:cxnLst/>
            <a:rect l="l" t="t" r="r" b="b"/>
            <a:pathLst>
              <a:path w="5597343" h="7382587">
                <a:moveTo>
                  <a:pt x="0" y="0"/>
                </a:moveTo>
                <a:lnTo>
                  <a:pt x="5597343" y="0"/>
                </a:lnTo>
                <a:lnTo>
                  <a:pt x="5597343" y="7382586"/>
                </a:lnTo>
                <a:lnTo>
                  <a:pt x="0" y="7382586"/>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15" name="Group 15"/>
          <p:cNvGrpSpPr/>
          <p:nvPr/>
        </p:nvGrpSpPr>
        <p:grpSpPr>
          <a:xfrm>
            <a:off x="2068878" y="5186426"/>
            <a:ext cx="441907" cy="441907"/>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17" name="TextBox 1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a:off x="2068878" y="5696734"/>
            <a:ext cx="441907" cy="441907"/>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20" name="TextBox 2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1" name="Group 21"/>
          <p:cNvGrpSpPr/>
          <p:nvPr/>
        </p:nvGrpSpPr>
        <p:grpSpPr>
          <a:xfrm>
            <a:off x="2068878" y="6207042"/>
            <a:ext cx="441907" cy="441907"/>
            <a:chOff x="0" y="0"/>
            <a:chExt cx="812800" cy="812800"/>
          </a:xfrm>
        </p:grpSpPr>
        <p:sp>
          <p:nvSpPr>
            <p:cNvPr id="22" name="Freeform 2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23" name="TextBox 2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4" name="Group 24"/>
          <p:cNvGrpSpPr/>
          <p:nvPr/>
        </p:nvGrpSpPr>
        <p:grpSpPr>
          <a:xfrm>
            <a:off x="2068878" y="6717349"/>
            <a:ext cx="441907" cy="441907"/>
            <a:chOff x="0" y="0"/>
            <a:chExt cx="812800" cy="812800"/>
          </a:xfrm>
        </p:grpSpPr>
        <p:sp>
          <p:nvSpPr>
            <p:cNvPr id="25" name="Freeform 2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26" name="TextBox 26"/>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7" name="Group 27"/>
          <p:cNvGrpSpPr/>
          <p:nvPr/>
        </p:nvGrpSpPr>
        <p:grpSpPr>
          <a:xfrm>
            <a:off x="2068878" y="7227657"/>
            <a:ext cx="441907" cy="441907"/>
            <a:chOff x="0" y="0"/>
            <a:chExt cx="812800" cy="812800"/>
          </a:xfrm>
        </p:grpSpPr>
        <p:sp>
          <p:nvSpPr>
            <p:cNvPr id="28" name="Freeform 2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29" name="TextBox 29"/>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30" name="Group 30"/>
          <p:cNvGrpSpPr/>
          <p:nvPr/>
        </p:nvGrpSpPr>
        <p:grpSpPr>
          <a:xfrm>
            <a:off x="2068878" y="7735265"/>
            <a:ext cx="441907" cy="441907"/>
            <a:chOff x="0" y="0"/>
            <a:chExt cx="812800" cy="812800"/>
          </a:xfrm>
        </p:grpSpPr>
        <p:sp>
          <p:nvSpPr>
            <p:cNvPr id="31" name="Freeform 3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32" name="TextBox 32"/>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33" name="Group 33"/>
          <p:cNvGrpSpPr/>
          <p:nvPr/>
        </p:nvGrpSpPr>
        <p:grpSpPr>
          <a:xfrm>
            <a:off x="2068878" y="8242872"/>
            <a:ext cx="441907" cy="441907"/>
            <a:chOff x="0" y="0"/>
            <a:chExt cx="812800" cy="812800"/>
          </a:xfrm>
        </p:grpSpPr>
        <p:sp>
          <p:nvSpPr>
            <p:cNvPr id="34" name="Freeform 3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35" name="TextBox 35"/>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36" name="Group 36"/>
          <p:cNvGrpSpPr/>
          <p:nvPr/>
        </p:nvGrpSpPr>
        <p:grpSpPr>
          <a:xfrm>
            <a:off x="-455401" y="9194472"/>
            <a:ext cx="19403020" cy="1779782"/>
            <a:chOff x="0" y="0"/>
            <a:chExt cx="5110260" cy="468749"/>
          </a:xfrm>
        </p:grpSpPr>
        <p:sp>
          <p:nvSpPr>
            <p:cNvPr id="37" name="Freeform 37"/>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38" name="TextBox 38"/>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sp>
        <p:nvSpPr>
          <p:cNvPr id="39" name="TextBox 39"/>
          <p:cNvSpPr txBox="1"/>
          <p:nvPr/>
        </p:nvSpPr>
        <p:spPr>
          <a:xfrm>
            <a:off x="2068878" y="676275"/>
            <a:ext cx="8238576" cy="3112559"/>
          </a:xfrm>
          <a:prstGeom prst="rect">
            <a:avLst/>
          </a:prstGeom>
        </p:spPr>
        <p:txBody>
          <a:bodyPr lIns="0" tIns="0" rIns="0" bIns="0" rtlCol="0" anchor="t">
            <a:spAutoFit/>
          </a:bodyPr>
          <a:lstStyle/>
          <a:p>
            <a:pPr>
              <a:lnSpc>
                <a:spcPts val="25430"/>
              </a:lnSpc>
              <a:spcBef>
                <a:spcPct val="0"/>
              </a:spcBef>
            </a:pPr>
            <a:r>
              <a:rPr lang="en-US" sz="18164">
                <a:solidFill>
                  <a:srgbClr val="8F6234"/>
                </a:solidFill>
                <a:latin typeface="League Gothic"/>
              </a:rPr>
              <a:t>TABLE OF</a:t>
            </a:r>
          </a:p>
        </p:txBody>
      </p:sp>
      <p:sp>
        <p:nvSpPr>
          <p:cNvPr id="40" name="TextBox 40"/>
          <p:cNvSpPr txBox="1"/>
          <p:nvPr/>
        </p:nvSpPr>
        <p:spPr>
          <a:xfrm>
            <a:off x="2068878" y="2521545"/>
            <a:ext cx="7043217" cy="2207252"/>
          </a:xfrm>
          <a:prstGeom prst="rect">
            <a:avLst/>
          </a:prstGeom>
        </p:spPr>
        <p:txBody>
          <a:bodyPr lIns="0" tIns="0" rIns="0" bIns="0" rtlCol="0" anchor="t">
            <a:spAutoFit/>
          </a:bodyPr>
          <a:lstStyle/>
          <a:p>
            <a:pPr>
              <a:lnSpc>
                <a:spcPts val="18165"/>
              </a:lnSpc>
              <a:spcBef>
                <a:spcPct val="0"/>
              </a:spcBef>
            </a:pPr>
            <a:r>
              <a:rPr lang="en-US" sz="12975">
                <a:solidFill>
                  <a:srgbClr val="1E302C"/>
                </a:solidFill>
                <a:latin typeface="Amsterdam Four"/>
              </a:rPr>
              <a:t>Contents</a:t>
            </a:r>
          </a:p>
        </p:txBody>
      </p:sp>
      <p:sp>
        <p:nvSpPr>
          <p:cNvPr id="41" name="TextBox 41"/>
          <p:cNvSpPr txBox="1"/>
          <p:nvPr/>
        </p:nvSpPr>
        <p:spPr>
          <a:xfrm>
            <a:off x="2789536" y="5137126"/>
            <a:ext cx="6887830" cy="528619"/>
          </a:xfrm>
          <a:prstGeom prst="rect">
            <a:avLst/>
          </a:prstGeom>
        </p:spPr>
        <p:txBody>
          <a:bodyPr lIns="0" tIns="0" rIns="0" bIns="0" rtlCol="0" anchor="t">
            <a:spAutoFit/>
          </a:bodyPr>
          <a:lstStyle/>
          <a:p>
            <a:pPr>
              <a:lnSpc>
                <a:spcPts val="3806"/>
              </a:lnSpc>
              <a:spcBef>
                <a:spcPct val="0"/>
              </a:spcBef>
            </a:pPr>
            <a:r>
              <a:rPr lang="en-US" sz="2718">
                <a:solidFill>
                  <a:srgbClr val="1E302C"/>
                </a:solidFill>
                <a:latin typeface="ITC Franklin Gothic LT"/>
              </a:rPr>
              <a:t>Introduction</a:t>
            </a:r>
          </a:p>
        </p:txBody>
      </p:sp>
      <p:sp>
        <p:nvSpPr>
          <p:cNvPr id="42" name="TextBox 42"/>
          <p:cNvSpPr txBox="1"/>
          <p:nvPr/>
        </p:nvSpPr>
        <p:spPr>
          <a:xfrm>
            <a:off x="2104292" y="5255396"/>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01</a:t>
            </a:r>
          </a:p>
        </p:txBody>
      </p:sp>
      <p:sp>
        <p:nvSpPr>
          <p:cNvPr id="43" name="TextBox 43"/>
          <p:cNvSpPr txBox="1"/>
          <p:nvPr/>
        </p:nvSpPr>
        <p:spPr>
          <a:xfrm>
            <a:off x="2104292" y="5765704"/>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02</a:t>
            </a:r>
          </a:p>
        </p:txBody>
      </p:sp>
      <p:sp>
        <p:nvSpPr>
          <p:cNvPr id="44" name="TextBox 44"/>
          <p:cNvSpPr txBox="1"/>
          <p:nvPr/>
        </p:nvSpPr>
        <p:spPr>
          <a:xfrm>
            <a:off x="2104292" y="6276012"/>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03</a:t>
            </a:r>
          </a:p>
        </p:txBody>
      </p:sp>
      <p:sp>
        <p:nvSpPr>
          <p:cNvPr id="45" name="TextBox 45"/>
          <p:cNvSpPr txBox="1"/>
          <p:nvPr/>
        </p:nvSpPr>
        <p:spPr>
          <a:xfrm>
            <a:off x="2104292" y="6786320"/>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04</a:t>
            </a:r>
          </a:p>
        </p:txBody>
      </p:sp>
      <p:sp>
        <p:nvSpPr>
          <p:cNvPr id="46" name="TextBox 46"/>
          <p:cNvSpPr txBox="1"/>
          <p:nvPr/>
        </p:nvSpPr>
        <p:spPr>
          <a:xfrm>
            <a:off x="2104292" y="7296628"/>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05</a:t>
            </a:r>
          </a:p>
        </p:txBody>
      </p:sp>
      <p:sp>
        <p:nvSpPr>
          <p:cNvPr id="47" name="TextBox 47"/>
          <p:cNvSpPr txBox="1"/>
          <p:nvPr/>
        </p:nvSpPr>
        <p:spPr>
          <a:xfrm>
            <a:off x="2104292" y="7806936"/>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06</a:t>
            </a:r>
          </a:p>
        </p:txBody>
      </p:sp>
      <p:sp>
        <p:nvSpPr>
          <p:cNvPr id="48" name="TextBox 48"/>
          <p:cNvSpPr txBox="1"/>
          <p:nvPr/>
        </p:nvSpPr>
        <p:spPr>
          <a:xfrm>
            <a:off x="2104292" y="8317243"/>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07</a:t>
            </a:r>
          </a:p>
        </p:txBody>
      </p:sp>
      <p:sp>
        <p:nvSpPr>
          <p:cNvPr id="49" name="TextBox 49"/>
          <p:cNvSpPr txBox="1"/>
          <p:nvPr/>
        </p:nvSpPr>
        <p:spPr>
          <a:xfrm>
            <a:off x="2789536" y="5647434"/>
            <a:ext cx="6887830" cy="528668"/>
          </a:xfrm>
          <a:prstGeom prst="rect">
            <a:avLst/>
          </a:prstGeom>
        </p:spPr>
        <p:txBody>
          <a:bodyPr lIns="0" tIns="0" rIns="0" bIns="0" rtlCol="0" anchor="t">
            <a:spAutoFit/>
          </a:bodyPr>
          <a:lstStyle/>
          <a:p>
            <a:pPr>
              <a:lnSpc>
                <a:spcPts val="3806"/>
              </a:lnSpc>
              <a:spcBef>
                <a:spcPct val="0"/>
              </a:spcBef>
            </a:pPr>
            <a:r>
              <a:rPr lang="en-US" sz="2718">
                <a:solidFill>
                  <a:srgbClr val="1E302C"/>
                </a:solidFill>
                <a:latin typeface="ITC Franklin Gothic LT"/>
              </a:rPr>
              <a:t>What is an interface in E - e-commerce </a:t>
            </a:r>
          </a:p>
        </p:txBody>
      </p:sp>
      <p:sp>
        <p:nvSpPr>
          <p:cNvPr id="50" name="TextBox 50"/>
          <p:cNvSpPr txBox="1"/>
          <p:nvPr/>
        </p:nvSpPr>
        <p:spPr>
          <a:xfrm>
            <a:off x="2789536" y="6157742"/>
            <a:ext cx="6887830" cy="528668"/>
          </a:xfrm>
          <a:prstGeom prst="rect">
            <a:avLst/>
          </a:prstGeom>
        </p:spPr>
        <p:txBody>
          <a:bodyPr lIns="0" tIns="0" rIns="0" bIns="0" rtlCol="0" anchor="t">
            <a:spAutoFit/>
          </a:bodyPr>
          <a:lstStyle/>
          <a:p>
            <a:pPr>
              <a:lnSpc>
                <a:spcPts val="3806"/>
              </a:lnSpc>
              <a:spcBef>
                <a:spcPct val="0"/>
              </a:spcBef>
            </a:pPr>
            <a:r>
              <a:rPr lang="en-US" sz="2718">
                <a:solidFill>
                  <a:srgbClr val="1E302C"/>
                </a:solidFill>
                <a:latin typeface="ITC Franklin Gothic LT"/>
              </a:rPr>
              <a:t>How to improve the e-commerce?</a:t>
            </a:r>
          </a:p>
        </p:txBody>
      </p:sp>
      <p:sp>
        <p:nvSpPr>
          <p:cNvPr id="51" name="TextBox 51"/>
          <p:cNvSpPr txBox="1"/>
          <p:nvPr/>
        </p:nvSpPr>
        <p:spPr>
          <a:xfrm>
            <a:off x="2789536" y="6668050"/>
            <a:ext cx="7517918" cy="528668"/>
          </a:xfrm>
          <a:prstGeom prst="rect">
            <a:avLst/>
          </a:prstGeom>
        </p:spPr>
        <p:txBody>
          <a:bodyPr lIns="0" tIns="0" rIns="0" bIns="0" rtlCol="0" anchor="t">
            <a:spAutoFit/>
          </a:bodyPr>
          <a:lstStyle/>
          <a:p>
            <a:pPr>
              <a:lnSpc>
                <a:spcPts val="3806"/>
              </a:lnSpc>
              <a:spcBef>
                <a:spcPct val="0"/>
              </a:spcBef>
            </a:pPr>
            <a:r>
              <a:rPr lang="en-US" sz="2718">
                <a:solidFill>
                  <a:srgbClr val="1E302C"/>
                </a:solidFill>
                <a:latin typeface="ITC Franklin Gothic LT"/>
              </a:rPr>
              <a:t>What makes an interface design good or bad?</a:t>
            </a:r>
          </a:p>
        </p:txBody>
      </p:sp>
      <p:sp>
        <p:nvSpPr>
          <p:cNvPr id="52" name="TextBox 52"/>
          <p:cNvSpPr txBox="1"/>
          <p:nvPr/>
        </p:nvSpPr>
        <p:spPr>
          <a:xfrm>
            <a:off x="2789536" y="7178358"/>
            <a:ext cx="6887830" cy="528668"/>
          </a:xfrm>
          <a:prstGeom prst="rect">
            <a:avLst/>
          </a:prstGeom>
        </p:spPr>
        <p:txBody>
          <a:bodyPr lIns="0" tIns="0" rIns="0" bIns="0" rtlCol="0" anchor="t">
            <a:spAutoFit/>
          </a:bodyPr>
          <a:lstStyle/>
          <a:p>
            <a:pPr>
              <a:lnSpc>
                <a:spcPts val="3806"/>
              </a:lnSpc>
              <a:spcBef>
                <a:spcPct val="0"/>
              </a:spcBef>
            </a:pPr>
            <a:r>
              <a:rPr lang="en-US" sz="2718">
                <a:solidFill>
                  <a:srgbClr val="1E302C"/>
                </a:solidFill>
                <a:latin typeface="ITC Franklin Gothic LT"/>
              </a:rPr>
              <a:t>To improve the UI/UX of an e-commerce</a:t>
            </a:r>
          </a:p>
        </p:txBody>
      </p:sp>
      <p:sp>
        <p:nvSpPr>
          <p:cNvPr id="53" name="TextBox 53"/>
          <p:cNvSpPr txBox="1"/>
          <p:nvPr/>
        </p:nvSpPr>
        <p:spPr>
          <a:xfrm>
            <a:off x="2789536" y="7688665"/>
            <a:ext cx="6887830" cy="528668"/>
          </a:xfrm>
          <a:prstGeom prst="rect">
            <a:avLst/>
          </a:prstGeom>
        </p:spPr>
        <p:txBody>
          <a:bodyPr lIns="0" tIns="0" rIns="0" bIns="0" rtlCol="0" anchor="t">
            <a:spAutoFit/>
          </a:bodyPr>
          <a:lstStyle/>
          <a:p>
            <a:pPr>
              <a:lnSpc>
                <a:spcPts val="3806"/>
              </a:lnSpc>
              <a:spcBef>
                <a:spcPct val="0"/>
              </a:spcBef>
            </a:pPr>
            <a:r>
              <a:rPr lang="en-US" sz="2718">
                <a:solidFill>
                  <a:srgbClr val="1E302C"/>
                </a:solidFill>
                <a:latin typeface="ITC Franklin Gothic LT"/>
              </a:rPr>
              <a:t>Conclusion </a:t>
            </a:r>
          </a:p>
        </p:txBody>
      </p:sp>
      <p:sp>
        <p:nvSpPr>
          <p:cNvPr id="54" name="TextBox 54"/>
          <p:cNvSpPr txBox="1"/>
          <p:nvPr/>
        </p:nvSpPr>
        <p:spPr>
          <a:xfrm>
            <a:off x="2789536" y="8198973"/>
            <a:ext cx="6887830" cy="528668"/>
          </a:xfrm>
          <a:prstGeom prst="rect">
            <a:avLst/>
          </a:prstGeom>
        </p:spPr>
        <p:txBody>
          <a:bodyPr lIns="0" tIns="0" rIns="0" bIns="0" rtlCol="0" anchor="t">
            <a:spAutoFit/>
          </a:bodyPr>
          <a:lstStyle/>
          <a:p>
            <a:pPr>
              <a:lnSpc>
                <a:spcPts val="3806"/>
              </a:lnSpc>
              <a:spcBef>
                <a:spcPct val="0"/>
              </a:spcBef>
            </a:pPr>
            <a:r>
              <a:rPr lang="en-US" sz="2718">
                <a:solidFill>
                  <a:srgbClr val="1E302C"/>
                </a:solidFill>
                <a:latin typeface="ITC Franklin Gothic LT"/>
              </a:rPr>
              <a:t>Reference</a:t>
            </a:r>
          </a:p>
        </p:txBody>
      </p:sp>
      <p:sp>
        <p:nvSpPr>
          <p:cNvPr id="55" name="Freeform 55"/>
          <p:cNvSpPr/>
          <p:nvPr/>
        </p:nvSpPr>
        <p:spPr>
          <a:xfrm rot="2526190">
            <a:off x="15599687" y="1762629"/>
            <a:ext cx="2254244" cy="971374"/>
          </a:xfrm>
          <a:custGeom>
            <a:avLst/>
            <a:gdLst/>
            <a:ahLst/>
            <a:cxnLst/>
            <a:rect l="l" t="t" r="r" b="b"/>
            <a:pathLst>
              <a:path w="2254244" h="971374">
                <a:moveTo>
                  <a:pt x="0" y="0"/>
                </a:moveTo>
                <a:lnTo>
                  <a:pt x="2254244" y="0"/>
                </a:lnTo>
                <a:lnTo>
                  <a:pt x="2254244" y="971374"/>
                </a:lnTo>
                <a:lnTo>
                  <a:pt x="0" y="971374"/>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56" name="Freeform 56"/>
          <p:cNvSpPr/>
          <p:nvPr/>
        </p:nvSpPr>
        <p:spPr>
          <a:xfrm flipH="1">
            <a:off x="16726809" y="7608284"/>
            <a:ext cx="1320252" cy="1409978"/>
          </a:xfrm>
          <a:custGeom>
            <a:avLst/>
            <a:gdLst/>
            <a:ahLst/>
            <a:cxnLst/>
            <a:rect l="l" t="t" r="r" b="b"/>
            <a:pathLst>
              <a:path w="1320252" h="1409978">
                <a:moveTo>
                  <a:pt x="1320252" y="0"/>
                </a:moveTo>
                <a:lnTo>
                  <a:pt x="0" y="0"/>
                </a:lnTo>
                <a:lnTo>
                  <a:pt x="0" y="1409978"/>
                </a:lnTo>
                <a:lnTo>
                  <a:pt x="1320252" y="1409978"/>
                </a:lnTo>
                <a:lnTo>
                  <a:pt x="1320252"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57" name="Freeform 57"/>
          <p:cNvSpPr/>
          <p:nvPr/>
        </p:nvSpPr>
        <p:spPr>
          <a:xfrm>
            <a:off x="9705217" y="3293720"/>
            <a:ext cx="1833125" cy="1957706"/>
          </a:xfrm>
          <a:custGeom>
            <a:avLst/>
            <a:gdLst/>
            <a:ahLst/>
            <a:cxnLst/>
            <a:rect l="l" t="t" r="r" b="b"/>
            <a:pathLst>
              <a:path w="1833125" h="1957706">
                <a:moveTo>
                  <a:pt x="0" y="0"/>
                </a:moveTo>
                <a:lnTo>
                  <a:pt x="1833125" y="0"/>
                </a:lnTo>
                <a:lnTo>
                  <a:pt x="1833125" y="1957706"/>
                </a:lnTo>
                <a:lnTo>
                  <a:pt x="0" y="1957706"/>
                </a:lnTo>
                <a:lnTo>
                  <a:pt x="0" y="0"/>
                </a:lnTo>
                <a:close/>
              </a:path>
            </a:pathLst>
          </a:custGeom>
          <a:blipFill>
            <a:blip r:embed="rId8">
              <a:extLst>
                <a:ext uri="{96DAC541-7B7A-43D3-8B79-37D633B846F1}">
                  <asvg:svgBlip xmlns:asvg="http://schemas.microsoft.com/office/drawing/2016/SVG/main" xmlns="" r:embed="rId9"/>
                </a:ext>
              </a:extLst>
            </a:blip>
            <a:stretch>
              <a:fillRect/>
            </a:stretch>
          </a:blipFill>
        </p:spPr>
      </p:sp>
      <p:grpSp>
        <p:nvGrpSpPr>
          <p:cNvPr id="58" name="Group 58"/>
          <p:cNvGrpSpPr/>
          <p:nvPr/>
        </p:nvGrpSpPr>
        <p:grpSpPr>
          <a:xfrm>
            <a:off x="14756455" y="9299095"/>
            <a:ext cx="2502845" cy="384215"/>
            <a:chOff x="0" y="0"/>
            <a:chExt cx="2647365" cy="406400"/>
          </a:xfrm>
        </p:grpSpPr>
        <p:sp>
          <p:nvSpPr>
            <p:cNvPr id="59" name="Freeform 5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60" name="TextBox 6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61" name="TextBox 61"/>
          <p:cNvSpPr txBox="1"/>
          <p:nvPr/>
        </p:nvSpPr>
        <p:spPr>
          <a:xfrm>
            <a:off x="14942780" y="9312060"/>
            <a:ext cx="2130195" cy="291642"/>
          </a:xfrm>
          <a:prstGeom prst="rect">
            <a:avLst/>
          </a:prstGeom>
        </p:spPr>
        <p:txBody>
          <a:bodyPr lIns="0" tIns="0" rIns="0" bIns="0" rtlCol="0" anchor="t">
            <a:spAutoFit/>
          </a:bodyPr>
          <a:lstStyle/>
          <a:p>
            <a:pPr algn="ctr">
              <a:lnSpc>
                <a:spcPts val="2101"/>
              </a:lnSpc>
              <a:spcBef>
                <a:spcPct val="0"/>
              </a:spcBef>
            </a:pPr>
            <a:r>
              <a:rPr lang="en-US" sz="1501">
                <a:solidFill>
                  <a:srgbClr val="1E302C"/>
                </a:solidFill>
                <a:latin typeface="ITC Franklin Gothic LT"/>
              </a:rPr>
              <a:t>Page 02 of 10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1215025" y="1854364"/>
            <a:ext cx="5194714" cy="5194714"/>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4" name="Group 14"/>
          <p:cNvGrpSpPr/>
          <p:nvPr/>
        </p:nvGrpSpPr>
        <p:grpSpPr>
          <a:xfrm>
            <a:off x="4615892" y="5090855"/>
            <a:ext cx="3010647" cy="3010647"/>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6" name="TextBox 16"/>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7" name="Group 17"/>
          <p:cNvGrpSpPr/>
          <p:nvPr/>
        </p:nvGrpSpPr>
        <p:grpSpPr>
          <a:xfrm>
            <a:off x="1215025" y="883249"/>
            <a:ext cx="2316520" cy="2316520"/>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9" name="TextBox 19"/>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0" name="Freeform 20"/>
          <p:cNvSpPr/>
          <p:nvPr/>
        </p:nvSpPr>
        <p:spPr>
          <a:xfrm>
            <a:off x="1028700" y="1499603"/>
            <a:ext cx="7709224" cy="6601899"/>
          </a:xfrm>
          <a:custGeom>
            <a:avLst/>
            <a:gdLst/>
            <a:ahLst/>
            <a:cxnLst/>
            <a:rect l="l" t="t" r="r" b="b"/>
            <a:pathLst>
              <a:path w="7709224" h="6601899">
                <a:moveTo>
                  <a:pt x="0" y="0"/>
                </a:moveTo>
                <a:lnTo>
                  <a:pt x="7709224" y="0"/>
                </a:lnTo>
                <a:lnTo>
                  <a:pt x="7709224" y="6601899"/>
                </a:lnTo>
                <a:lnTo>
                  <a:pt x="0" y="6601899"/>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1" name="TextBox 21"/>
          <p:cNvSpPr txBox="1"/>
          <p:nvPr/>
        </p:nvSpPr>
        <p:spPr>
          <a:xfrm>
            <a:off x="9497636" y="1337678"/>
            <a:ext cx="8013304" cy="2213500"/>
          </a:xfrm>
          <a:prstGeom prst="rect">
            <a:avLst/>
          </a:prstGeom>
        </p:spPr>
        <p:txBody>
          <a:bodyPr lIns="0" tIns="0" rIns="0" bIns="0" rtlCol="0" anchor="t">
            <a:spAutoFit/>
          </a:bodyPr>
          <a:lstStyle/>
          <a:p>
            <a:pPr>
              <a:lnSpc>
                <a:spcPts val="18165"/>
              </a:lnSpc>
              <a:spcBef>
                <a:spcPct val="0"/>
              </a:spcBef>
            </a:pPr>
            <a:r>
              <a:rPr lang="en-US" sz="12975">
                <a:solidFill>
                  <a:srgbClr val="1E302C"/>
                </a:solidFill>
                <a:latin typeface="Amsterdam Four"/>
              </a:rPr>
              <a:t>Introduction</a:t>
            </a:r>
          </a:p>
        </p:txBody>
      </p:sp>
      <p:sp>
        <p:nvSpPr>
          <p:cNvPr id="22" name="TextBox 22"/>
          <p:cNvSpPr txBox="1"/>
          <p:nvPr/>
        </p:nvSpPr>
        <p:spPr>
          <a:xfrm>
            <a:off x="14942780" y="9312060"/>
            <a:ext cx="2130195" cy="291642"/>
          </a:xfrm>
          <a:prstGeom prst="rect">
            <a:avLst/>
          </a:prstGeom>
        </p:spPr>
        <p:txBody>
          <a:bodyPr lIns="0" tIns="0" rIns="0" bIns="0" rtlCol="0" anchor="t">
            <a:spAutoFit/>
          </a:bodyPr>
          <a:lstStyle/>
          <a:p>
            <a:pPr algn="ctr">
              <a:lnSpc>
                <a:spcPts val="2101"/>
              </a:lnSpc>
              <a:spcBef>
                <a:spcPct val="0"/>
              </a:spcBef>
            </a:pPr>
            <a:r>
              <a:rPr lang="en-US" sz="1501">
                <a:solidFill>
                  <a:srgbClr val="1E302C"/>
                </a:solidFill>
                <a:latin typeface="ITC Franklin Gothic LT"/>
              </a:rPr>
              <a:t>Page 03 of 10 </a:t>
            </a:r>
          </a:p>
        </p:txBody>
      </p:sp>
      <p:sp>
        <p:nvSpPr>
          <p:cNvPr id="23" name="TextBox 23"/>
          <p:cNvSpPr txBox="1"/>
          <p:nvPr/>
        </p:nvSpPr>
        <p:spPr>
          <a:xfrm>
            <a:off x="9853494" y="4055821"/>
            <a:ext cx="7761664" cy="3521711"/>
          </a:xfrm>
          <a:prstGeom prst="rect">
            <a:avLst/>
          </a:prstGeom>
        </p:spPr>
        <p:txBody>
          <a:bodyPr lIns="0" tIns="0" rIns="0" bIns="0" rtlCol="0" anchor="t">
            <a:spAutoFit/>
          </a:bodyPr>
          <a:lstStyle/>
          <a:p>
            <a:pPr algn="just">
              <a:lnSpc>
                <a:spcPts val="4619"/>
              </a:lnSpc>
            </a:pPr>
            <a:endParaRPr/>
          </a:p>
          <a:p>
            <a:pPr algn="just">
              <a:lnSpc>
                <a:spcPts val="2520"/>
              </a:lnSpc>
              <a:spcBef>
                <a:spcPct val="0"/>
              </a:spcBef>
            </a:pPr>
            <a:endParaRPr/>
          </a:p>
          <a:p>
            <a:pPr algn="just">
              <a:lnSpc>
                <a:spcPts val="4059"/>
              </a:lnSpc>
              <a:spcBef>
                <a:spcPct val="0"/>
              </a:spcBef>
            </a:pPr>
            <a:r>
              <a:rPr lang="en-US" sz="2899">
                <a:solidFill>
                  <a:srgbClr val="1E302C"/>
                </a:solidFill>
                <a:latin typeface="ITC Franklin Gothic LT"/>
              </a:rPr>
              <a:t>E-commerce security is a set of guidelines that ensures safe online transactions. Just like physical stores invest in security guards or cameras to prevent theft, online stores need to defend against cyberattacks.</a:t>
            </a:r>
          </a:p>
        </p:txBody>
      </p:sp>
      <p:sp>
        <p:nvSpPr>
          <p:cNvPr id="24" name="AutoShape 24"/>
          <p:cNvSpPr/>
          <p:nvPr/>
        </p:nvSpPr>
        <p:spPr>
          <a:xfrm>
            <a:off x="11142432" y="3870084"/>
            <a:ext cx="6116868" cy="0"/>
          </a:xfrm>
          <a:prstGeom prst="line">
            <a:avLst/>
          </a:prstGeom>
          <a:ln w="47625" cap="rnd">
            <a:solidFill>
              <a:srgbClr val="8DAFA8"/>
            </a:solidFill>
            <a:prstDash val="lgDash"/>
            <a:headEnd type="none" w="sm" len="sm"/>
            <a:tailEnd type="oval" w="lg" len="lg"/>
          </a:ln>
        </p:spPr>
      </p:sp>
      <p:sp>
        <p:nvSpPr>
          <p:cNvPr id="25" name="Freeform 25"/>
          <p:cNvSpPr/>
          <p:nvPr/>
        </p:nvSpPr>
        <p:spPr>
          <a:xfrm rot="-6773629">
            <a:off x="707018" y="6999908"/>
            <a:ext cx="1637417" cy="705578"/>
          </a:xfrm>
          <a:custGeom>
            <a:avLst/>
            <a:gdLst/>
            <a:ahLst/>
            <a:cxnLst/>
            <a:rect l="l" t="t" r="r" b="b"/>
            <a:pathLst>
              <a:path w="1637417" h="705578">
                <a:moveTo>
                  <a:pt x="0" y="0"/>
                </a:moveTo>
                <a:lnTo>
                  <a:pt x="1637417" y="0"/>
                </a:lnTo>
                <a:lnTo>
                  <a:pt x="1637417" y="705577"/>
                </a:lnTo>
                <a:lnTo>
                  <a:pt x="0" y="705577"/>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6" name="Freeform 26"/>
          <p:cNvSpPr/>
          <p:nvPr/>
        </p:nvSpPr>
        <p:spPr>
          <a:xfrm flipH="1">
            <a:off x="7976453" y="794614"/>
            <a:ext cx="1167547" cy="1246895"/>
          </a:xfrm>
          <a:custGeom>
            <a:avLst/>
            <a:gdLst/>
            <a:ahLst/>
            <a:cxnLst/>
            <a:rect l="l" t="t" r="r" b="b"/>
            <a:pathLst>
              <a:path w="1167547" h="1246895">
                <a:moveTo>
                  <a:pt x="1167547" y="0"/>
                </a:moveTo>
                <a:lnTo>
                  <a:pt x="0" y="0"/>
                </a:lnTo>
                <a:lnTo>
                  <a:pt x="0" y="1246895"/>
                </a:lnTo>
                <a:lnTo>
                  <a:pt x="1167547" y="1246895"/>
                </a:lnTo>
                <a:lnTo>
                  <a:pt x="1167547" y="0"/>
                </a:lnTo>
                <a:close/>
              </a:path>
            </a:pathLst>
          </a:custGeom>
          <a:blipFill>
            <a:blip r:embed="rId6">
              <a:extLst>
                <a:ext uri="{96DAC541-7B7A-43D3-8B79-37D633B846F1}">
                  <asvg:svgBlip xmlns:asvg="http://schemas.microsoft.com/office/drawing/2016/SVG/main" xmlns="" r:embed="rId7"/>
                </a:ext>
              </a:extLst>
            </a:blip>
            <a:stretch>
              <a:fillRect/>
            </a:stretch>
          </a:blipFill>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13112659" y="3385295"/>
            <a:ext cx="4484627" cy="4484627"/>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4" name="TextBox 1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5" name="Group 15"/>
          <p:cNvGrpSpPr/>
          <p:nvPr/>
        </p:nvGrpSpPr>
        <p:grpSpPr>
          <a:xfrm>
            <a:off x="11377381" y="1652749"/>
            <a:ext cx="4275928" cy="4275928"/>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7" name="TextBox 1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8" name="Freeform 18"/>
          <p:cNvSpPr/>
          <p:nvPr/>
        </p:nvSpPr>
        <p:spPr>
          <a:xfrm>
            <a:off x="11938941" y="1269444"/>
            <a:ext cx="5320359" cy="7034129"/>
          </a:xfrm>
          <a:custGeom>
            <a:avLst/>
            <a:gdLst/>
            <a:ahLst/>
            <a:cxnLst/>
            <a:rect l="l" t="t" r="r" b="b"/>
            <a:pathLst>
              <a:path w="5320359" h="7034129">
                <a:moveTo>
                  <a:pt x="0" y="0"/>
                </a:moveTo>
                <a:lnTo>
                  <a:pt x="5320359" y="0"/>
                </a:lnTo>
                <a:lnTo>
                  <a:pt x="5320359" y="7034129"/>
                </a:lnTo>
                <a:lnTo>
                  <a:pt x="0" y="7034129"/>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19" name="TextBox 19"/>
          <p:cNvSpPr txBox="1"/>
          <p:nvPr/>
        </p:nvSpPr>
        <p:spPr>
          <a:xfrm>
            <a:off x="14952305" y="9312060"/>
            <a:ext cx="2130195" cy="291642"/>
          </a:xfrm>
          <a:prstGeom prst="rect">
            <a:avLst/>
          </a:prstGeom>
        </p:spPr>
        <p:txBody>
          <a:bodyPr lIns="0" tIns="0" rIns="0" bIns="0" rtlCol="0" anchor="t">
            <a:spAutoFit/>
          </a:bodyPr>
          <a:lstStyle/>
          <a:p>
            <a:pPr algn="ctr">
              <a:lnSpc>
                <a:spcPts val="2101"/>
              </a:lnSpc>
              <a:spcBef>
                <a:spcPct val="0"/>
              </a:spcBef>
            </a:pPr>
            <a:r>
              <a:rPr lang="en-US" sz="1501">
                <a:solidFill>
                  <a:srgbClr val="1E302C"/>
                </a:solidFill>
                <a:latin typeface="ITC Franklin Gothic LT"/>
              </a:rPr>
              <a:t>Page 04 of 10 </a:t>
            </a:r>
          </a:p>
        </p:txBody>
      </p:sp>
      <p:sp>
        <p:nvSpPr>
          <p:cNvPr id="20" name="TextBox 20"/>
          <p:cNvSpPr txBox="1"/>
          <p:nvPr/>
        </p:nvSpPr>
        <p:spPr>
          <a:xfrm>
            <a:off x="1028700" y="1391782"/>
            <a:ext cx="10348681" cy="1377949"/>
          </a:xfrm>
          <a:prstGeom prst="rect">
            <a:avLst/>
          </a:prstGeom>
        </p:spPr>
        <p:txBody>
          <a:bodyPr lIns="0" tIns="0" rIns="0" bIns="0" rtlCol="0" anchor="t">
            <a:spAutoFit/>
          </a:bodyPr>
          <a:lstStyle/>
          <a:p>
            <a:pPr>
              <a:lnSpc>
                <a:spcPts val="11200"/>
              </a:lnSpc>
              <a:spcBef>
                <a:spcPct val="0"/>
              </a:spcBef>
            </a:pPr>
            <a:r>
              <a:rPr lang="en-US" sz="8000">
                <a:solidFill>
                  <a:srgbClr val="8F6234"/>
                </a:solidFill>
                <a:latin typeface="League Gothic"/>
              </a:rPr>
              <a:t>WHAT IS AN INTERFACE IN </a:t>
            </a:r>
          </a:p>
        </p:txBody>
      </p:sp>
      <p:sp>
        <p:nvSpPr>
          <p:cNvPr id="21" name="TextBox 21"/>
          <p:cNvSpPr txBox="1"/>
          <p:nvPr/>
        </p:nvSpPr>
        <p:spPr>
          <a:xfrm>
            <a:off x="1526595" y="3785885"/>
            <a:ext cx="8417165" cy="3705226"/>
          </a:xfrm>
          <a:prstGeom prst="rect">
            <a:avLst/>
          </a:prstGeom>
        </p:spPr>
        <p:txBody>
          <a:bodyPr lIns="0" tIns="0" rIns="0" bIns="0" rtlCol="0" anchor="t">
            <a:spAutoFit/>
          </a:bodyPr>
          <a:lstStyle/>
          <a:p>
            <a:pPr algn="just">
              <a:lnSpc>
                <a:spcPts val="4199"/>
              </a:lnSpc>
            </a:pPr>
            <a:r>
              <a:rPr lang="en-US" sz="2999">
                <a:solidFill>
                  <a:srgbClr val="1E302C"/>
                </a:solidFill>
                <a:latin typeface="ITC Franklin Gothic LT"/>
              </a:rPr>
              <a:t>What is an interface in e-commerce? A user interface, commonly referred to as a “UI,” is the user-facing design of a webpage or application. User-friendly UI is important for ecommerce merchants to provide intuitive navigation and a pleasant shopping experience for customers.</a:t>
            </a:r>
          </a:p>
          <a:p>
            <a:pPr algn="just">
              <a:lnSpc>
                <a:spcPts val="4199"/>
              </a:lnSpc>
              <a:spcBef>
                <a:spcPct val="0"/>
              </a:spcBef>
            </a:pPr>
            <a:endParaRPr lang="en-US" sz="2999">
              <a:solidFill>
                <a:srgbClr val="1E302C"/>
              </a:solidFill>
              <a:latin typeface="ITC Franklin Gothic LT"/>
            </a:endParaRPr>
          </a:p>
        </p:txBody>
      </p:sp>
      <p:sp>
        <p:nvSpPr>
          <p:cNvPr id="22" name="TextBox 22"/>
          <p:cNvSpPr txBox="1"/>
          <p:nvPr/>
        </p:nvSpPr>
        <p:spPr>
          <a:xfrm>
            <a:off x="5735178" y="2018844"/>
            <a:ext cx="10076821" cy="1252856"/>
          </a:xfrm>
          <a:prstGeom prst="rect">
            <a:avLst/>
          </a:prstGeom>
        </p:spPr>
        <p:txBody>
          <a:bodyPr lIns="0" tIns="0" rIns="0" bIns="0" rtlCol="0" anchor="t">
            <a:spAutoFit/>
          </a:bodyPr>
          <a:lstStyle/>
          <a:p>
            <a:pPr>
              <a:lnSpc>
                <a:spcPts val="10219"/>
              </a:lnSpc>
              <a:spcBef>
                <a:spcPct val="0"/>
              </a:spcBef>
            </a:pPr>
            <a:r>
              <a:rPr lang="en-US" sz="7299">
                <a:solidFill>
                  <a:srgbClr val="1E302C"/>
                </a:solidFill>
                <a:latin typeface="Amsterdam Four"/>
              </a:rPr>
              <a:t>e-commerce?</a:t>
            </a:r>
          </a:p>
        </p:txBody>
      </p:sp>
      <p:sp>
        <p:nvSpPr>
          <p:cNvPr id="23" name="Freeform 23"/>
          <p:cNvSpPr/>
          <p:nvPr/>
        </p:nvSpPr>
        <p:spPr>
          <a:xfrm rot="1903489">
            <a:off x="15712399" y="2536959"/>
            <a:ext cx="1980059" cy="853226"/>
          </a:xfrm>
          <a:custGeom>
            <a:avLst/>
            <a:gdLst/>
            <a:ahLst/>
            <a:cxnLst/>
            <a:rect l="l" t="t" r="r" b="b"/>
            <a:pathLst>
              <a:path w="1980059" h="853226">
                <a:moveTo>
                  <a:pt x="0" y="0"/>
                </a:moveTo>
                <a:lnTo>
                  <a:pt x="1980059" y="0"/>
                </a:lnTo>
                <a:lnTo>
                  <a:pt x="1980059" y="853225"/>
                </a:lnTo>
                <a:lnTo>
                  <a:pt x="0" y="853225"/>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4" name="Freeform 24"/>
          <p:cNvSpPr/>
          <p:nvPr/>
        </p:nvSpPr>
        <p:spPr>
          <a:xfrm flipH="1">
            <a:off x="11540084" y="1436676"/>
            <a:ext cx="1572574" cy="1679448"/>
          </a:xfrm>
          <a:custGeom>
            <a:avLst/>
            <a:gdLst/>
            <a:ahLst/>
            <a:cxnLst/>
            <a:rect l="l" t="t" r="r" b="b"/>
            <a:pathLst>
              <a:path w="1572574" h="1679448">
                <a:moveTo>
                  <a:pt x="1572575" y="0"/>
                </a:moveTo>
                <a:lnTo>
                  <a:pt x="0" y="0"/>
                </a:lnTo>
                <a:lnTo>
                  <a:pt x="0" y="1679448"/>
                </a:lnTo>
                <a:lnTo>
                  <a:pt x="1572575" y="1679448"/>
                </a:lnTo>
                <a:lnTo>
                  <a:pt x="1572575"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25" name="Freeform 25"/>
          <p:cNvSpPr/>
          <p:nvPr/>
        </p:nvSpPr>
        <p:spPr>
          <a:xfrm>
            <a:off x="15314203" y="1392780"/>
            <a:ext cx="643585" cy="687324"/>
          </a:xfrm>
          <a:custGeom>
            <a:avLst/>
            <a:gdLst/>
            <a:ahLst/>
            <a:cxnLst/>
            <a:rect l="l" t="t" r="r" b="b"/>
            <a:pathLst>
              <a:path w="643585" h="687324">
                <a:moveTo>
                  <a:pt x="0" y="0"/>
                </a:moveTo>
                <a:lnTo>
                  <a:pt x="643586" y="0"/>
                </a:lnTo>
                <a:lnTo>
                  <a:pt x="643586" y="687324"/>
                </a:lnTo>
                <a:lnTo>
                  <a:pt x="0" y="687324"/>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26" name="Freeform 26"/>
          <p:cNvSpPr/>
          <p:nvPr/>
        </p:nvSpPr>
        <p:spPr>
          <a:xfrm>
            <a:off x="12871760" y="7147449"/>
            <a:ext cx="643585" cy="687324"/>
          </a:xfrm>
          <a:custGeom>
            <a:avLst/>
            <a:gdLst/>
            <a:ahLst/>
            <a:cxnLst/>
            <a:rect l="l" t="t" r="r" b="b"/>
            <a:pathLst>
              <a:path w="643585" h="687324">
                <a:moveTo>
                  <a:pt x="0" y="0"/>
                </a:moveTo>
                <a:lnTo>
                  <a:pt x="643585" y="0"/>
                </a:lnTo>
                <a:lnTo>
                  <a:pt x="643585" y="687324"/>
                </a:lnTo>
                <a:lnTo>
                  <a:pt x="0" y="687324"/>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13826242" y="4886350"/>
            <a:ext cx="3389171" cy="3389171"/>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4" name="TextBox 1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5" name="Group 15"/>
          <p:cNvGrpSpPr/>
          <p:nvPr/>
        </p:nvGrpSpPr>
        <p:grpSpPr>
          <a:xfrm>
            <a:off x="11538186" y="4020013"/>
            <a:ext cx="3004720" cy="3004720"/>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7" name="TextBox 1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8" name="Freeform 18"/>
          <p:cNvSpPr/>
          <p:nvPr/>
        </p:nvSpPr>
        <p:spPr>
          <a:xfrm>
            <a:off x="11634348" y="4020013"/>
            <a:ext cx="5581065" cy="4586620"/>
          </a:xfrm>
          <a:custGeom>
            <a:avLst/>
            <a:gdLst/>
            <a:ahLst/>
            <a:cxnLst/>
            <a:rect l="l" t="t" r="r" b="b"/>
            <a:pathLst>
              <a:path w="5581065" h="4586620">
                <a:moveTo>
                  <a:pt x="0" y="0"/>
                </a:moveTo>
                <a:lnTo>
                  <a:pt x="5581065" y="0"/>
                </a:lnTo>
                <a:lnTo>
                  <a:pt x="5581065" y="4586621"/>
                </a:lnTo>
                <a:lnTo>
                  <a:pt x="0" y="4586621"/>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19" name="TextBox 19"/>
          <p:cNvSpPr txBox="1"/>
          <p:nvPr/>
        </p:nvSpPr>
        <p:spPr>
          <a:xfrm>
            <a:off x="10105547" y="938158"/>
            <a:ext cx="7153753" cy="1126054"/>
          </a:xfrm>
          <a:prstGeom prst="rect">
            <a:avLst/>
          </a:prstGeom>
        </p:spPr>
        <p:txBody>
          <a:bodyPr lIns="0" tIns="0" rIns="0" bIns="0" rtlCol="0" anchor="t">
            <a:spAutoFit/>
          </a:bodyPr>
          <a:lstStyle/>
          <a:p>
            <a:pPr algn="r">
              <a:lnSpc>
                <a:spcPts val="9261"/>
              </a:lnSpc>
              <a:spcBef>
                <a:spcPct val="0"/>
              </a:spcBef>
            </a:pPr>
            <a:r>
              <a:rPr lang="en-US" sz="6615">
                <a:solidFill>
                  <a:srgbClr val="1E302C"/>
                </a:solidFill>
                <a:latin typeface="Amsterdam Four"/>
              </a:rPr>
              <a:t>Building Your</a:t>
            </a:r>
          </a:p>
        </p:txBody>
      </p:sp>
      <p:grpSp>
        <p:nvGrpSpPr>
          <p:cNvPr id="20" name="Group 20"/>
          <p:cNvGrpSpPr/>
          <p:nvPr/>
        </p:nvGrpSpPr>
        <p:grpSpPr>
          <a:xfrm>
            <a:off x="1081307" y="756667"/>
            <a:ext cx="9248104" cy="2387046"/>
            <a:chOff x="0" y="0"/>
            <a:chExt cx="2435715" cy="628687"/>
          </a:xfrm>
        </p:grpSpPr>
        <p:sp>
          <p:nvSpPr>
            <p:cNvPr id="21" name="Freeform 21"/>
            <p:cNvSpPr/>
            <p:nvPr/>
          </p:nvSpPr>
          <p:spPr>
            <a:xfrm>
              <a:off x="0" y="0"/>
              <a:ext cx="2435715" cy="628687"/>
            </a:xfrm>
            <a:custGeom>
              <a:avLst/>
              <a:gdLst/>
              <a:ahLst/>
              <a:cxnLst/>
              <a:rect l="l" t="t" r="r" b="b"/>
              <a:pathLst>
                <a:path w="2435715" h="628687">
                  <a:moveTo>
                    <a:pt x="16743" y="0"/>
                  </a:moveTo>
                  <a:lnTo>
                    <a:pt x="2418972" y="0"/>
                  </a:lnTo>
                  <a:cubicBezTo>
                    <a:pt x="2423412" y="0"/>
                    <a:pt x="2427671" y="1764"/>
                    <a:pt x="2430811" y="4904"/>
                  </a:cubicBezTo>
                  <a:cubicBezTo>
                    <a:pt x="2433950" y="8044"/>
                    <a:pt x="2435715" y="12302"/>
                    <a:pt x="2435715" y="16743"/>
                  </a:cubicBezTo>
                  <a:lnTo>
                    <a:pt x="2435715" y="611944"/>
                  </a:lnTo>
                  <a:cubicBezTo>
                    <a:pt x="2435715" y="616385"/>
                    <a:pt x="2433950" y="620643"/>
                    <a:pt x="2430811" y="623783"/>
                  </a:cubicBezTo>
                  <a:cubicBezTo>
                    <a:pt x="2427671" y="626923"/>
                    <a:pt x="2423412" y="628687"/>
                    <a:pt x="2418972" y="628687"/>
                  </a:cubicBezTo>
                  <a:lnTo>
                    <a:pt x="16743" y="628687"/>
                  </a:lnTo>
                  <a:cubicBezTo>
                    <a:pt x="12302" y="628687"/>
                    <a:pt x="8044" y="626923"/>
                    <a:pt x="4904" y="623783"/>
                  </a:cubicBezTo>
                  <a:cubicBezTo>
                    <a:pt x="1764" y="620643"/>
                    <a:pt x="0" y="616385"/>
                    <a:pt x="0" y="611944"/>
                  </a:cubicBezTo>
                  <a:lnTo>
                    <a:pt x="0" y="16743"/>
                  </a:lnTo>
                  <a:cubicBezTo>
                    <a:pt x="0" y="12302"/>
                    <a:pt x="1764" y="8044"/>
                    <a:pt x="4904" y="4904"/>
                  </a:cubicBezTo>
                  <a:cubicBezTo>
                    <a:pt x="8044" y="1764"/>
                    <a:pt x="12302" y="0"/>
                    <a:pt x="16743" y="0"/>
                  </a:cubicBezTo>
                  <a:close/>
                </a:path>
              </a:pathLst>
            </a:custGeom>
            <a:solidFill>
              <a:srgbClr val="FFEFD4"/>
            </a:solidFill>
            <a:ln cap="sq">
              <a:noFill/>
              <a:prstDash val="solid"/>
              <a:miter/>
            </a:ln>
          </p:spPr>
        </p:sp>
        <p:sp>
          <p:nvSpPr>
            <p:cNvPr id="22" name="TextBox 22"/>
            <p:cNvSpPr txBox="1"/>
            <p:nvPr/>
          </p:nvSpPr>
          <p:spPr>
            <a:xfrm>
              <a:off x="0" y="-47625"/>
              <a:ext cx="2435715" cy="676312"/>
            </a:xfrm>
            <a:prstGeom prst="rect">
              <a:avLst/>
            </a:prstGeom>
          </p:spPr>
          <p:txBody>
            <a:bodyPr lIns="50800" tIns="50800" rIns="50800" bIns="50800" rtlCol="0" anchor="ctr"/>
            <a:lstStyle/>
            <a:p>
              <a:pPr algn="ctr">
                <a:lnSpc>
                  <a:spcPts val="2659"/>
                </a:lnSpc>
              </a:pPr>
              <a:endParaRPr/>
            </a:p>
          </p:txBody>
        </p:sp>
      </p:grpSp>
      <p:sp>
        <p:nvSpPr>
          <p:cNvPr id="23" name="TextBox 23"/>
          <p:cNvSpPr txBox="1"/>
          <p:nvPr/>
        </p:nvSpPr>
        <p:spPr>
          <a:xfrm>
            <a:off x="1248740" y="1286615"/>
            <a:ext cx="9028063" cy="1193800"/>
          </a:xfrm>
          <a:prstGeom prst="rect">
            <a:avLst/>
          </a:prstGeom>
        </p:spPr>
        <p:txBody>
          <a:bodyPr lIns="0" tIns="0" rIns="0" bIns="0" rtlCol="0" anchor="t">
            <a:spAutoFit/>
          </a:bodyPr>
          <a:lstStyle/>
          <a:p>
            <a:pPr algn="just">
              <a:lnSpc>
                <a:spcPts val="9799"/>
              </a:lnSpc>
              <a:spcBef>
                <a:spcPct val="0"/>
              </a:spcBef>
            </a:pPr>
            <a:r>
              <a:rPr lang="en-US" sz="6999">
                <a:solidFill>
                  <a:srgbClr val="8F6234"/>
                </a:solidFill>
                <a:latin typeface="League Gothic"/>
              </a:rPr>
              <a:t>HOW TO IMPROVE THE E-COMMERCE?</a:t>
            </a:r>
          </a:p>
        </p:txBody>
      </p:sp>
      <p:grpSp>
        <p:nvGrpSpPr>
          <p:cNvPr id="24" name="Group 24"/>
          <p:cNvGrpSpPr/>
          <p:nvPr/>
        </p:nvGrpSpPr>
        <p:grpSpPr>
          <a:xfrm>
            <a:off x="4294000" y="4246798"/>
            <a:ext cx="2822718" cy="1945305"/>
            <a:chOff x="0" y="0"/>
            <a:chExt cx="751987" cy="518240"/>
          </a:xfrm>
        </p:grpSpPr>
        <p:sp>
          <p:nvSpPr>
            <p:cNvPr id="25" name="Freeform 25"/>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26" name="TextBox 26"/>
            <p:cNvSpPr txBox="1"/>
            <p:nvPr/>
          </p:nvSpPr>
          <p:spPr>
            <a:xfrm>
              <a:off x="0" y="-47625"/>
              <a:ext cx="751987" cy="565865"/>
            </a:xfrm>
            <a:prstGeom prst="rect">
              <a:avLst/>
            </a:prstGeom>
          </p:spPr>
          <p:txBody>
            <a:bodyPr lIns="50800" tIns="50800" rIns="50800" bIns="50800" rtlCol="0" anchor="ctr"/>
            <a:lstStyle/>
            <a:p>
              <a:pPr algn="ctr">
                <a:lnSpc>
                  <a:spcPts val="2659"/>
                </a:lnSpc>
              </a:pPr>
              <a:endParaRPr/>
            </a:p>
          </p:txBody>
        </p:sp>
      </p:grpSp>
      <p:sp>
        <p:nvSpPr>
          <p:cNvPr id="27" name="Freeform 27"/>
          <p:cNvSpPr/>
          <p:nvPr/>
        </p:nvSpPr>
        <p:spPr>
          <a:xfrm>
            <a:off x="6431854" y="4029538"/>
            <a:ext cx="476948" cy="476948"/>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8" name="TextBox 28"/>
          <p:cNvSpPr txBox="1"/>
          <p:nvPr/>
        </p:nvSpPr>
        <p:spPr>
          <a:xfrm>
            <a:off x="14942780" y="9312060"/>
            <a:ext cx="2130195" cy="291642"/>
          </a:xfrm>
          <a:prstGeom prst="rect">
            <a:avLst/>
          </a:prstGeom>
        </p:spPr>
        <p:txBody>
          <a:bodyPr lIns="0" tIns="0" rIns="0" bIns="0" rtlCol="0" anchor="t">
            <a:spAutoFit/>
          </a:bodyPr>
          <a:lstStyle/>
          <a:p>
            <a:pPr algn="ctr">
              <a:lnSpc>
                <a:spcPts val="2101"/>
              </a:lnSpc>
              <a:spcBef>
                <a:spcPct val="0"/>
              </a:spcBef>
            </a:pPr>
            <a:r>
              <a:rPr lang="en-US" sz="1501">
                <a:solidFill>
                  <a:srgbClr val="1E302C"/>
                </a:solidFill>
                <a:latin typeface="ITC Franklin Gothic LT"/>
              </a:rPr>
              <a:t>Page 05 of 10 </a:t>
            </a:r>
          </a:p>
        </p:txBody>
      </p:sp>
      <p:sp>
        <p:nvSpPr>
          <p:cNvPr id="29" name="TextBox 29"/>
          <p:cNvSpPr txBox="1"/>
          <p:nvPr/>
        </p:nvSpPr>
        <p:spPr>
          <a:xfrm>
            <a:off x="4335393" y="4524593"/>
            <a:ext cx="2781325" cy="1867535"/>
          </a:xfrm>
          <a:prstGeom prst="rect">
            <a:avLst/>
          </a:prstGeom>
        </p:spPr>
        <p:txBody>
          <a:bodyPr lIns="0" tIns="0" rIns="0" bIns="0" rtlCol="0" anchor="t">
            <a:spAutoFit/>
          </a:bodyPr>
          <a:lstStyle/>
          <a:p>
            <a:pPr algn="ctr">
              <a:lnSpc>
                <a:spcPts val="3639"/>
              </a:lnSpc>
            </a:pPr>
            <a:r>
              <a:rPr lang="en-US" sz="2599">
                <a:solidFill>
                  <a:srgbClr val="FFF7EF"/>
                </a:solidFill>
                <a:latin typeface="ITC Franklin Gothic LT"/>
              </a:rPr>
              <a:t>Create a social media marketing strategy.</a:t>
            </a:r>
          </a:p>
          <a:p>
            <a:pPr algn="ctr">
              <a:lnSpc>
                <a:spcPts val="3639"/>
              </a:lnSpc>
              <a:spcBef>
                <a:spcPct val="0"/>
              </a:spcBef>
            </a:pPr>
            <a:endParaRPr lang="en-US" sz="2599">
              <a:solidFill>
                <a:srgbClr val="FFF7EF"/>
              </a:solidFill>
              <a:latin typeface="ITC Franklin Gothic LT"/>
            </a:endParaRPr>
          </a:p>
        </p:txBody>
      </p:sp>
      <p:grpSp>
        <p:nvGrpSpPr>
          <p:cNvPr id="30" name="Group 30"/>
          <p:cNvGrpSpPr/>
          <p:nvPr/>
        </p:nvGrpSpPr>
        <p:grpSpPr>
          <a:xfrm>
            <a:off x="7454086" y="4246798"/>
            <a:ext cx="2822718" cy="1945305"/>
            <a:chOff x="0" y="0"/>
            <a:chExt cx="751987" cy="518240"/>
          </a:xfrm>
        </p:grpSpPr>
        <p:sp>
          <p:nvSpPr>
            <p:cNvPr id="31" name="Freeform 31"/>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32" name="TextBox 32"/>
            <p:cNvSpPr txBox="1"/>
            <p:nvPr/>
          </p:nvSpPr>
          <p:spPr>
            <a:xfrm>
              <a:off x="0" y="-47625"/>
              <a:ext cx="751987" cy="565865"/>
            </a:xfrm>
            <a:prstGeom prst="rect">
              <a:avLst/>
            </a:prstGeom>
          </p:spPr>
          <p:txBody>
            <a:bodyPr lIns="50800" tIns="50800" rIns="50800" bIns="50800" rtlCol="0" anchor="ctr"/>
            <a:lstStyle/>
            <a:p>
              <a:pPr algn="ctr">
                <a:lnSpc>
                  <a:spcPts val="2659"/>
                </a:lnSpc>
              </a:pPr>
              <a:endParaRPr/>
            </a:p>
          </p:txBody>
        </p:sp>
      </p:grpSp>
      <p:sp>
        <p:nvSpPr>
          <p:cNvPr id="33" name="Freeform 33"/>
          <p:cNvSpPr/>
          <p:nvPr/>
        </p:nvSpPr>
        <p:spPr>
          <a:xfrm>
            <a:off x="9591939" y="4029538"/>
            <a:ext cx="476948" cy="476948"/>
          </a:xfrm>
          <a:custGeom>
            <a:avLst/>
            <a:gdLst/>
            <a:ahLst/>
            <a:cxnLst/>
            <a:rect l="l" t="t" r="r" b="b"/>
            <a:pathLst>
              <a:path w="476948" h="476948">
                <a:moveTo>
                  <a:pt x="0" y="0"/>
                </a:moveTo>
                <a:lnTo>
                  <a:pt x="476949" y="0"/>
                </a:lnTo>
                <a:lnTo>
                  <a:pt x="476949" y="476949"/>
                </a:lnTo>
                <a:lnTo>
                  <a:pt x="0" y="476949"/>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34" name="TextBox 34"/>
          <p:cNvSpPr txBox="1"/>
          <p:nvPr/>
        </p:nvSpPr>
        <p:spPr>
          <a:xfrm>
            <a:off x="7729260" y="4695925"/>
            <a:ext cx="2272370" cy="1609725"/>
          </a:xfrm>
          <a:prstGeom prst="rect">
            <a:avLst/>
          </a:prstGeom>
        </p:spPr>
        <p:txBody>
          <a:bodyPr lIns="0" tIns="0" rIns="0" bIns="0" rtlCol="0" anchor="t">
            <a:spAutoFit/>
          </a:bodyPr>
          <a:lstStyle/>
          <a:p>
            <a:pPr algn="ctr">
              <a:lnSpc>
                <a:spcPts val="4199"/>
              </a:lnSpc>
            </a:pPr>
            <a:r>
              <a:rPr lang="en-US" sz="2999">
                <a:solidFill>
                  <a:srgbClr val="FFF7EF"/>
                </a:solidFill>
                <a:latin typeface="ITC Franklin Gothic LT"/>
              </a:rPr>
              <a:t>Test and improve.</a:t>
            </a:r>
          </a:p>
          <a:p>
            <a:pPr algn="ctr">
              <a:lnSpc>
                <a:spcPts val="4199"/>
              </a:lnSpc>
              <a:spcBef>
                <a:spcPct val="0"/>
              </a:spcBef>
            </a:pPr>
            <a:endParaRPr lang="en-US" sz="2999">
              <a:solidFill>
                <a:srgbClr val="FFF7EF"/>
              </a:solidFill>
              <a:latin typeface="ITC Franklin Gothic LT"/>
            </a:endParaRPr>
          </a:p>
        </p:txBody>
      </p:sp>
      <p:grpSp>
        <p:nvGrpSpPr>
          <p:cNvPr id="35" name="Group 35"/>
          <p:cNvGrpSpPr/>
          <p:nvPr/>
        </p:nvGrpSpPr>
        <p:grpSpPr>
          <a:xfrm>
            <a:off x="1028700" y="4246798"/>
            <a:ext cx="2822718" cy="1945305"/>
            <a:chOff x="0" y="0"/>
            <a:chExt cx="751987" cy="518240"/>
          </a:xfrm>
        </p:grpSpPr>
        <p:sp>
          <p:nvSpPr>
            <p:cNvPr id="36" name="Freeform 36"/>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37" name="TextBox 37"/>
            <p:cNvSpPr txBox="1"/>
            <p:nvPr/>
          </p:nvSpPr>
          <p:spPr>
            <a:xfrm>
              <a:off x="0" y="-47625"/>
              <a:ext cx="751987" cy="565865"/>
            </a:xfrm>
            <a:prstGeom prst="rect">
              <a:avLst/>
            </a:prstGeom>
          </p:spPr>
          <p:txBody>
            <a:bodyPr lIns="50800" tIns="50800" rIns="50800" bIns="50800" rtlCol="0" anchor="ctr"/>
            <a:lstStyle/>
            <a:p>
              <a:pPr algn="ctr">
                <a:lnSpc>
                  <a:spcPts val="2659"/>
                </a:lnSpc>
              </a:pPr>
              <a:endParaRPr/>
            </a:p>
          </p:txBody>
        </p:sp>
      </p:grpSp>
      <p:sp>
        <p:nvSpPr>
          <p:cNvPr id="38" name="Freeform 38"/>
          <p:cNvSpPr/>
          <p:nvPr/>
        </p:nvSpPr>
        <p:spPr>
          <a:xfrm>
            <a:off x="3166554" y="4029538"/>
            <a:ext cx="476948" cy="476948"/>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39" name="TextBox 39"/>
          <p:cNvSpPr txBox="1"/>
          <p:nvPr/>
        </p:nvSpPr>
        <p:spPr>
          <a:xfrm>
            <a:off x="1136273" y="4550628"/>
            <a:ext cx="2614802" cy="1346200"/>
          </a:xfrm>
          <a:prstGeom prst="rect">
            <a:avLst/>
          </a:prstGeom>
        </p:spPr>
        <p:txBody>
          <a:bodyPr lIns="0" tIns="0" rIns="0" bIns="0" rtlCol="0" anchor="t">
            <a:spAutoFit/>
          </a:bodyPr>
          <a:lstStyle/>
          <a:p>
            <a:pPr algn="ctr">
              <a:lnSpc>
                <a:spcPts val="3499"/>
              </a:lnSpc>
              <a:spcBef>
                <a:spcPct val="0"/>
              </a:spcBef>
            </a:pPr>
            <a:r>
              <a:rPr lang="en-US" sz="2499">
                <a:solidFill>
                  <a:srgbClr val="FFF7EF"/>
                </a:solidFill>
                <a:latin typeface="ITC Franklin Gothic LT"/>
              </a:rPr>
              <a:t>Offer limited quantities and special editions.</a:t>
            </a:r>
          </a:p>
        </p:txBody>
      </p:sp>
      <p:grpSp>
        <p:nvGrpSpPr>
          <p:cNvPr id="40" name="Group 40"/>
          <p:cNvGrpSpPr/>
          <p:nvPr/>
        </p:nvGrpSpPr>
        <p:grpSpPr>
          <a:xfrm>
            <a:off x="4294000" y="6609388"/>
            <a:ext cx="2822718" cy="1945305"/>
            <a:chOff x="0" y="0"/>
            <a:chExt cx="751987" cy="518240"/>
          </a:xfrm>
        </p:grpSpPr>
        <p:sp>
          <p:nvSpPr>
            <p:cNvPr id="41" name="Freeform 41"/>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42" name="TextBox 42"/>
            <p:cNvSpPr txBox="1"/>
            <p:nvPr/>
          </p:nvSpPr>
          <p:spPr>
            <a:xfrm>
              <a:off x="0" y="-47625"/>
              <a:ext cx="751987" cy="565865"/>
            </a:xfrm>
            <a:prstGeom prst="rect">
              <a:avLst/>
            </a:prstGeom>
          </p:spPr>
          <p:txBody>
            <a:bodyPr lIns="50800" tIns="50800" rIns="50800" bIns="50800" rtlCol="0" anchor="ctr"/>
            <a:lstStyle/>
            <a:p>
              <a:pPr algn="ctr">
                <a:lnSpc>
                  <a:spcPts val="2659"/>
                </a:lnSpc>
              </a:pPr>
              <a:endParaRPr/>
            </a:p>
          </p:txBody>
        </p:sp>
      </p:grpSp>
      <p:sp>
        <p:nvSpPr>
          <p:cNvPr id="43" name="Freeform 43"/>
          <p:cNvSpPr/>
          <p:nvPr/>
        </p:nvSpPr>
        <p:spPr>
          <a:xfrm>
            <a:off x="6431854" y="6392128"/>
            <a:ext cx="476948" cy="476948"/>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4" name="TextBox 44"/>
          <p:cNvSpPr txBox="1"/>
          <p:nvPr/>
        </p:nvSpPr>
        <p:spPr>
          <a:xfrm>
            <a:off x="4241393" y="6754777"/>
            <a:ext cx="2927933" cy="2024380"/>
          </a:xfrm>
          <a:prstGeom prst="rect">
            <a:avLst/>
          </a:prstGeom>
        </p:spPr>
        <p:txBody>
          <a:bodyPr lIns="0" tIns="0" rIns="0" bIns="0" rtlCol="0" anchor="t">
            <a:spAutoFit/>
          </a:bodyPr>
          <a:lstStyle/>
          <a:p>
            <a:pPr algn="ctr">
              <a:lnSpc>
                <a:spcPts val="3919"/>
              </a:lnSpc>
            </a:pPr>
            <a:r>
              <a:rPr lang="en-US" sz="2799">
                <a:solidFill>
                  <a:srgbClr val="FFF7EF"/>
                </a:solidFill>
                <a:latin typeface="ITC Franklin Gothic LT"/>
              </a:rPr>
              <a:t>Offer free shipping and money-back guarantees.</a:t>
            </a:r>
          </a:p>
          <a:p>
            <a:pPr algn="ctr">
              <a:lnSpc>
                <a:spcPts val="3919"/>
              </a:lnSpc>
              <a:spcBef>
                <a:spcPct val="0"/>
              </a:spcBef>
            </a:pPr>
            <a:endParaRPr lang="en-US" sz="2799">
              <a:solidFill>
                <a:srgbClr val="FFF7EF"/>
              </a:solidFill>
              <a:latin typeface="ITC Franklin Gothic LT"/>
            </a:endParaRPr>
          </a:p>
        </p:txBody>
      </p:sp>
      <p:grpSp>
        <p:nvGrpSpPr>
          <p:cNvPr id="45" name="Group 45"/>
          <p:cNvGrpSpPr/>
          <p:nvPr/>
        </p:nvGrpSpPr>
        <p:grpSpPr>
          <a:xfrm>
            <a:off x="7454086" y="6609388"/>
            <a:ext cx="2822718" cy="1945305"/>
            <a:chOff x="0" y="0"/>
            <a:chExt cx="751987" cy="518240"/>
          </a:xfrm>
        </p:grpSpPr>
        <p:sp>
          <p:nvSpPr>
            <p:cNvPr id="46" name="Freeform 46"/>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47" name="TextBox 47"/>
            <p:cNvSpPr txBox="1"/>
            <p:nvPr/>
          </p:nvSpPr>
          <p:spPr>
            <a:xfrm>
              <a:off x="0" y="-47625"/>
              <a:ext cx="751987" cy="565865"/>
            </a:xfrm>
            <a:prstGeom prst="rect">
              <a:avLst/>
            </a:prstGeom>
          </p:spPr>
          <p:txBody>
            <a:bodyPr lIns="50800" tIns="50800" rIns="50800" bIns="50800" rtlCol="0" anchor="ctr"/>
            <a:lstStyle/>
            <a:p>
              <a:pPr algn="ctr">
                <a:lnSpc>
                  <a:spcPts val="2659"/>
                </a:lnSpc>
              </a:pPr>
              <a:endParaRPr/>
            </a:p>
          </p:txBody>
        </p:sp>
      </p:grpSp>
      <p:sp>
        <p:nvSpPr>
          <p:cNvPr id="48" name="Freeform 48"/>
          <p:cNvSpPr/>
          <p:nvPr/>
        </p:nvSpPr>
        <p:spPr>
          <a:xfrm>
            <a:off x="9591939" y="6392128"/>
            <a:ext cx="476948" cy="476948"/>
          </a:xfrm>
          <a:custGeom>
            <a:avLst/>
            <a:gdLst/>
            <a:ahLst/>
            <a:cxnLst/>
            <a:rect l="l" t="t" r="r" b="b"/>
            <a:pathLst>
              <a:path w="476948" h="476948">
                <a:moveTo>
                  <a:pt x="0" y="0"/>
                </a:moveTo>
                <a:lnTo>
                  <a:pt x="476949" y="0"/>
                </a:lnTo>
                <a:lnTo>
                  <a:pt x="476949" y="476949"/>
                </a:lnTo>
                <a:lnTo>
                  <a:pt x="0" y="476949"/>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9" name="TextBox 49"/>
          <p:cNvSpPr txBox="1"/>
          <p:nvPr/>
        </p:nvSpPr>
        <p:spPr>
          <a:xfrm>
            <a:off x="7649930" y="6773827"/>
            <a:ext cx="2431030" cy="1784350"/>
          </a:xfrm>
          <a:prstGeom prst="rect">
            <a:avLst/>
          </a:prstGeom>
        </p:spPr>
        <p:txBody>
          <a:bodyPr lIns="0" tIns="0" rIns="0" bIns="0" rtlCol="0" anchor="t">
            <a:spAutoFit/>
          </a:bodyPr>
          <a:lstStyle/>
          <a:p>
            <a:pPr algn="ctr">
              <a:lnSpc>
                <a:spcPts val="3499"/>
              </a:lnSpc>
            </a:pPr>
            <a:r>
              <a:rPr lang="en-US" sz="2499">
                <a:solidFill>
                  <a:srgbClr val="FFF7EF"/>
                </a:solidFill>
                <a:latin typeface="ITC Franklin Gothic LT"/>
              </a:rPr>
              <a:t>Build or improve your brand awareness.</a:t>
            </a:r>
          </a:p>
          <a:p>
            <a:pPr algn="ctr">
              <a:lnSpc>
                <a:spcPts val="3499"/>
              </a:lnSpc>
              <a:spcBef>
                <a:spcPct val="0"/>
              </a:spcBef>
            </a:pPr>
            <a:endParaRPr lang="en-US" sz="2499">
              <a:solidFill>
                <a:srgbClr val="FFF7EF"/>
              </a:solidFill>
              <a:latin typeface="ITC Franklin Gothic LT"/>
            </a:endParaRPr>
          </a:p>
        </p:txBody>
      </p:sp>
      <p:grpSp>
        <p:nvGrpSpPr>
          <p:cNvPr id="50" name="Group 50"/>
          <p:cNvGrpSpPr/>
          <p:nvPr/>
        </p:nvGrpSpPr>
        <p:grpSpPr>
          <a:xfrm>
            <a:off x="1028700" y="6609388"/>
            <a:ext cx="2822718" cy="1945305"/>
            <a:chOff x="0" y="0"/>
            <a:chExt cx="751987" cy="518240"/>
          </a:xfrm>
        </p:grpSpPr>
        <p:sp>
          <p:nvSpPr>
            <p:cNvPr id="51" name="Freeform 51"/>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52" name="TextBox 52"/>
            <p:cNvSpPr txBox="1"/>
            <p:nvPr/>
          </p:nvSpPr>
          <p:spPr>
            <a:xfrm>
              <a:off x="0" y="-47625"/>
              <a:ext cx="751987" cy="565865"/>
            </a:xfrm>
            <a:prstGeom prst="rect">
              <a:avLst/>
            </a:prstGeom>
          </p:spPr>
          <p:txBody>
            <a:bodyPr lIns="50800" tIns="50800" rIns="50800" bIns="50800" rtlCol="0" anchor="ctr"/>
            <a:lstStyle/>
            <a:p>
              <a:pPr algn="ctr">
                <a:lnSpc>
                  <a:spcPts val="2659"/>
                </a:lnSpc>
              </a:pPr>
              <a:endParaRPr/>
            </a:p>
          </p:txBody>
        </p:sp>
      </p:grpSp>
      <p:sp>
        <p:nvSpPr>
          <p:cNvPr id="53" name="Freeform 53"/>
          <p:cNvSpPr/>
          <p:nvPr/>
        </p:nvSpPr>
        <p:spPr>
          <a:xfrm>
            <a:off x="3166554" y="6392128"/>
            <a:ext cx="476948" cy="476948"/>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54" name="TextBox 54"/>
          <p:cNvSpPr txBox="1"/>
          <p:nvPr/>
        </p:nvSpPr>
        <p:spPr>
          <a:xfrm>
            <a:off x="1063419" y="6852667"/>
            <a:ext cx="2753280" cy="2133600"/>
          </a:xfrm>
          <a:prstGeom prst="rect">
            <a:avLst/>
          </a:prstGeom>
        </p:spPr>
        <p:txBody>
          <a:bodyPr lIns="0" tIns="0" rIns="0" bIns="0" rtlCol="0" anchor="t">
            <a:spAutoFit/>
          </a:bodyPr>
          <a:lstStyle/>
          <a:p>
            <a:pPr algn="ctr">
              <a:lnSpc>
                <a:spcPts val="4199"/>
              </a:lnSpc>
            </a:pPr>
            <a:r>
              <a:rPr lang="en-US" sz="2999">
                <a:solidFill>
                  <a:srgbClr val="FFF7EF"/>
                </a:solidFill>
                <a:latin typeface="ITC Franklin Gothic LT"/>
              </a:rPr>
              <a:t>Showcase your top-se0lling items.</a:t>
            </a:r>
          </a:p>
          <a:p>
            <a:pPr algn="ctr">
              <a:lnSpc>
                <a:spcPts val="4199"/>
              </a:lnSpc>
              <a:spcBef>
                <a:spcPct val="0"/>
              </a:spcBef>
            </a:pPr>
            <a:endParaRPr lang="en-US" sz="2999">
              <a:solidFill>
                <a:srgbClr val="FFF7EF"/>
              </a:solidFill>
              <a:latin typeface="ITC Franklin Gothic LT"/>
            </a:endParaRPr>
          </a:p>
        </p:txBody>
      </p:sp>
      <p:sp>
        <p:nvSpPr>
          <p:cNvPr id="55" name="Freeform 55"/>
          <p:cNvSpPr/>
          <p:nvPr/>
        </p:nvSpPr>
        <p:spPr>
          <a:xfrm rot="-6698292">
            <a:off x="10660452" y="5976303"/>
            <a:ext cx="1380740" cy="594973"/>
          </a:xfrm>
          <a:custGeom>
            <a:avLst/>
            <a:gdLst/>
            <a:ahLst/>
            <a:cxnLst/>
            <a:rect l="l" t="t" r="r" b="b"/>
            <a:pathLst>
              <a:path w="1380740" h="594973">
                <a:moveTo>
                  <a:pt x="0" y="0"/>
                </a:moveTo>
                <a:lnTo>
                  <a:pt x="1380740" y="0"/>
                </a:lnTo>
                <a:lnTo>
                  <a:pt x="1380740" y="594973"/>
                </a:lnTo>
                <a:lnTo>
                  <a:pt x="0" y="594973"/>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56" name="Freeform 56"/>
          <p:cNvSpPr/>
          <p:nvPr/>
        </p:nvSpPr>
        <p:spPr>
          <a:xfrm rot="2811967">
            <a:off x="16693207" y="4369987"/>
            <a:ext cx="1380740" cy="594973"/>
          </a:xfrm>
          <a:custGeom>
            <a:avLst/>
            <a:gdLst/>
            <a:ahLst/>
            <a:cxnLst/>
            <a:rect l="l" t="t" r="r" b="b"/>
            <a:pathLst>
              <a:path w="1380740" h="594973">
                <a:moveTo>
                  <a:pt x="0" y="0"/>
                </a:moveTo>
                <a:lnTo>
                  <a:pt x="1380739" y="0"/>
                </a:lnTo>
                <a:lnTo>
                  <a:pt x="1380739" y="594973"/>
                </a:lnTo>
                <a:lnTo>
                  <a:pt x="0" y="594973"/>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57" name="Freeform 57"/>
          <p:cNvSpPr/>
          <p:nvPr/>
        </p:nvSpPr>
        <p:spPr>
          <a:xfrm>
            <a:off x="14282654" y="5972953"/>
            <a:ext cx="1320252" cy="1409978"/>
          </a:xfrm>
          <a:custGeom>
            <a:avLst/>
            <a:gdLst/>
            <a:ahLst/>
            <a:cxnLst/>
            <a:rect l="l" t="t" r="r" b="b"/>
            <a:pathLst>
              <a:path w="1320252" h="1409978">
                <a:moveTo>
                  <a:pt x="0" y="0"/>
                </a:moveTo>
                <a:lnTo>
                  <a:pt x="1320252" y="0"/>
                </a:lnTo>
                <a:lnTo>
                  <a:pt x="1320252" y="1409977"/>
                </a:lnTo>
                <a:lnTo>
                  <a:pt x="0" y="1409977"/>
                </a:lnTo>
                <a:lnTo>
                  <a:pt x="0" y="0"/>
                </a:lnTo>
                <a:close/>
              </a:path>
            </a:pathLst>
          </a:custGeom>
          <a:blipFill>
            <a:blip r:embed="rId8">
              <a:extLst>
                <a:ext uri="{96DAC541-7B7A-43D3-8B79-37D633B846F1}">
                  <asvg:svgBlip xmlns:asvg="http://schemas.microsoft.com/office/drawing/2016/SVG/main" xmlns="" r:embed="rId9"/>
                </a:ext>
              </a:extLst>
            </a:blip>
            <a:stretch>
              <a:fillRect/>
            </a:stretch>
          </a:blipFill>
        </p:spPr>
      </p:sp>
      <p:sp>
        <p:nvSpPr>
          <p:cNvPr id="58" name="Freeform 58"/>
          <p:cNvSpPr/>
          <p:nvPr/>
        </p:nvSpPr>
        <p:spPr>
          <a:xfrm flipH="1">
            <a:off x="17072975" y="7677714"/>
            <a:ext cx="559764" cy="597806"/>
          </a:xfrm>
          <a:custGeom>
            <a:avLst/>
            <a:gdLst/>
            <a:ahLst/>
            <a:cxnLst/>
            <a:rect l="l" t="t" r="r" b="b"/>
            <a:pathLst>
              <a:path w="559764" h="597806">
                <a:moveTo>
                  <a:pt x="559764" y="0"/>
                </a:moveTo>
                <a:lnTo>
                  <a:pt x="0" y="0"/>
                </a:lnTo>
                <a:lnTo>
                  <a:pt x="0" y="597807"/>
                </a:lnTo>
                <a:lnTo>
                  <a:pt x="559764" y="597807"/>
                </a:lnTo>
                <a:lnTo>
                  <a:pt x="559764" y="0"/>
                </a:lnTo>
                <a:close/>
              </a:path>
            </a:pathLst>
          </a:custGeom>
          <a:blipFill>
            <a:blip r:embed="rId10">
              <a:extLst>
                <a:ext uri="{96DAC541-7B7A-43D3-8B79-37D633B846F1}">
                  <asvg:svgBlip xmlns:asvg="http://schemas.microsoft.com/office/drawing/2016/SVG/main" xmlns="" r:embed="rId11"/>
                </a:ext>
              </a:extLst>
            </a:blip>
            <a:stretch>
              <a:fillRect/>
            </a:stretch>
          </a:blipFill>
        </p:spPr>
      </p:sp>
      <p:sp>
        <p:nvSpPr>
          <p:cNvPr id="59" name="Freeform 59"/>
          <p:cNvSpPr/>
          <p:nvPr/>
        </p:nvSpPr>
        <p:spPr>
          <a:xfrm>
            <a:off x="11115004" y="4207583"/>
            <a:ext cx="559764" cy="597806"/>
          </a:xfrm>
          <a:custGeom>
            <a:avLst/>
            <a:gdLst/>
            <a:ahLst/>
            <a:cxnLst/>
            <a:rect l="l" t="t" r="r" b="b"/>
            <a:pathLst>
              <a:path w="559764" h="597806">
                <a:moveTo>
                  <a:pt x="0" y="0"/>
                </a:moveTo>
                <a:lnTo>
                  <a:pt x="559764" y="0"/>
                </a:lnTo>
                <a:lnTo>
                  <a:pt x="559764" y="597807"/>
                </a:lnTo>
                <a:lnTo>
                  <a:pt x="0" y="597807"/>
                </a:lnTo>
                <a:lnTo>
                  <a:pt x="0" y="0"/>
                </a:lnTo>
                <a:close/>
              </a:path>
            </a:pathLst>
          </a:custGeom>
          <a:blipFill>
            <a:blip r:embed="rId10">
              <a:extLst>
                <a:ext uri="{96DAC541-7B7A-43D3-8B79-37D633B846F1}">
                  <asvg:svgBlip xmlns:asvg="http://schemas.microsoft.com/office/drawing/2016/SVG/main" xmlns="" r:embed="rId11"/>
                </a:ext>
              </a:extLst>
            </a:blip>
            <a:stretch>
              <a:fillRect/>
            </a:stretch>
          </a:blipFill>
        </p:spPr>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14089796" y="5717561"/>
            <a:ext cx="2740577" cy="2740577"/>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4" name="TextBox 1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5" name="Group 15"/>
          <p:cNvGrpSpPr/>
          <p:nvPr/>
        </p:nvGrpSpPr>
        <p:grpSpPr>
          <a:xfrm>
            <a:off x="11314743" y="4670145"/>
            <a:ext cx="2740577" cy="2740577"/>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7" name="TextBox 1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a:off x="11122768" y="6363307"/>
            <a:ext cx="2094831" cy="2094831"/>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0" name="TextBox 2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1" name="Group 21"/>
          <p:cNvGrpSpPr/>
          <p:nvPr/>
        </p:nvGrpSpPr>
        <p:grpSpPr>
          <a:xfrm>
            <a:off x="14089796" y="2574167"/>
            <a:ext cx="1926929" cy="1926929"/>
            <a:chOff x="0" y="0"/>
            <a:chExt cx="812800" cy="812800"/>
          </a:xfrm>
        </p:grpSpPr>
        <p:sp>
          <p:nvSpPr>
            <p:cNvPr id="22" name="Freeform 2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3" name="TextBox 2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4" name="Freeform 24"/>
          <p:cNvSpPr/>
          <p:nvPr/>
        </p:nvSpPr>
        <p:spPr>
          <a:xfrm>
            <a:off x="10602412" y="2925398"/>
            <a:ext cx="5550107" cy="4763001"/>
          </a:xfrm>
          <a:custGeom>
            <a:avLst/>
            <a:gdLst/>
            <a:ahLst/>
            <a:cxnLst/>
            <a:rect l="l" t="t" r="r" b="b"/>
            <a:pathLst>
              <a:path w="5550107" h="4763001">
                <a:moveTo>
                  <a:pt x="0" y="0"/>
                </a:moveTo>
                <a:lnTo>
                  <a:pt x="5550106" y="0"/>
                </a:lnTo>
                <a:lnTo>
                  <a:pt x="5550106" y="4763001"/>
                </a:lnTo>
                <a:lnTo>
                  <a:pt x="0" y="4763001"/>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5" name="TextBox 25"/>
          <p:cNvSpPr txBox="1"/>
          <p:nvPr/>
        </p:nvSpPr>
        <p:spPr>
          <a:xfrm>
            <a:off x="1215025" y="9312060"/>
            <a:ext cx="2130195" cy="291609"/>
          </a:xfrm>
          <a:prstGeom prst="rect">
            <a:avLst/>
          </a:prstGeom>
        </p:spPr>
        <p:txBody>
          <a:bodyPr lIns="0" tIns="0" rIns="0" bIns="0" rtlCol="0" anchor="t">
            <a:spAutoFit/>
          </a:bodyPr>
          <a:lstStyle/>
          <a:p>
            <a:pPr algn="ctr">
              <a:lnSpc>
                <a:spcPts val="2101"/>
              </a:lnSpc>
              <a:spcBef>
                <a:spcPct val="0"/>
              </a:spcBef>
            </a:pPr>
            <a:r>
              <a:rPr lang="en-US" sz="1501">
                <a:solidFill>
                  <a:srgbClr val="1E302C"/>
                </a:solidFill>
                <a:latin typeface="ITC Franklin Gothic LT"/>
              </a:rPr>
              <a:t>Job Search Strategy</a:t>
            </a:r>
          </a:p>
        </p:txBody>
      </p:sp>
      <p:sp>
        <p:nvSpPr>
          <p:cNvPr id="26" name="TextBox 26"/>
          <p:cNvSpPr txBox="1"/>
          <p:nvPr/>
        </p:nvSpPr>
        <p:spPr>
          <a:xfrm>
            <a:off x="14961152" y="9312060"/>
            <a:ext cx="2130195" cy="291642"/>
          </a:xfrm>
          <a:prstGeom prst="rect">
            <a:avLst/>
          </a:prstGeom>
        </p:spPr>
        <p:txBody>
          <a:bodyPr lIns="0" tIns="0" rIns="0" bIns="0" rtlCol="0" anchor="t">
            <a:spAutoFit/>
          </a:bodyPr>
          <a:lstStyle/>
          <a:p>
            <a:pPr algn="ctr">
              <a:lnSpc>
                <a:spcPts val="2101"/>
              </a:lnSpc>
              <a:spcBef>
                <a:spcPct val="0"/>
              </a:spcBef>
            </a:pPr>
            <a:r>
              <a:rPr lang="en-US" sz="1501">
                <a:solidFill>
                  <a:srgbClr val="1E302C"/>
                </a:solidFill>
                <a:latin typeface="ITC Franklin Gothic LT"/>
              </a:rPr>
              <a:t>Page 06 of 10 </a:t>
            </a:r>
          </a:p>
        </p:txBody>
      </p:sp>
      <p:sp>
        <p:nvSpPr>
          <p:cNvPr id="27" name="TextBox 27"/>
          <p:cNvSpPr txBox="1"/>
          <p:nvPr/>
        </p:nvSpPr>
        <p:spPr>
          <a:xfrm>
            <a:off x="1028700" y="594259"/>
            <a:ext cx="16230600" cy="1510010"/>
          </a:xfrm>
          <a:prstGeom prst="rect">
            <a:avLst/>
          </a:prstGeom>
        </p:spPr>
        <p:txBody>
          <a:bodyPr lIns="0" tIns="0" rIns="0" bIns="0" rtlCol="0" anchor="t">
            <a:spAutoFit/>
          </a:bodyPr>
          <a:lstStyle/>
          <a:p>
            <a:pPr algn="ctr">
              <a:lnSpc>
                <a:spcPts val="12321"/>
              </a:lnSpc>
              <a:spcBef>
                <a:spcPct val="0"/>
              </a:spcBef>
            </a:pPr>
            <a:r>
              <a:rPr lang="en-US" sz="8800">
                <a:solidFill>
                  <a:srgbClr val="8F6234"/>
                </a:solidFill>
                <a:latin typeface="League Gothic"/>
              </a:rPr>
              <a:t>WHAT MAKES AN INTERFACE DESIGN GOOD OR BAD?</a:t>
            </a:r>
          </a:p>
        </p:txBody>
      </p:sp>
      <p:sp>
        <p:nvSpPr>
          <p:cNvPr id="28" name="TextBox 28"/>
          <p:cNvSpPr txBox="1"/>
          <p:nvPr/>
        </p:nvSpPr>
        <p:spPr>
          <a:xfrm>
            <a:off x="1543050" y="2975813"/>
            <a:ext cx="7464231" cy="4538346"/>
          </a:xfrm>
          <a:prstGeom prst="rect">
            <a:avLst/>
          </a:prstGeom>
        </p:spPr>
        <p:txBody>
          <a:bodyPr lIns="0" tIns="0" rIns="0" bIns="0" rtlCol="0" anchor="t">
            <a:spAutoFit/>
          </a:bodyPr>
          <a:lstStyle/>
          <a:p>
            <a:pPr algn="just">
              <a:lnSpc>
                <a:spcPts val="4479"/>
              </a:lnSpc>
              <a:spcBef>
                <a:spcPct val="0"/>
              </a:spcBef>
            </a:pPr>
            <a:r>
              <a:rPr lang="en-US" sz="3199">
                <a:solidFill>
                  <a:srgbClr val="1E302C"/>
                </a:solidFill>
                <a:latin typeface="ITC Franklin Gothic LT"/>
              </a:rPr>
              <a:t>Not all users have the same needs. A good graphical user interface should be easy to use and understand for everyone. A first step to designing inclusively is getting to know the users and understanding their needs. This helps UX designers create a product that is flexible, functional, and enjoyable for all.</a:t>
            </a:r>
          </a:p>
        </p:txBody>
      </p:sp>
      <p:sp>
        <p:nvSpPr>
          <p:cNvPr id="29" name="Freeform 29"/>
          <p:cNvSpPr/>
          <p:nvPr/>
        </p:nvSpPr>
        <p:spPr>
          <a:xfrm rot="-2166887">
            <a:off x="11188400" y="2642135"/>
            <a:ext cx="2123432" cy="915006"/>
          </a:xfrm>
          <a:custGeom>
            <a:avLst/>
            <a:gdLst/>
            <a:ahLst/>
            <a:cxnLst/>
            <a:rect l="l" t="t" r="r" b="b"/>
            <a:pathLst>
              <a:path w="2123432" h="915006">
                <a:moveTo>
                  <a:pt x="0" y="0"/>
                </a:moveTo>
                <a:lnTo>
                  <a:pt x="2123432" y="0"/>
                </a:lnTo>
                <a:lnTo>
                  <a:pt x="2123432" y="915006"/>
                </a:lnTo>
                <a:lnTo>
                  <a:pt x="0" y="915006"/>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30" name="Freeform 30"/>
          <p:cNvSpPr/>
          <p:nvPr/>
        </p:nvSpPr>
        <p:spPr>
          <a:xfrm flipH="1">
            <a:off x="11314743" y="3458162"/>
            <a:ext cx="814201" cy="869535"/>
          </a:xfrm>
          <a:custGeom>
            <a:avLst/>
            <a:gdLst/>
            <a:ahLst/>
            <a:cxnLst/>
            <a:rect l="l" t="t" r="r" b="b"/>
            <a:pathLst>
              <a:path w="814201" h="869535">
                <a:moveTo>
                  <a:pt x="814201" y="0"/>
                </a:moveTo>
                <a:lnTo>
                  <a:pt x="0" y="0"/>
                </a:lnTo>
                <a:lnTo>
                  <a:pt x="0" y="869535"/>
                </a:lnTo>
                <a:lnTo>
                  <a:pt x="814201" y="869535"/>
                </a:lnTo>
                <a:lnTo>
                  <a:pt x="814201"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31" name="Freeform 31"/>
          <p:cNvSpPr/>
          <p:nvPr/>
        </p:nvSpPr>
        <p:spPr>
          <a:xfrm flipH="1">
            <a:off x="13377465" y="7514159"/>
            <a:ext cx="1283088" cy="1370289"/>
          </a:xfrm>
          <a:custGeom>
            <a:avLst/>
            <a:gdLst/>
            <a:ahLst/>
            <a:cxnLst/>
            <a:rect l="l" t="t" r="r" b="b"/>
            <a:pathLst>
              <a:path w="1283088" h="1370289">
                <a:moveTo>
                  <a:pt x="1283088" y="0"/>
                </a:moveTo>
                <a:lnTo>
                  <a:pt x="0" y="0"/>
                </a:lnTo>
                <a:lnTo>
                  <a:pt x="0" y="1370288"/>
                </a:lnTo>
                <a:lnTo>
                  <a:pt x="1283088" y="1370288"/>
                </a:lnTo>
                <a:lnTo>
                  <a:pt x="1283088" y="0"/>
                </a:lnTo>
                <a:close/>
              </a:path>
            </a:pathLst>
          </a:custGeom>
          <a:blipFill>
            <a:blip r:embed="rId6">
              <a:extLst>
                <a:ext uri="{96DAC541-7B7A-43D3-8B79-37D633B846F1}">
                  <asvg:svgBlip xmlns:asvg="http://schemas.microsoft.com/office/drawing/2016/SVG/main" xmlns="" r:embed="rId7"/>
                </a:ext>
              </a:extLst>
            </a:blip>
            <a:stretch>
              <a:fillRect/>
            </a:stretch>
          </a:blipFill>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4575041" y="5322804"/>
            <a:ext cx="3053192" cy="3053192"/>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4" name="TextBox 1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5" name="Group 15"/>
          <p:cNvGrpSpPr/>
          <p:nvPr/>
        </p:nvGrpSpPr>
        <p:grpSpPr>
          <a:xfrm>
            <a:off x="1028700" y="5989554"/>
            <a:ext cx="2050916" cy="2050916"/>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7" name="TextBox 1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a:off x="1966026" y="4677019"/>
            <a:ext cx="1565519" cy="1565519"/>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0" name="TextBox 2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1" name="Group 21"/>
          <p:cNvGrpSpPr/>
          <p:nvPr/>
        </p:nvGrpSpPr>
        <p:grpSpPr>
          <a:xfrm>
            <a:off x="3792282" y="6716432"/>
            <a:ext cx="1565519" cy="1565519"/>
            <a:chOff x="0" y="0"/>
            <a:chExt cx="812800" cy="812800"/>
          </a:xfrm>
        </p:grpSpPr>
        <p:sp>
          <p:nvSpPr>
            <p:cNvPr id="22" name="Freeform 2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3" name="TextBox 2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4" name="Freeform 24"/>
          <p:cNvSpPr/>
          <p:nvPr/>
        </p:nvSpPr>
        <p:spPr>
          <a:xfrm>
            <a:off x="1661496" y="2987153"/>
            <a:ext cx="4628098" cy="4114800"/>
          </a:xfrm>
          <a:custGeom>
            <a:avLst/>
            <a:gdLst/>
            <a:ahLst/>
            <a:cxnLst/>
            <a:rect l="l" t="t" r="r" b="b"/>
            <a:pathLst>
              <a:path w="4628098" h="4114800">
                <a:moveTo>
                  <a:pt x="0" y="0"/>
                </a:moveTo>
                <a:lnTo>
                  <a:pt x="4628098" y="0"/>
                </a:lnTo>
                <a:lnTo>
                  <a:pt x="4628098" y="4114800"/>
                </a:lnTo>
                <a:lnTo>
                  <a:pt x="0" y="411480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25" name="Group 25"/>
          <p:cNvGrpSpPr/>
          <p:nvPr/>
        </p:nvGrpSpPr>
        <p:grpSpPr>
          <a:xfrm>
            <a:off x="8571452" y="1324773"/>
            <a:ext cx="4229076" cy="3086835"/>
            <a:chOff x="0" y="0"/>
            <a:chExt cx="1113831" cy="812993"/>
          </a:xfrm>
        </p:grpSpPr>
        <p:sp>
          <p:nvSpPr>
            <p:cNvPr id="26" name="Freeform 26"/>
            <p:cNvSpPr/>
            <p:nvPr/>
          </p:nvSpPr>
          <p:spPr>
            <a:xfrm>
              <a:off x="0" y="0"/>
              <a:ext cx="1113831" cy="812993"/>
            </a:xfrm>
            <a:custGeom>
              <a:avLst/>
              <a:gdLst/>
              <a:ahLst/>
              <a:cxnLst/>
              <a:rect l="l" t="t" r="r" b="b"/>
              <a:pathLst>
                <a:path w="1113831" h="812993">
                  <a:moveTo>
                    <a:pt x="36613" y="0"/>
                  </a:moveTo>
                  <a:lnTo>
                    <a:pt x="1077218" y="0"/>
                  </a:lnTo>
                  <a:cubicBezTo>
                    <a:pt x="1097439" y="0"/>
                    <a:pt x="1113831" y="16392"/>
                    <a:pt x="1113831" y="36613"/>
                  </a:cubicBezTo>
                  <a:lnTo>
                    <a:pt x="1113831" y="776381"/>
                  </a:lnTo>
                  <a:cubicBezTo>
                    <a:pt x="1113831" y="796601"/>
                    <a:pt x="1097439" y="812993"/>
                    <a:pt x="1077218" y="812993"/>
                  </a:cubicBezTo>
                  <a:lnTo>
                    <a:pt x="36613" y="812993"/>
                  </a:lnTo>
                  <a:cubicBezTo>
                    <a:pt x="16392" y="812993"/>
                    <a:pt x="0" y="796601"/>
                    <a:pt x="0" y="776381"/>
                  </a:cubicBezTo>
                  <a:lnTo>
                    <a:pt x="0" y="36613"/>
                  </a:lnTo>
                  <a:cubicBezTo>
                    <a:pt x="0" y="16392"/>
                    <a:pt x="16392" y="0"/>
                    <a:pt x="36613" y="0"/>
                  </a:cubicBezTo>
                  <a:close/>
                </a:path>
              </a:pathLst>
            </a:custGeom>
            <a:solidFill>
              <a:srgbClr val="FFEFD4"/>
            </a:solidFill>
            <a:ln cap="sq">
              <a:noFill/>
              <a:prstDash val="solid"/>
              <a:miter/>
            </a:ln>
          </p:spPr>
        </p:sp>
        <p:sp>
          <p:nvSpPr>
            <p:cNvPr id="27" name="TextBox 27"/>
            <p:cNvSpPr txBox="1"/>
            <p:nvPr/>
          </p:nvSpPr>
          <p:spPr>
            <a:xfrm>
              <a:off x="0" y="-47625"/>
              <a:ext cx="1113831" cy="860618"/>
            </a:xfrm>
            <a:prstGeom prst="rect">
              <a:avLst/>
            </a:prstGeom>
          </p:spPr>
          <p:txBody>
            <a:bodyPr lIns="50800" tIns="50800" rIns="50800" bIns="50800" rtlCol="0" anchor="ctr"/>
            <a:lstStyle/>
            <a:p>
              <a:pPr algn="ctr">
                <a:lnSpc>
                  <a:spcPts val="2659"/>
                </a:lnSpc>
              </a:pPr>
              <a:endParaRPr/>
            </a:p>
          </p:txBody>
        </p:sp>
      </p:grpSp>
      <p:grpSp>
        <p:nvGrpSpPr>
          <p:cNvPr id="28" name="Group 28"/>
          <p:cNvGrpSpPr/>
          <p:nvPr/>
        </p:nvGrpSpPr>
        <p:grpSpPr>
          <a:xfrm>
            <a:off x="8571452" y="648419"/>
            <a:ext cx="4228832" cy="666172"/>
            <a:chOff x="0" y="0"/>
            <a:chExt cx="1113766" cy="175453"/>
          </a:xfrm>
        </p:grpSpPr>
        <p:sp>
          <p:nvSpPr>
            <p:cNvPr id="29" name="Freeform 29"/>
            <p:cNvSpPr/>
            <p:nvPr/>
          </p:nvSpPr>
          <p:spPr>
            <a:xfrm>
              <a:off x="0" y="0"/>
              <a:ext cx="1113767" cy="175453"/>
            </a:xfrm>
            <a:custGeom>
              <a:avLst/>
              <a:gdLst/>
              <a:ahLst/>
              <a:cxnLst/>
              <a:rect l="l" t="t" r="r" b="b"/>
              <a:pathLst>
                <a:path w="1113767" h="175453">
                  <a:moveTo>
                    <a:pt x="36615" y="0"/>
                  </a:moveTo>
                  <a:lnTo>
                    <a:pt x="1077152" y="0"/>
                  </a:lnTo>
                  <a:cubicBezTo>
                    <a:pt x="1097373" y="0"/>
                    <a:pt x="1113767" y="16393"/>
                    <a:pt x="1113767" y="36615"/>
                  </a:cubicBezTo>
                  <a:lnTo>
                    <a:pt x="1113767" y="138838"/>
                  </a:lnTo>
                  <a:cubicBezTo>
                    <a:pt x="1113767" y="148549"/>
                    <a:pt x="1109909" y="157862"/>
                    <a:pt x="1103042" y="164729"/>
                  </a:cubicBezTo>
                  <a:cubicBezTo>
                    <a:pt x="1096176" y="171595"/>
                    <a:pt x="1086862" y="175453"/>
                    <a:pt x="1077152" y="175453"/>
                  </a:cubicBezTo>
                  <a:lnTo>
                    <a:pt x="36615" y="175453"/>
                  </a:lnTo>
                  <a:cubicBezTo>
                    <a:pt x="26904" y="175453"/>
                    <a:pt x="17591" y="171595"/>
                    <a:pt x="10724" y="164729"/>
                  </a:cubicBezTo>
                  <a:cubicBezTo>
                    <a:pt x="3858" y="157862"/>
                    <a:pt x="0" y="148549"/>
                    <a:pt x="0" y="138838"/>
                  </a:cubicBezTo>
                  <a:lnTo>
                    <a:pt x="0" y="36615"/>
                  </a:lnTo>
                  <a:cubicBezTo>
                    <a:pt x="0" y="26904"/>
                    <a:pt x="3858" y="17591"/>
                    <a:pt x="10724" y="10724"/>
                  </a:cubicBezTo>
                  <a:cubicBezTo>
                    <a:pt x="17591" y="3858"/>
                    <a:pt x="26904" y="0"/>
                    <a:pt x="36615" y="0"/>
                  </a:cubicBezTo>
                  <a:close/>
                </a:path>
              </a:pathLst>
            </a:custGeom>
            <a:solidFill>
              <a:srgbClr val="8F6234"/>
            </a:solidFill>
          </p:spPr>
        </p:sp>
        <p:sp>
          <p:nvSpPr>
            <p:cNvPr id="30" name="TextBox 30"/>
            <p:cNvSpPr txBox="1"/>
            <p:nvPr/>
          </p:nvSpPr>
          <p:spPr>
            <a:xfrm>
              <a:off x="0" y="-47625"/>
              <a:ext cx="1113766" cy="223078"/>
            </a:xfrm>
            <a:prstGeom prst="rect">
              <a:avLst/>
            </a:prstGeom>
          </p:spPr>
          <p:txBody>
            <a:bodyPr lIns="50800" tIns="50800" rIns="50800" bIns="50800" rtlCol="0" anchor="ctr"/>
            <a:lstStyle/>
            <a:p>
              <a:pPr algn="ctr">
                <a:lnSpc>
                  <a:spcPts val="2659"/>
                </a:lnSpc>
              </a:pPr>
              <a:endParaRPr/>
            </a:p>
          </p:txBody>
        </p:sp>
      </p:grpSp>
      <p:sp>
        <p:nvSpPr>
          <p:cNvPr id="31" name="TextBox 31"/>
          <p:cNvSpPr txBox="1"/>
          <p:nvPr/>
        </p:nvSpPr>
        <p:spPr>
          <a:xfrm>
            <a:off x="1215025" y="9312060"/>
            <a:ext cx="2130195" cy="291609"/>
          </a:xfrm>
          <a:prstGeom prst="rect">
            <a:avLst/>
          </a:prstGeom>
        </p:spPr>
        <p:txBody>
          <a:bodyPr lIns="0" tIns="0" rIns="0" bIns="0" rtlCol="0" anchor="t">
            <a:spAutoFit/>
          </a:bodyPr>
          <a:lstStyle/>
          <a:p>
            <a:pPr algn="ctr">
              <a:lnSpc>
                <a:spcPts val="2101"/>
              </a:lnSpc>
              <a:spcBef>
                <a:spcPct val="0"/>
              </a:spcBef>
            </a:pPr>
            <a:r>
              <a:rPr lang="en-US" sz="1501">
                <a:solidFill>
                  <a:srgbClr val="1E302C"/>
                </a:solidFill>
                <a:latin typeface="ITC Franklin Gothic LT"/>
              </a:rPr>
              <a:t>Job Search Strategy</a:t>
            </a:r>
          </a:p>
        </p:txBody>
      </p:sp>
      <p:sp>
        <p:nvSpPr>
          <p:cNvPr id="32" name="TextBox 32"/>
          <p:cNvSpPr txBox="1"/>
          <p:nvPr/>
        </p:nvSpPr>
        <p:spPr>
          <a:xfrm>
            <a:off x="14942780" y="9312060"/>
            <a:ext cx="2130195" cy="291642"/>
          </a:xfrm>
          <a:prstGeom prst="rect">
            <a:avLst/>
          </a:prstGeom>
        </p:spPr>
        <p:txBody>
          <a:bodyPr lIns="0" tIns="0" rIns="0" bIns="0" rtlCol="0" anchor="t">
            <a:spAutoFit/>
          </a:bodyPr>
          <a:lstStyle/>
          <a:p>
            <a:pPr algn="ctr">
              <a:lnSpc>
                <a:spcPts val="2101"/>
              </a:lnSpc>
              <a:spcBef>
                <a:spcPct val="0"/>
              </a:spcBef>
            </a:pPr>
            <a:r>
              <a:rPr lang="en-US" sz="1501">
                <a:solidFill>
                  <a:srgbClr val="1E302C"/>
                </a:solidFill>
                <a:latin typeface="ITC Franklin Gothic LT"/>
              </a:rPr>
              <a:t>Page 07 of 10 </a:t>
            </a:r>
          </a:p>
        </p:txBody>
      </p:sp>
      <p:sp>
        <p:nvSpPr>
          <p:cNvPr id="33" name="TextBox 33"/>
          <p:cNvSpPr txBox="1"/>
          <p:nvPr/>
        </p:nvSpPr>
        <p:spPr>
          <a:xfrm>
            <a:off x="1002519" y="775528"/>
            <a:ext cx="7092683" cy="1455420"/>
          </a:xfrm>
          <a:prstGeom prst="rect">
            <a:avLst/>
          </a:prstGeom>
        </p:spPr>
        <p:txBody>
          <a:bodyPr lIns="0" tIns="0" rIns="0" bIns="0" rtlCol="0" anchor="t">
            <a:spAutoFit/>
          </a:bodyPr>
          <a:lstStyle/>
          <a:p>
            <a:pPr>
              <a:lnSpc>
                <a:spcPts val="5880"/>
              </a:lnSpc>
              <a:spcBef>
                <a:spcPct val="0"/>
              </a:spcBef>
            </a:pPr>
            <a:r>
              <a:rPr lang="en-US" sz="4200">
                <a:solidFill>
                  <a:srgbClr val="8F6234"/>
                </a:solidFill>
                <a:latin typeface="League Gothic"/>
              </a:rPr>
              <a:t>To improve the UI/UX of an e-commerce website, you can consider the following:</a:t>
            </a:r>
          </a:p>
        </p:txBody>
      </p:sp>
      <p:sp>
        <p:nvSpPr>
          <p:cNvPr id="34" name="TextBox 34"/>
          <p:cNvSpPr txBox="1"/>
          <p:nvPr/>
        </p:nvSpPr>
        <p:spPr>
          <a:xfrm>
            <a:off x="8623990" y="766003"/>
            <a:ext cx="4176538" cy="387320"/>
          </a:xfrm>
          <a:prstGeom prst="rect">
            <a:avLst/>
          </a:prstGeom>
        </p:spPr>
        <p:txBody>
          <a:bodyPr lIns="0" tIns="0" rIns="0" bIns="0" rtlCol="0" anchor="t">
            <a:spAutoFit/>
          </a:bodyPr>
          <a:lstStyle/>
          <a:p>
            <a:pPr algn="ctr">
              <a:lnSpc>
                <a:spcPts val="2801"/>
              </a:lnSpc>
              <a:spcBef>
                <a:spcPct val="0"/>
              </a:spcBef>
            </a:pPr>
            <a:r>
              <a:rPr lang="en-US" sz="2001">
                <a:solidFill>
                  <a:srgbClr val="FFF7EF"/>
                </a:solidFill>
                <a:latin typeface="ITC Franklin Gothic LT Semi-Bold"/>
              </a:rPr>
              <a:t>USE CLEAR CALLS-TO-ACTION:</a:t>
            </a:r>
          </a:p>
        </p:txBody>
      </p:sp>
      <p:sp>
        <p:nvSpPr>
          <p:cNvPr id="35" name="TextBox 35"/>
          <p:cNvSpPr txBox="1"/>
          <p:nvPr/>
        </p:nvSpPr>
        <p:spPr>
          <a:xfrm>
            <a:off x="8678931" y="1583903"/>
            <a:ext cx="4014117" cy="2492375"/>
          </a:xfrm>
          <a:prstGeom prst="rect">
            <a:avLst/>
          </a:prstGeom>
        </p:spPr>
        <p:txBody>
          <a:bodyPr lIns="0" tIns="0" rIns="0" bIns="0" rtlCol="0" anchor="t">
            <a:spAutoFit/>
          </a:bodyPr>
          <a:lstStyle/>
          <a:p>
            <a:pPr>
              <a:lnSpc>
                <a:spcPts val="2799"/>
              </a:lnSpc>
              <a:spcBef>
                <a:spcPct val="0"/>
              </a:spcBef>
            </a:pPr>
            <a:r>
              <a:rPr lang="en-US" sz="1999">
                <a:solidFill>
                  <a:srgbClr val="1E302C"/>
                </a:solidFill>
                <a:latin typeface="ITC Franklin Gothic LT"/>
              </a:rPr>
              <a:t>Clear calls-to-action (CTAs) are important for guiding users towards desired actions on an e-commerce website. Use clear and concise language to tell users exactly what action to take, such as "Add to Cart" or "Proceed to Checkout." </a:t>
            </a:r>
          </a:p>
        </p:txBody>
      </p:sp>
      <p:grpSp>
        <p:nvGrpSpPr>
          <p:cNvPr id="36" name="Group 36"/>
          <p:cNvGrpSpPr/>
          <p:nvPr/>
        </p:nvGrpSpPr>
        <p:grpSpPr>
          <a:xfrm>
            <a:off x="13162684" y="1362371"/>
            <a:ext cx="4229076" cy="3049237"/>
            <a:chOff x="0" y="0"/>
            <a:chExt cx="1113831" cy="803091"/>
          </a:xfrm>
        </p:grpSpPr>
        <p:sp>
          <p:nvSpPr>
            <p:cNvPr id="37" name="Freeform 37"/>
            <p:cNvSpPr/>
            <p:nvPr/>
          </p:nvSpPr>
          <p:spPr>
            <a:xfrm>
              <a:off x="0" y="0"/>
              <a:ext cx="1113831" cy="803091"/>
            </a:xfrm>
            <a:custGeom>
              <a:avLst/>
              <a:gdLst/>
              <a:ahLst/>
              <a:cxnLst/>
              <a:rect l="l" t="t" r="r" b="b"/>
              <a:pathLst>
                <a:path w="1113831" h="803091">
                  <a:moveTo>
                    <a:pt x="36613" y="0"/>
                  </a:moveTo>
                  <a:lnTo>
                    <a:pt x="1077218" y="0"/>
                  </a:lnTo>
                  <a:cubicBezTo>
                    <a:pt x="1097439" y="0"/>
                    <a:pt x="1113831" y="16392"/>
                    <a:pt x="1113831" y="36613"/>
                  </a:cubicBezTo>
                  <a:lnTo>
                    <a:pt x="1113831" y="766478"/>
                  </a:lnTo>
                  <a:cubicBezTo>
                    <a:pt x="1113831" y="786699"/>
                    <a:pt x="1097439" y="803091"/>
                    <a:pt x="1077218" y="803091"/>
                  </a:cubicBezTo>
                  <a:lnTo>
                    <a:pt x="36613" y="803091"/>
                  </a:lnTo>
                  <a:cubicBezTo>
                    <a:pt x="16392" y="803091"/>
                    <a:pt x="0" y="786699"/>
                    <a:pt x="0" y="766478"/>
                  </a:cubicBezTo>
                  <a:lnTo>
                    <a:pt x="0" y="36613"/>
                  </a:lnTo>
                  <a:cubicBezTo>
                    <a:pt x="0" y="16392"/>
                    <a:pt x="16392" y="0"/>
                    <a:pt x="36613" y="0"/>
                  </a:cubicBezTo>
                  <a:close/>
                </a:path>
              </a:pathLst>
            </a:custGeom>
            <a:solidFill>
              <a:srgbClr val="FFEFD4"/>
            </a:solidFill>
            <a:ln cap="sq">
              <a:noFill/>
              <a:prstDash val="solid"/>
              <a:miter/>
            </a:ln>
          </p:spPr>
        </p:sp>
        <p:sp>
          <p:nvSpPr>
            <p:cNvPr id="38" name="TextBox 38"/>
            <p:cNvSpPr txBox="1"/>
            <p:nvPr/>
          </p:nvSpPr>
          <p:spPr>
            <a:xfrm>
              <a:off x="0" y="-47625"/>
              <a:ext cx="1113831" cy="850716"/>
            </a:xfrm>
            <a:prstGeom prst="rect">
              <a:avLst/>
            </a:prstGeom>
          </p:spPr>
          <p:txBody>
            <a:bodyPr lIns="50800" tIns="50800" rIns="50800" bIns="50800" rtlCol="0" anchor="ctr"/>
            <a:lstStyle/>
            <a:p>
              <a:pPr algn="ctr">
                <a:lnSpc>
                  <a:spcPts val="2659"/>
                </a:lnSpc>
              </a:pPr>
              <a:endParaRPr/>
            </a:p>
          </p:txBody>
        </p:sp>
      </p:grpSp>
      <p:grpSp>
        <p:nvGrpSpPr>
          <p:cNvPr id="39" name="Group 39"/>
          <p:cNvGrpSpPr/>
          <p:nvPr/>
        </p:nvGrpSpPr>
        <p:grpSpPr>
          <a:xfrm>
            <a:off x="13162684" y="674451"/>
            <a:ext cx="4229076" cy="706763"/>
            <a:chOff x="0" y="0"/>
            <a:chExt cx="1113831" cy="186143"/>
          </a:xfrm>
        </p:grpSpPr>
        <p:sp>
          <p:nvSpPr>
            <p:cNvPr id="40" name="Freeform 40"/>
            <p:cNvSpPr/>
            <p:nvPr/>
          </p:nvSpPr>
          <p:spPr>
            <a:xfrm>
              <a:off x="0" y="0"/>
              <a:ext cx="1113831" cy="186143"/>
            </a:xfrm>
            <a:custGeom>
              <a:avLst/>
              <a:gdLst/>
              <a:ahLst/>
              <a:cxnLst/>
              <a:rect l="l" t="t" r="r" b="b"/>
              <a:pathLst>
                <a:path w="1113831" h="186143">
                  <a:moveTo>
                    <a:pt x="36613" y="0"/>
                  </a:moveTo>
                  <a:lnTo>
                    <a:pt x="1077218" y="0"/>
                  </a:lnTo>
                  <a:cubicBezTo>
                    <a:pt x="1097439" y="0"/>
                    <a:pt x="1113831" y="16392"/>
                    <a:pt x="1113831" y="36613"/>
                  </a:cubicBezTo>
                  <a:lnTo>
                    <a:pt x="1113831" y="149531"/>
                  </a:lnTo>
                  <a:cubicBezTo>
                    <a:pt x="1113831" y="169751"/>
                    <a:pt x="1097439" y="186143"/>
                    <a:pt x="1077218" y="186143"/>
                  </a:cubicBezTo>
                  <a:lnTo>
                    <a:pt x="36613" y="186143"/>
                  </a:lnTo>
                  <a:cubicBezTo>
                    <a:pt x="16392" y="186143"/>
                    <a:pt x="0" y="169751"/>
                    <a:pt x="0" y="149531"/>
                  </a:cubicBezTo>
                  <a:lnTo>
                    <a:pt x="0" y="36613"/>
                  </a:lnTo>
                  <a:cubicBezTo>
                    <a:pt x="0" y="16392"/>
                    <a:pt x="16392" y="0"/>
                    <a:pt x="36613" y="0"/>
                  </a:cubicBezTo>
                  <a:close/>
                </a:path>
              </a:pathLst>
            </a:custGeom>
            <a:solidFill>
              <a:srgbClr val="8F6234"/>
            </a:solidFill>
          </p:spPr>
        </p:sp>
        <p:sp>
          <p:nvSpPr>
            <p:cNvPr id="41" name="TextBox 41"/>
            <p:cNvSpPr txBox="1"/>
            <p:nvPr/>
          </p:nvSpPr>
          <p:spPr>
            <a:xfrm>
              <a:off x="0" y="-47625"/>
              <a:ext cx="1113831" cy="233768"/>
            </a:xfrm>
            <a:prstGeom prst="rect">
              <a:avLst/>
            </a:prstGeom>
          </p:spPr>
          <p:txBody>
            <a:bodyPr lIns="50800" tIns="50800" rIns="50800" bIns="50800" rtlCol="0" anchor="ctr"/>
            <a:lstStyle/>
            <a:p>
              <a:pPr algn="ctr">
                <a:lnSpc>
                  <a:spcPts val="2659"/>
                </a:lnSpc>
              </a:pPr>
              <a:endParaRPr/>
            </a:p>
          </p:txBody>
        </p:sp>
      </p:grpSp>
      <p:sp>
        <p:nvSpPr>
          <p:cNvPr id="42" name="TextBox 42"/>
          <p:cNvSpPr txBox="1"/>
          <p:nvPr/>
        </p:nvSpPr>
        <p:spPr>
          <a:xfrm>
            <a:off x="13888333" y="784520"/>
            <a:ext cx="2777778" cy="387320"/>
          </a:xfrm>
          <a:prstGeom prst="rect">
            <a:avLst/>
          </a:prstGeom>
        </p:spPr>
        <p:txBody>
          <a:bodyPr lIns="0" tIns="0" rIns="0" bIns="0" rtlCol="0" anchor="t">
            <a:spAutoFit/>
          </a:bodyPr>
          <a:lstStyle/>
          <a:p>
            <a:pPr algn="ctr">
              <a:lnSpc>
                <a:spcPts val="2801"/>
              </a:lnSpc>
              <a:spcBef>
                <a:spcPct val="0"/>
              </a:spcBef>
            </a:pPr>
            <a:r>
              <a:rPr lang="en-US" sz="2001">
                <a:solidFill>
                  <a:srgbClr val="FFF7EF"/>
                </a:solidFill>
                <a:latin typeface="ITC Franklin Gothic LT Semi-Bold"/>
              </a:rPr>
              <a:t>SIMPLIFY NAVIGATION:</a:t>
            </a:r>
          </a:p>
        </p:txBody>
      </p:sp>
      <p:sp>
        <p:nvSpPr>
          <p:cNvPr id="43" name="TextBox 43"/>
          <p:cNvSpPr txBox="1"/>
          <p:nvPr/>
        </p:nvSpPr>
        <p:spPr>
          <a:xfrm>
            <a:off x="13273816" y="1413118"/>
            <a:ext cx="3985484" cy="2844800"/>
          </a:xfrm>
          <a:prstGeom prst="rect">
            <a:avLst/>
          </a:prstGeom>
        </p:spPr>
        <p:txBody>
          <a:bodyPr lIns="0" tIns="0" rIns="0" bIns="0" rtlCol="0" anchor="t">
            <a:spAutoFit/>
          </a:bodyPr>
          <a:lstStyle/>
          <a:p>
            <a:pPr>
              <a:lnSpc>
                <a:spcPts val="2799"/>
              </a:lnSpc>
              <a:spcBef>
                <a:spcPct val="0"/>
              </a:spcBef>
            </a:pPr>
            <a:r>
              <a:rPr lang="en-US" sz="1999">
                <a:solidFill>
                  <a:srgbClr val="1E302C"/>
                </a:solidFill>
                <a:latin typeface="ITC Franklin Gothic LT"/>
              </a:rPr>
              <a:t>Navigation is a critical component of any e-commerce website, as it helps users find what they're looking for quickly and efficiently. To simplify navigation on your website, you should start by using clear and concise labels for your navigation categories.</a:t>
            </a:r>
          </a:p>
        </p:txBody>
      </p:sp>
      <p:grpSp>
        <p:nvGrpSpPr>
          <p:cNvPr id="44" name="Group 44"/>
          <p:cNvGrpSpPr/>
          <p:nvPr/>
        </p:nvGrpSpPr>
        <p:grpSpPr>
          <a:xfrm>
            <a:off x="8623990" y="5444308"/>
            <a:ext cx="4229076" cy="3075631"/>
            <a:chOff x="0" y="0"/>
            <a:chExt cx="1113831" cy="810043"/>
          </a:xfrm>
        </p:grpSpPr>
        <p:sp>
          <p:nvSpPr>
            <p:cNvPr id="45" name="Freeform 45"/>
            <p:cNvSpPr/>
            <p:nvPr/>
          </p:nvSpPr>
          <p:spPr>
            <a:xfrm>
              <a:off x="0" y="0"/>
              <a:ext cx="1113831" cy="810043"/>
            </a:xfrm>
            <a:custGeom>
              <a:avLst/>
              <a:gdLst/>
              <a:ahLst/>
              <a:cxnLst/>
              <a:rect l="l" t="t" r="r" b="b"/>
              <a:pathLst>
                <a:path w="1113831" h="810043">
                  <a:moveTo>
                    <a:pt x="36613" y="0"/>
                  </a:moveTo>
                  <a:lnTo>
                    <a:pt x="1077218" y="0"/>
                  </a:lnTo>
                  <a:cubicBezTo>
                    <a:pt x="1097439" y="0"/>
                    <a:pt x="1113831" y="16392"/>
                    <a:pt x="1113831" y="36613"/>
                  </a:cubicBezTo>
                  <a:lnTo>
                    <a:pt x="1113831" y="773430"/>
                  </a:lnTo>
                  <a:cubicBezTo>
                    <a:pt x="1113831" y="793651"/>
                    <a:pt x="1097439" y="810043"/>
                    <a:pt x="1077218" y="810043"/>
                  </a:cubicBezTo>
                  <a:lnTo>
                    <a:pt x="36613" y="810043"/>
                  </a:lnTo>
                  <a:cubicBezTo>
                    <a:pt x="16392" y="810043"/>
                    <a:pt x="0" y="793651"/>
                    <a:pt x="0" y="773430"/>
                  </a:cubicBezTo>
                  <a:lnTo>
                    <a:pt x="0" y="36613"/>
                  </a:lnTo>
                  <a:cubicBezTo>
                    <a:pt x="0" y="16392"/>
                    <a:pt x="16392" y="0"/>
                    <a:pt x="36613" y="0"/>
                  </a:cubicBezTo>
                  <a:close/>
                </a:path>
              </a:pathLst>
            </a:custGeom>
            <a:solidFill>
              <a:srgbClr val="FFEFD4"/>
            </a:solidFill>
            <a:ln cap="sq">
              <a:noFill/>
              <a:prstDash val="solid"/>
              <a:miter/>
            </a:ln>
          </p:spPr>
        </p:sp>
        <p:sp>
          <p:nvSpPr>
            <p:cNvPr id="46" name="TextBox 46"/>
            <p:cNvSpPr txBox="1"/>
            <p:nvPr/>
          </p:nvSpPr>
          <p:spPr>
            <a:xfrm>
              <a:off x="0" y="-47625"/>
              <a:ext cx="1113831" cy="857668"/>
            </a:xfrm>
            <a:prstGeom prst="rect">
              <a:avLst/>
            </a:prstGeom>
          </p:spPr>
          <p:txBody>
            <a:bodyPr lIns="50800" tIns="50800" rIns="50800" bIns="50800" rtlCol="0" anchor="ctr"/>
            <a:lstStyle/>
            <a:p>
              <a:pPr algn="ctr">
                <a:lnSpc>
                  <a:spcPts val="2659"/>
                </a:lnSpc>
              </a:pPr>
              <a:endParaRPr/>
            </a:p>
          </p:txBody>
        </p:sp>
      </p:grpSp>
      <p:grpSp>
        <p:nvGrpSpPr>
          <p:cNvPr id="47" name="Group 47"/>
          <p:cNvGrpSpPr/>
          <p:nvPr/>
        </p:nvGrpSpPr>
        <p:grpSpPr>
          <a:xfrm>
            <a:off x="8597721" y="4752045"/>
            <a:ext cx="4229076" cy="692263"/>
            <a:chOff x="0" y="0"/>
            <a:chExt cx="1113831" cy="182324"/>
          </a:xfrm>
        </p:grpSpPr>
        <p:sp>
          <p:nvSpPr>
            <p:cNvPr id="48" name="Freeform 48"/>
            <p:cNvSpPr/>
            <p:nvPr/>
          </p:nvSpPr>
          <p:spPr>
            <a:xfrm>
              <a:off x="0" y="0"/>
              <a:ext cx="1113831" cy="182324"/>
            </a:xfrm>
            <a:custGeom>
              <a:avLst/>
              <a:gdLst/>
              <a:ahLst/>
              <a:cxnLst/>
              <a:rect l="l" t="t" r="r" b="b"/>
              <a:pathLst>
                <a:path w="1113831" h="182324">
                  <a:moveTo>
                    <a:pt x="36613" y="0"/>
                  </a:moveTo>
                  <a:lnTo>
                    <a:pt x="1077218" y="0"/>
                  </a:lnTo>
                  <a:cubicBezTo>
                    <a:pt x="1097439" y="0"/>
                    <a:pt x="1113831" y="16392"/>
                    <a:pt x="1113831" y="36613"/>
                  </a:cubicBezTo>
                  <a:lnTo>
                    <a:pt x="1113831" y="145712"/>
                  </a:lnTo>
                  <a:cubicBezTo>
                    <a:pt x="1113831" y="165932"/>
                    <a:pt x="1097439" y="182324"/>
                    <a:pt x="1077218" y="182324"/>
                  </a:cubicBezTo>
                  <a:lnTo>
                    <a:pt x="36613" y="182324"/>
                  </a:lnTo>
                  <a:cubicBezTo>
                    <a:pt x="16392" y="182324"/>
                    <a:pt x="0" y="165932"/>
                    <a:pt x="0" y="145712"/>
                  </a:cubicBezTo>
                  <a:lnTo>
                    <a:pt x="0" y="36613"/>
                  </a:lnTo>
                  <a:cubicBezTo>
                    <a:pt x="0" y="16392"/>
                    <a:pt x="16392" y="0"/>
                    <a:pt x="36613" y="0"/>
                  </a:cubicBezTo>
                  <a:close/>
                </a:path>
              </a:pathLst>
            </a:custGeom>
            <a:solidFill>
              <a:srgbClr val="8F6234"/>
            </a:solidFill>
          </p:spPr>
        </p:sp>
        <p:sp>
          <p:nvSpPr>
            <p:cNvPr id="49" name="TextBox 49"/>
            <p:cNvSpPr txBox="1"/>
            <p:nvPr/>
          </p:nvSpPr>
          <p:spPr>
            <a:xfrm>
              <a:off x="0" y="-47625"/>
              <a:ext cx="1113831" cy="229949"/>
            </a:xfrm>
            <a:prstGeom prst="rect">
              <a:avLst/>
            </a:prstGeom>
          </p:spPr>
          <p:txBody>
            <a:bodyPr lIns="50800" tIns="50800" rIns="50800" bIns="50800" rtlCol="0" anchor="ctr"/>
            <a:lstStyle/>
            <a:p>
              <a:pPr algn="ctr">
                <a:lnSpc>
                  <a:spcPts val="2659"/>
                </a:lnSpc>
              </a:pPr>
              <a:endParaRPr/>
            </a:p>
          </p:txBody>
        </p:sp>
      </p:grpSp>
      <p:sp>
        <p:nvSpPr>
          <p:cNvPr id="50" name="TextBox 50"/>
          <p:cNvSpPr txBox="1"/>
          <p:nvPr/>
        </p:nvSpPr>
        <p:spPr>
          <a:xfrm>
            <a:off x="8498375" y="4730765"/>
            <a:ext cx="4328421" cy="739745"/>
          </a:xfrm>
          <a:prstGeom prst="rect">
            <a:avLst/>
          </a:prstGeom>
        </p:spPr>
        <p:txBody>
          <a:bodyPr lIns="0" tIns="0" rIns="0" bIns="0" rtlCol="0" anchor="t">
            <a:spAutoFit/>
          </a:bodyPr>
          <a:lstStyle/>
          <a:p>
            <a:pPr algn="ctr">
              <a:lnSpc>
                <a:spcPts val="2801"/>
              </a:lnSpc>
              <a:spcBef>
                <a:spcPct val="0"/>
              </a:spcBef>
            </a:pPr>
            <a:r>
              <a:rPr lang="en-US" sz="2001">
                <a:solidFill>
                  <a:srgbClr val="FFF7EF"/>
                </a:solidFill>
                <a:latin typeface="ITC Franklin Gothic LT Semi-Bold"/>
              </a:rPr>
              <a:t>PERSONALIZE THE USER EXPERIENCE:</a:t>
            </a:r>
          </a:p>
        </p:txBody>
      </p:sp>
      <p:sp>
        <p:nvSpPr>
          <p:cNvPr id="51" name="TextBox 51"/>
          <p:cNvSpPr txBox="1"/>
          <p:nvPr/>
        </p:nvSpPr>
        <p:spPr>
          <a:xfrm>
            <a:off x="8786410" y="5603860"/>
            <a:ext cx="4013874" cy="2844800"/>
          </a:xfrm>
          <a:prstGeom prst="rect">
            <a:avLst/>
          </a:prstGeom>
        </p:spPr>
        <p:txBody>
          <a:bodyPr lIns="0" tIns="0" rIns="0" bIns="0" rtlCol="0" anchor="t">
            <a:spAutoFit/>
          </a:bodyPr>
          <a:lstStyle/>
          <a:p>
            <a:pPr>
              <a:lnSpc>
                <a:spcPts val="2799"/>
              </a:lnSpc>
              <a:spcBef>
                <a:spcPct val="0"/>
              </a:spcBef>
            </a:pPr>
            <a:r>
              <a:rPr lang="en-US" sz="1999">
                <a:solidFill>
                  <a:srgbClr val="1E302C"/>
                </a:solidFill>
                <a:latin typeface="ITC Franklin Gothic LT"/>
              </a:rPr>
              <a:t>Personalizing the user experience on an e-commerce website can improve user engagement and increase conversions. To personalize the user experience, use data and analytics to gain insights into user behavior and preferences.</a:t>
            </a:r>
          </a:p>
        </p:txBody>
      </p:sp>
      <p:grpSp>
        <p:nvGrpSpPr>
          <p:cNvPr id="52" name="Group 52"/>
          <p:cNvGrpSpPr/>
          <p:nvPr/>
        </p:nvGrpSpPr>
        <p:grpSpPr>
          <a:xfrm>
            <a:off x="13152020" y="5444308"/>
            <a:ext cx="4229076" cy="3075631"/>
            <a:chOff x="0" y="0"/>
            <a:chExt cx="1113831" cy="810043"/>
          </a:xfrm>
        </p:grpSpPr>
        <p:sp>
          <p:nvSpPr>
            <p:cNvPr id="53" name="Freeform 53"/>
            <p:cNvSpPr/>
            <p:nvPr/>
          </p:nvSpPr>
          <p:spPr>
            <a:xfrm>
              <a:off x="0" y="0"/>
              <a:ext cx="1113831" cy="810043"/>
            </a:xfrm>
            <a:custGeom>
              <a:avLst/>
              <a:gdLst/>
              <a:ahLst/>
              <a:cxnLst/>
              <a:rect l="l" t="t" r="r" b="b"/>
              <a:pathLst>
                <a:path w="1113831" h="810043">
                  <a:moveTo>
                    <a:pt x="36613" y="0"/>
                  </a:moveTo>
                  <a:lnTo>
                    <a:pt x="1077218" y="0"/>
                  </a:lnTo>
                  <a:cubicBezTo>
                    <a:pt x="1097439" y="0"/>
                    <a:pt x="1113831" y="16392"/>
                    <a:pt x="1113831" y="36613"/>
                  </a:cubicBezTo>
                  <a:lnTo>
                    <a:pt x="1113831" y="773430"/>
                  </a:lnTo>
                  <a:cubicBezTo>
                    <a:pt x="1113831" y="793651"/>
                    <a:pt x="1097439" y="810043"/>
                    <a:pt x="1077218" y="810043"/>
                  </a:cubicBezTo>
                  <a:lnTo>
                    <a:pt x="36613" y="810043"/>
                  </a:lnTo>
                  <a:cubicBezTo>
                    <a:pt x="16392" y="810043"/>
                    <a:pt x="0" y="793651"/>
                    <a:pt x="0" y="773430"/>
                  </a:cubicBezTo>
                  <a:lnTo>
                    <a:pt x="0" y="36613"/>
                  </a:lnTo>
                  <a:cubicBezTo>
                    <a:pt x="0" y="16392"/>
                    <a:pt x="16392" y="0"/>
                    <a:pt x="36613" y="0"/>
                  </a:cubicBezTo>
                  <a:close/>
                </a:path>
              </a:pathLst>
            </a:custGeom>
            <a:solidFill>
              <a:srgbClr val="FFEFD4"/>
            </a:solidFill>
            <a:ln cap="sq">
              <a:noFill/>
              <a:prstDash val="solid"/>
              <a:miter/>
            </a:ln>
          </p:spPr>
        </p:sp>
        <p:sp>
          <p:nvSpPr>
            <p:cNvPr id="54" name="TextBox 54"/>
            <p:cNvSpPr txBox="1"/>
            <p:nvPr/>
          </p:nvSpPr>
          <p:spPr>
            <a:xfrm>
              <a:off x="0" y="-47625"/>
              <a:ext cx="1113831" cy="857668"/>
            </a:xfrm>
            <a:prstGeom prst="rect">
              <a:avLst/>
            </a:prstGeom>
          </p:spPr>
          <p:txBody>
            <a:bodyPr lIns="50800" tIns="50800" rIns="50800" bIns="50800" rtlCol="0" anchor="ctr"/>
            <a:lstStyle/>
            <a:p>
              <a:pPr algn="ctr">
                <a:lnSpc>
                  <a:spcPts val="2659"/>
                </a:lnSpc>
              </a:pPr>
              <a:endParaRPr/>
            </a:p>
          </p:txBody>
        </p:sp>
      </p:grpSp>
      <p:grpSp>
        <p:nvGrpSpPr>
          <p:cNvPr id="55" name="Group 55"/>
          <p:cNvGrpSpPr/>
          <p:nvPr/>
        </p:nvGrpSpPr>
        <p:grpSpPr>
          <a:xfrm>
            <a:off x="13162684" y="4752045"/>
            <a:ext cx="4229076" cy="692263"/>
            <a:chOff x="0" y="0"/>
            <a:chExt cx="1113831" cy="182324"/>
          </a:xfrm>
        </p:grpSpPr>
        <p:sp>
          <p:nvSpPr>
            <p:cNvPr id="56" name="Freeform 56"/>
            <p:cNvSpPr/>
            <p:nvPr/>
          </p:nvSpPr>
          <p:spPr>
            <a:xfrm>
              <a:off x="0" y="0"/>
              <a:ext cx="1113831" cy="182324"/>
            </a:xfrm>
            <a:custGeom>
              <a:avLst/>
              <a:gdLst/>
              <a:ahLst/>
              <a:cxnLst/>
              <a:rect l="l" t="t" r="r" b="b"/>
              <a:pathLst>
                <a:path w="1113831" h="182324">
                  <a:moveTo>
                    <a:pt x="36613" y="0"/>
                  </a:moveTo>
                  <a:lnTo>
                    <a:pt x="1077218" y="0"/>
                  </a:lnTo>
                  <a:cubicBezTo>
                    <a:pt x="1097439" y="0"/>
                    <a:pt x="1113831" y="16392"/>
                    <a:pt x="1113831" y="36613"/>
                  </a:cubicBezTo>
                  <a:lnTo>
                    <a:pt x="1113831" y="145712"/>
                  </a:lnTo>
                  <a:cubicBezTo>
                    <a:pt x="1113831" y="165932"/>
                    <a:pt x="1097439" y="182324"/>
                    <a:pt x="1077218" y="182324"/>
                  </a:cubicBezTo>
                  <a:lnTo>
                    <a:pt x="36613" y="182324"/>
                  </a:lnTo>
                  <a:cubicBezTo>
                    <a:pt x="16392" y="182324"/>
                    <a:pt x="0" y="165932"/>
                    <a:pt x="0" y="145712"/>
                  </a:cubicBezTo>
                  <a:lnTo>
                    <a:pt x="0" y="36613"/>
                  </a:lnTo>
                  <a:cubicBezTo>
                    <a:pt x="0" y="16392"/>
                    <a:pt x="16392" y="0"/>
                    <a:pt x="36613" y="0"/>
                  </a:cubicBezTo>
                  <a:close/>
                </a:path>
              </a:pathLst>
            </a:custGeom>
            <a:solidFill>
              <a:srgbClr val="8F6234"/>
            </a:solidFill>
          </p:spPr>
        </p:sp>
        <p:sp>
          <p:nvSpPr>
            <p:cNvPr id="57" name="TextBox 57"/>
            <p:cNvSpPr txBox="1"/>
            <p:nvPr/>
          </p:nvSpPr>
          <p:spPr>
            <a:xfrm>
              <a:off x="0" y="-47625"/>
              <a:ext cx="1113831" cy="229949"/>
            </a:xfrm>
            <a:prstGeom prst="rect">
              <a:avLst/>
            </a:prstGeom>
          </p:spPr>
          <p:txBody>
            <a:bodyPr lIns="50800" tIns="50800" rIns="50800" bIns="50800" rtlCol="0" anchor="ctr"/>
            <a:lstStyle/>
            <a:p>
              <a:pPr algn="ctr">
                <a:lnSpc>
                  <a:spcPts val="2659"/>
                </a:lnSpc>
              </a:pPr>
              <a:endParaRPr/>
            </a:p>
          </p:txBody>
        </p:sp>
      </p:grpSp>
      <p:sp>
        <p:nvSpPr>
          <p:cNvPr id="58" name="TextBox 58"/>
          <p:cNvSpPr txBox="1"/>
          <p:nvPr/>
        </p:nvSpPr>
        <p:spPr>
          <a:xfrm>
            <a:off x="13220224" y="4906977"/>
            <a:ext cx="4278992" cy="387320"/>
          </a:xfrm>
          <a:prstGeom prst="rect">
            <a:avLst/>
          </a:prstGeom>
        </p:spPr>
        <p:txBody>
          <a:bodyPr lIns="0" tIns="0" rIns="0" bIns="0" rtlCol="0" anchor="t">
            <a:spAutoFit/>
          </a:bodyPr>
          <a:lstStyle/>
          <a:p>
            <a:pPr algn="ctr">
              <a:lnSpc>
                <a:spcPts val="2801"/>
              </a:lnSpc>
              <a:spcBef>
                <a:spcPct val="0"/>
              </a:spcBef>
            </a:pPr>
            <a:r>
              <a:rPr lang="en-US" sz="2001">
                <a:solidFill>
                  <a:srgbClr val="FFF7EF"/>
                </a:solidFill>
                <a:latin typeface="ITC Franklin Gothic LT Semi-Bold"/>
              </a:rPr>
              <a:t>PROVIDE CUSTOMER SUPPORT:</a:t>
            </a:r>
          </a:p>
        </p:txBody>
      </p:sp>
      <p:sp>
        <p:nvSpPr>
          <p:cNvPr id="59" name="TextBox 59"/>
          <p:cNvSpPr txBox="1"/>
          <p:nvPr/>
        </p:nvSpPr>
        <p:spPr>
          <a:xfrm>
            <a:off x="13342020" y="5661010"/>
            <a:ext cx="4039076" cy="2492375"/>
          </a:xfrm>
          <a:prstGeom prst="rect">
            <a:avLst/>
          </a:prstGeom>
        </p:spPr>
        <p:txBody>
          <a:bodyPr lIns="0" tIns="0" rIns="0" bIns="0" rtlCol="0" anchor="t">
            <a:spAutoFit/>
          </a:bodyPr>
          <a:lstStyle/>
          <a:p>
            <a:pPr>
              <a:lnSpc>
                <a:spcPts val="2799"/>
              </a:lnSpc>
              <a:spcBef>
                <a:spcPct val="0"/>
              </a:spcBef>
            </a:pPr>
            <a:r>
              <a:rPr lang="en-US" sz="1999">
                <a:solidFill>
                  <a:srgbClr val="1E302C"/>
                </a:solidFill>
                <a:latin typeface="ITC Franklin Gothic LT"/>
              </a:rPr>
              <a:t>Providing customer support is essential for creating a positive user experience on an e-commerce website. Make it easy for users to contact customer support through various channels such as email, phone, or live chat.</a:t>
            </a:r>
          </a:p>
        </p:txBody>
      </p:sp>
      <p:sp>
        <p:nvSpPr>
          <p:cNvPr id="60" name="Freeform 60"/>
          <p:cNvSpPr/>
          <p:nvPr/>
        </p:nvSpPr>
        <p:spPr>
          <a:xfrm rot="1957934">
            <a:off x="6212558" y="4746560"/>
            <a:ext cx="1842335" cy="793879"/>
          </a:xfrm>
          <a:custGeom>
            <a:avLst/>
            <a:gdLst/>
            <a:ahLst/>
            <a:cxnLst/>
            <a:rect l="l" t="t" r="r" b="b"/>
            <a:pathLst>
              <a:path w="1842335" h="793879">
                <a:moveTo>
                  <a:pt x="0" y="0"/>
                </a:moveTo>
                <a:lnTo>
                  <a:pt x="1842335" y="0"/>
                </a:lnTo>
                <a:lnTo>
                  <a:pt x="1842335" y="793880"/>
                </a:lnTo>
                <a:lnTo>
                  <a:pt x="0" y="793880"/>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61" name="Freeform 61"/>
          <p:cNvSpPr/>
          <p:nvPr/>
        </p:nvSpPr>
        <p:spPr>
          <a:xfrm flipH="1">
            <a:off x="1053094" y="5044553"/>
            <a:ext cx="777604" cy="830451"/>
          </a:xfrm>
          <a:custGeom>
            <a:avLst/>
            <a:gdLst/>
            <a:ahLst/>
            <a:cxnLst/>
            <a:rect l="l" t="t" r="r" b="b"/>
            <a:pathLst>
              <a:path w="777604" h="830451">
                <a:moveTo>
                  <a:pt x="777604" y="0"/>
                </a:moveTo>
                <a:lnTo>
                  <a:pt x="0" y="0"/>
                </a:lnTo>
                <a:lnTo>
                  <a:pt x="0" y="830451"/>
                </a:lnTo>
                <a:lnTo>
                  <a:pt x="777604" y="830451"/>
                </a:lnTo>
                <a:lnTo>
                  <a:pt x="777604"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62" name="Freeform 62"/>
          <p:cNvSpPr/>
          <p:nvPr/>
        </p:nvSpPr>
        <p:spPr>
          <a:xfrm>
            <a:off x="6289594" y="6667744"/>
            <a:ext cx="1038105" cy="1108655"/>
          </a:xfrm>
          <a:custGeom>
            <a:avLst/>
            <a:gdLst/>
            <a:ahLst/>
            <a:cxnLst/>
            <a:rect l="l" t="t" r="r" b="b"/>
            <a:pathLst>
              <a:path w="1038105" h="1108655">
                <a:moveTo>
                  <a:pt x="0" y="0"/>
                </a:moveTo>
                <a:lnTo>
                  <a:pt x="1038105" y="0"/>
                </a:lnTo>
                <a:lnTo>
                  <a:pt x="1038105" y="1108655"/>
                </a:lnTo>
                <a:lnTo>
                  <a:pt x="0" y="1108655"/>
                </a:lnTo>
                <a:lnTo>
                  <a:pt x="0" y="0"/>
                </a:lnTo>
                <a:close/>
              </a:path>
            </a:pathLst>
          </a:custGeom>
          <a:blipFill>
            <a:blip r:embed="rId8">
              <a:extLst>
                <a:ext uri="{96DAC541-7B7A-43D3-8B79-37D633B846F1}">
                  <asvg:svgBlip xmlns:asvg="http://schemas.microsoft.com/office/drawing/2016/SVG/main" xmlns="" r:embed="rId9"/>
                </a:ext>
              </a:extLst>
            </a:blip>
            <a:stretch>
              <a:fillRect/>
            </a:stretch>
          </a:blipFill>
        </p:spPr>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13274125" y="853325"/>
            <a:ext cx="3985175" cy="3985175"/>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4" name="TextBox 1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5" name="Group 15"/>
          <p:cNvGrpSpPr/>
          <p:nvPr/>
        </p:nvGrpSpPr>
        <p:grpSpPr>
          <a:xfrm>
            <a:off x="11289469" y="4652609"/>
            <a:ext cx="3653311" cy="3653311"/>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7" name="TextBox 1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a:off x="13848148" y="3896330"/>
            <a:ext cx="3224827" cy="3224827"/>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0" name="TextBox 2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1" name="Group 21"/>
          <p:cNvGrpSpPr/>
          <p:nvPr/>
        </p:nvGrpSpPr>
        <p:grpSpPr>
          <a:xfrm>
            <a:off x="12211416" y="2607700"/>
            <a:ext cx="1636731" cy="1636731"/>
            <a:chOff x="0" y="0"/>
            <a:chExt cx="812800" cy="812800"/>
          </a:xfrm>
        </p:grpSpPr>
        <p:sp>
          <p:nvSpPr>
            <p:cNvPr id="22" name="Freeform 2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3" name="TextBox 2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4" name="Freeform 24"/>
          <p:cNvSpPr/>
          <p:nvPr/>
        </p:nvSpPr>
        <p:spPr>
          <a:xfrm>
            <a:off x="11303636" y="2334794"/>
            <a:ext cx="5955664" cy="5414240"/>
          </a:xfrm>
          <a:custGeom>
            <a:avLst/>
            <a:gdLst/>
            <a:ahLst/>
            <a:cxnLst/>
            <a:rect l="l" t="t" r="r" b="b"/>
            <a:pathLst>
              <a:path w="5955664" h="5414240">
                <a:moveTo>
                  <a:pt x="0" y="0"/>
                </a:moveTo>
                <a:lnTo>
                  <a:pt x="5955664" y="0"/>
                </a:lnTo>
                <a:lnTo>
                  <a:pt x="5955664" y="5414240"/>
                </a:lnTo>
                <a:lnTo>
                  <a:pt x="0" y="541424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5" name="TextBox 25"/>
          <p:cNvSpPr txBox="1"/>
          <p:nvPr/>
        </p:nvSpPr>
        <p:spPr>
          <a:xfrm>
            <a:off x="14942780" y="9312060"/>
            <a:ext cx="2130195" cy="291642"/>
          </a:xfrm>
          <a:prstGeom prst="rect">
            <a:avLst/>
          </a:prstGeom>
        </p:spPr>
        <p:txBody>
          <a:bodyPr lIns="0" tIns="0" rIns="0" bIns="0" rtlCol="0" anchor="t">
            <a:spAutoFit/>
          </a:bodyPr>
          <a:lstStyle/>
          <a:p>
            <a:pPr algn="ctr">
              <a:lnSpc>
                <a:spcPts val="2101"/>
              </a:lnSpc>
              <a:spcBef>
                <a:spcPct val="0"/>
              </a:spcBef>
            </a:pPr>
            <a:r>
              <a:rPr lang="en-US" sz="1501">
                <a:solidFill>
                  <a:srgbClr val="1E302C"/>
                </a:solidFill>
                <a:latin typeface="ITC Franklin Gothic LT"/>
              </a:rPr>
              <a:t>Page 08 of 10 </a:t>
            </a:r>
          </a:p>
        </p:txBody>
      </p:sp>
      <p:sp>
        <p:nvSpPr>
          <p:cNvPr id="26" name="TextBox 26"/>
          <p:cNvSpPr txBox="1"/>
          <p:nvPr/>
        </p:nvSpPr>
        <p:spPr>
          <a:xfrm>
            <a:off x="1215025" y="405030"/>
            <a:ext cx="6903992" cy="2620943"/>
          </a:xfrm>
          <a:prstGeom prst="rect">
            <a:avLst/>
          </a:prstGeom>
        </p:spPr>
        <p:txBody>
          <a:bodyPr lIns="0" tIns="0" rIns="0" bIns="0" rtlCol="0" anchor="t">
            <a:spAutoFit/>
          </a:bodyPr>
          <a:lstStyle/>
          <a:p>
            <a:pPr>
              <a:lnSpc>
                <a:spcPts val="21438"/>
              </a:lnSpc>
              <a:spcBef>
                <a:spcPct val="0"/>
              </a:spcBef>
            </a:pPr>
            <a:r>
              <a:rPr lang="en-US" sz="15313">
                <a:solidFill>
                  <a:srgbClr val="8F6234"/>
                </a:solidFill>
                <a:latin typeface="League Gothic"/>
              </a:rPr>
              <a:t>CONCLUSION</a:t>
            </a:r>
          </a:p>
        </p:txBody>
      </p:sp>
      <p:sp>
        <p:nvSpPr>
          <p:cNvPr id="27" name="TextBox 27"/>
          <p:cNvSpPr txBox="1"/>
          <p:nvPr/>
        </p:nvSpPr>
        <p:spPr>
          <a:xfrm>
            <a:off x="6944155" y="1957883"/>
            <a:ext cx="6903992" cy="1368347"/>
          </a:xfrm>
          <a:prstGeom prst="rect">
            <a:avLst/>
          </a:prstGeom>
        </p:spPr>
        <p:txBody>
          <a:bodyPr lIns="0" tIns="0" rIns="0" bIns="0" rtlCol="0" anchor="t">
            <a:spAutoFit/>
          </a:bodyPr>
          <a:lstStyle/>
          <a:p>
            <a:pPr>
              <a:lnSpc>
                <a:spcPts val="11199"/>
              </a:lnSpc>
              <a:spcBef>
                <a:spcPct val="0"/>
              </a:spcBef>
            </a:pPr>
            <a:r>
              <a:rPr lang="en-US" sz="7999">
                <a:solidFill>
                  <a:srgbClr val="1E302C"/>
                </a:solidFill>
                <a:latin typeface="Amsterdam Four"/>
              </a:rPr>
              <a:t>Preparation</a:t>
            </a:r>
          </a:p>
        </p:txBody>
      </p:sp>
      <p:sp>
        <p:nvSpPr>
          <p:cNvPr id="28" name="TextBox 28"/>
          <p:cNvSpPr txBox="1"/>
          <p:nvPr/>
        </p:nvSpPr>
        <p:spPr>
          <a:xfrm>
            <a:off x="1215025" y="4547834"/>
            <a:ext cx="9386743" cy="1867536"/>
          </a:xfrm>
          <a:prstGeom prst="rect">
            <a:avLst/>
          </a:prstGeom>
        </p:spPr>
        <p:txBody>
          <a:bodyPr lIns="0" tIns="0" rIns="0" bIns="0" rtlCol="0" anchor="t">
            <a:spAutoFit/>
          </a:bodyPr>
          <a:lstStyle/>
          <a:p>
            <a:pPr algn="just">
              <a:lnSpc>
                <a:spcPts val="3639"/>
              </a:lnSpc>
              <a:spcBef>
                <a:spcPct val="0"/>
              </a:spcBef>
            </a:pPr>
            <a:r>
              <a:rPr lang="en-US" sz="2599">
                <a:solidFill>
                  <a:srgbClr val="1E302C"/>
                </a:solidFill>
                <a:latin typeface="ITC Franklin Gothic LT"/>
              </a:rPr>
              <a:t>E-commerce still represents one of the business methods that take advantage if done the right way, even if the stock market and commodities fell, but E-Commerce still able to survive and receive high transaction.</a:t>
            </a:r>
          </a:p>
        </p:txBody>
      </p:sp>
      <p:sp>
        <p:nvSpPr>
          <p:cNvPr id="29" name="Freeform 29"/>
          <p:cNvSpPr/>
          <p:nvPr/>
        </p:nvSpPr>
        <p:spPr>
          <a:xfrm rot="-1998955">
            <a:off x="11526656" y="2141726"/>
            <a:ext cx="1827544" cy="787505"/>
          </a:xfrm>
          <a:custGeom>
            <a:avLst/>
            <a:gdLst/>
            <a:ahLst/>
            <a:cxnLst/>
            <a:rect l="l" t="t" r="r" b="b"/>
            <a:pathLst>
              <a:path w="1827544" h="787505">
                <a:moveTo>
                  <a:pt x="0" y="0"/>
                </a:moveTo>
                <a:lnTo>
                  <a:pt x="1827543" y="0"/>
                </a:lnTo>
                <a:lnTo>
                  <a:pt x="1827543" y="787506"/>
                </a:lnTo>
                <a:lnTo>
                  <a:pt x="0" y="787506"/>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30" name="Freeform 30"/>
          <p:cNvSpPr/>
          <p:nvPr/>
        </p:nvSpPr>
        <p:spPr>
          <a:xfrm rot="9740285">
            <a:off x="15177841" y="7104714"/>
            <a:ext cx="1827544" cy="787505"/>
          </a:xfrm>
          <a:custGeom>
            <a:avLst/>
            <a:gdLst/>
            <a:ahLst/>
            <a:cxnLst/>
            <a:rect l="l" t="t" r="r" b="b"/>
            <a:pathLst>
              <a:path w="1827544" h="787505">
                <a:moveTo>
                  <a:pt x="0" y="0"/>
                </a:moveTo>
                <a:lnTo>
                  <a:pt x="1827544" y="0"/>
                </a:lnTo>
                <a:lnTo>
                  <a:pt x="1827544" y="787505"/>
                </a:lnTo>
                <a:lnTo>
                  <a:pt x="0" y="787505"/>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31" name="Freeform 31"/>
          <p:cNvSpPr/>
          <p:nvPr/>
        </p:nvSpPr>
        <p:spPr>
          <a:xfrm flipH="1">
            <a:off x="15939048" y="700305"/>
            <a:ext cx="1320252" cy="1409978"/>
          </a:xfrm>
          <a:custGeom>
            <a:avLst/>
            <a:gdLst/>
            <a:ahLst/>
            <a:cxnLst/>
            <a:rect l="l" t="t" r="r" b="b"/>
            <a:pathLst>
              <a:path w="1320252" h="1409978">
                <a:moveTo>
                  <a:pt x="1320252" y="0"/>
                </a:moveTo>
                <a:lnTo>
                  <a:pt x="0" y="0"/>
                </a:lnTo>
                <a:lnTo>
                  <a:pt x="0" y="1409978"/>
                </a:lnTo>
                <a:lnTo>
                  <a:pt x="1320252" y="1409978"/>
                </a:lnTo>
                <a:lnTo>
                  <a:pt x="1320252"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32" name="Freeform 32"/>
          <p:cNvSpPr/>
          <p:nvPr/>
        </p:nvSpPr>
        <p:spPr>
          <a:xfrm flipH="1">
            <a:off x="12527657" y="7099867"/>
            <a:ext cx="746468" cy="797199"/>
          </a:xfrm>
          <a:custGeom>
            <a:avLst/>
            <a:gdLst/>
            <a:ahLst/>
            <a:cxnLst/>
            <a:rect l="l" t="t" r="r" b="b"/>
            <a:pathLst>
              <a:path w="746468" h="797199">
                <a:moveTo>
                  <a:pt x="746468" y="0"/>
                </a:moveTo>
                <a:lnTo>
                  <a:pt x="0" y="0"/>
                </a:lnTo>
                <a:lnTo>
                  <a:pt x="0" y="797199"/>
                </a:lnTo>
                <a:lnTo>
                  <a:pt x="746468" y="797199"/>
                </a:lnTo>
                <a:lnTo>
                  <a:pt x="746468" y="0"/>
                </a:lnTo>
                <a:close/>
              </a:path>
            </a:pathLst>
          </a:custGeom>
          <a:blipFill>
            <a:blip r:embed="rId8">
              <a:extLst>
                <a:ext uri="{96DAC541-7B7A-43D3-8B79-37D633B846F1}">
                  <asvg:svgBlip xmlns:asvg="http://schemas.microsoft.com/office/drawing/2016/SVG/main" xmlns="" r:embed="rId9"/>
                </a:ext>
              </a:extLst>
            </a:blip>
            <a:stretch>
              <a:fillRect/>
            </a:stretch>
          </a:blipFill>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889891"/>
            <a:ext cx="19403020" cy="1779782"/>
            <a:chOff x="0" y="0"/>
            <a:chExt cx="5110260" cy="468749"/>
          </a:xfrm>
        </p:grpSpPr>
        <p:sp>
          <p:nvSpPr>
            <p:cNvPr id="3" name="Freeform 3"/>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4" name="TextBox 4"/>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557510" y="9397109"/>
            <a:ext cx="19403020" cy="1779782"/>
            <a:chOff x="0" y="0"/>
            <a:chExt cx="5110260" cy="468749"/>
          </a:xfrm>
        </p:grpSpPr>
        <p:sp>
          <p:nvSpPr>
            <p:cNvPr id="6" name="Freeform 6"/>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7" name="TextBox 7"/>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9987553" y="1741608"/>
            <a:ext cx="6684726" cy="6684726"/>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0" name="TextBox 1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7763173" y="2234242"/>
            <a:ext cx="3729774" cy="3729774"/>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4" name="Group 14"/>
          <p:cNvGrpSpPr/>
          <p:nvPr/>
        </p:nvGrpSpPr>
        <p:grpSpPr>
          <a:xfrm>
            <a:off x="14198835" y="4790890"/>
            <a:ext cx="3373245" cy="3373245"/>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6" name="TextBox 16"/>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7" name="Freeform 17"/>
          <p:cNvSpPr/>
          <p:nvPr/>
        </p:nvSpPr>
        <p:spPr>
          <a:xfrm>
            <a:off x="9314807" y="1741608"/>
            <a:ext cx="8030218" cy="6803785"/>
          </a:xfrm>
          <a:custGeom>
            <a:avLst/>
            <a:gdLst/>
            <a:ahLst/>
            <a:cxnLst/>
            <a:rect l="l" t="t" r="r" b="b"/>
            <a:pathLst>
              <a:path w="8030218" h="6803785">
                <a:moveTo>
                  <a:pt x="0" y="0"/>
                </a:moveTo>
                <a:lnTo>
                  <a:pt x="8030218" y="0"/>
                </a:lnTo>
                <a:lnTo>
                  <a:pt x="8030218" y="6803784"/>
                </a:lnTo>
                <a:lnTo>
                  <a:pt x="0" y="6803784"/>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18" name="TextBox 18"/>
          <p:cNvSpPr txBox="1"/>
          <p:nvPr/>
        </p:nvSpPr>
        <p:spPr>
          <a:xfrm>
            <a:off x="1289895" y="966133"/>
            <a:ext cx="9524165" cy="3590890"/>
          </a:xfrm>
          <a:prstGeom prst="rect">
            <a:avLst/>
          </a:prstGeom>
        </p:spPr>
        <p:txBody>
          <a:bodyPr lIns="0" tIns="0" rIns="0" bIns="0" rtlCol="0" anchor="t">
            <a:spAutoFit/>
          </a:bodyPr>
          <a:lstStyle/>
          <a:p>
            <a:pPr>
              <a:lnSpc>
                <a:spcPts val="29398"/>
              </a:lnSpc>
              <a:spcBef>
                <a:spcPct val="0"/>
              </a:spcBef>
            </a:pPr>
            <a:r>
              <a:rPr lang="en-US" sz="20999">
                <a:solidFill>
                  <a:srgbClr val="8F6234"/>
                </a:solidFill>
                <a:latin typeface="League Gothic"/>
              </a:rPr>
              <a:t>THANK</a:t>
            </a:r>
          </a:p>
        </p:txBody>
      </p:sp>
      <p:sp>
        <p:nvSpPr>
          <p:cNvPr id="19" name="TextBox 19"/>
          <p:cNvSpPr txBox="1"/>
          <p:nvPr/>
        </p:nvSpPr>
        <p:spPr>
          <a:xfrm>
            <a:off x="1289895" y="3404538"/>
            <a:ext cx="7548663" cy="2066844"/>
          </a:xfrm>
          <a:prstGeom prst="rect">
            <a:avLst/>
          </a:prstGeom>
        </p:spPr>
        <p:txBody>
          <a:bodyPr lIns="0" tIns="0" rIns="0" bIns="0" rtlCol="0" anchor="t">
            <a:spAutoFit/>
          </a:bodyPr>
          <a:lstStyle/>
          <a:p>
            <a:pPr>
              <a:lnSpc>
                <a:spcPts val="16800"/>
              </a:lnSpc>
              <a:spcBef>
                <a:spcPct val="0"/>
              </a:spcBef>
            </a:pPr>
            <a:r>
              <a:rPr lang="en-US" sz="12000">
                <a:solidFill>
                  <a:srgbClr val="1E302C"/>
                </a:solidFill>
                <a:latin typeface="Amsterdam Four"/>
              </a:rPr>
              <a:t>You</a:t>
            </a:r>
          </a:p>
        </p:txBody>
      </p:sp>
      <p:grpSp>
        <p:nvGrpSpPr>
          <p:cNvPr id="20" name="Group 20"/>
          <p:cNvGrpSpPr/>
          <p:nvPr/>
        </p:nvGrpSpPr>
        <p:grpSpPr>
          <a:xfrm>
            <a:off x="1582536" y="7308367"/>
            <a:ext cx="3069111" cy="460920"/>
            <a:chOff x="0" y="0"/>
            <a:chExt cx="2706079" cy="406400"/>
          </a:xfrm>
        </p:grpSpPr>
        <p:sp>
          <p:nvSpPr>
            <p:cNvPr id="21" name="Freeform 21"/>
            <p:cNvSpPr/>
            <p:nvPr/>
          </p:nvSpPr>
          <p:spPr>
            <a:xfrm>
              <a:off x="0" y="0"/>
              <a:ext cx="2706079" cy="406400"/>
            </a:xfrm>
            <a:custGeom>
              <a:avLst/>
              <a:gdLst/>
              <a:ahLst/>
              <a:cxnLst/>
              <a:rect l="l" t="t" r="r" b="b"/>
              <a:pathLst>
                <a:path w="2706079" h="406400">
                  <a:moveTo>
                    <a:pt x="2502879" y="0"/>
                  </a:moveTo>
                  <a:cubicBezTo>
                    <a:pt x="2615103" y="0"/>
                    <a:pt x="2706079" y="90976"/>
                    <a:pt x="2706079" y="203200"/>
                  </a:cubicBezTo>
                  <a:cubicBezTo>
                    <a:pt x="2706079" y="315424"/>
                    <a:pt x="2615103" y="406400"/>
                    <a:pt x="2502879"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22" name="TextBox 22"/>
            <p:cNvSpPr txBox="1"/>
            <p:nvPr/>
          </p:nvSpPr>
          <p:spPr>
            <a:xfrm>
              <a:off x="0" y="-47625"/>
              <a:ext cx="2706079" cy="454025"/>
            </a:xfrm>
            <a:prstGeom prst="rect">
              <a:avLst/>
            </a:prstGeom>
          </p:spPr>
          <p:txBody>
            <a:bodyPr lIns="50800" tIns="50800" rIns="50800" bIns="50800" rtlCol="0" anchor="ctr"/>
            <a:lstStyle/>
            <a:p>
              <a:pPr algn="ctr">
                <a:lnSpc>
                  <a:spcPts val="2659"/>
                </a:lnSpc>
              </a:pPr>
              <a:endParaRPr/>
            </a:p>
          </p:txBody>
        </p:sp>
      </p:grpSp>
      <p:grpSp>
        <p:nvGrpSpPr>
          <p:cNvPr id="23" name="Group 23"/>
          <p:cNvGrpSpPr/>
          <p:nvPr/>
        </p:nvGrpSpPr>
        <p:grpSpPr>
          <a:xfrm>
            <a:off x="1582536" y="8048428"/>
            <a:ext cx="3069111" cy="460920"/>
            <a:chOff x="0" y="0"/>
            <a:chExt cx="2706079" cy="406400"/>
          </a:xfrm>
        </p:grpSpPr>
        <p:sp>
          <p:nvSpPr>
            <p:cNvPr id="24" name="Freeform 24"/>
            <p:cNvSpPr/>
            <p:nvPr/>
          </p:nvSpPr>
          <p:spPr>
            <a:xfrm>
              <a:off x="0" y="0"/>
              <a:ext cx="2706079" cy="406400"/>
            </a:xfrm>
            <a:custGeom>
              <a:avLst/>
              <a:gdLst/>
              <a:ahLst/>
              <a:cxnLst/>
              <a:rect l="l" t="t" r="r" b="b"/>
              <a:pathLst>
                <a:path w="2706079" h="406400">
                  <a:moveTo>
                    <a:pt x="2502879" y="0"/>
                  </a:moveTo>
                  <a:cubicBezTo>
                    <a:pt x="2615103" y="0"/>
                    <a:pt x="2706079" y="90976"/>
                    <a:pt x="2706079" y="203200"/>
                  </a:cubicBezTo>
                  <a:cubicBezTo>
                    <a:pt x="2706079" y="315424"/>
                    <a:pt x="2615103" y="406400"/>
                    <a:pt x="2502879"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25" name="TextBox 25"/>
            <p:cNvSpPr txBox="1"/>
            <p:nvPr/>
          </p:nvSpPr>
          <p:spPr>
            <a:xfrm>
              <a:off x="0" y="-47625"/>
              <a:ext cx="2706079" cy="454025"/>
            </a:xfrm>
            <a:prstGeom prst="rect">
              <a:avLst/>
            </a:prstGeom>
          </p:spPr>
          <p:txBody>
            <a:bodyPr lIns="50800" tIns="50800" rIns="50800" bIns="50800" rtlCol="0" anchor="ctr"/>
            <a:lstStyle/>
            <a:p>
              <a:pPr algn="ctr">
                <a:lnSpc>
                  <a:spcPts val="2659"/>
                </a:lnSpc>
              </a:pPr>
              <a:endParaRPr/>
            </a:p>
          </p:txBody>
        </p:sp>
      </p:grpSp>
      <p:grpSp>
        <p:nvGrpSpPr>
          <p:cNvPr id="26" name="Group 26"/>
          <p:cNvGrpSpPr/>
          <p:nvPr/>
        </p:nvGrpSpPr>
        <p:grpSpPr>
          <a:xfrm>
            <a:off x="5682727" y="7308367"/>
            <a:ext cx="3069111" cy="460920"/>
            <a:chOff x="0" y="0"/>
            <a:chExt cx="2706079" cy="406400"/>
          </a:xfrm>
        </p:grpSpPr>
        <p:sp>
          <p:nvSpPr>
            <p:cNvPr id="27" name="Freeform 27"/>
            <p:cNvSpPr/>
            <p:nvPr/>
          </p:nvSpPr>
          <p:spPr>
            <a:xfrm>
              <a:off x="0" y="0"/>
              <a:ext cx="2706079" cy="406400"/>
            </a:xfrm>
            <a:custGeom>
              <a:avLst/>
              <a:gdLst/>
              <a:ahLst/>
              <a:cxnLst/>
              <a:rect l="l" t="t" r="r" b="b"/>
              <a:pathLst>
                <a:path w="2706079" h="406400">
                  <a:moveTo>
                    <a:pt x="2502879" y="0"/>
                  </a:moveTo>
                  <a:cubicBezTo>
                    <a:pt x="2615103" y="0"/>
                    <a:pt x="2706079" y="90976"/>
                    <a:pt x="2706079" y="203200"/>
                  </a:cubicBezTo>
                  <a:cubicBezTo>
                    <a:pt x="2706079" y="315424"/>
                    <a:pt x="2615103" y="406400"/>
                    <a:pt x="2502879"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28" name="TextBox 28"/>
            <p:cNvSpPr txBox="1"/>
            <p:nvPr/>
          </p:nvSpPr>
          <p:spPr>
            <a:xfrm>
              <a:off x="0" y="-47625"/>
              <a:ext cx="2706079" cy="454025"/>
            </a:xfrm>
            <a:prstGeom prst="rect">
              <a:avLst/>
            </a:prstGeom>
          </p:spPr>
          <p:txBody>
            <a:bodyPr lIns="50800" tIns="50800" rIns="50800" bIns="50800" rtlCol="0" anchor="ctr"/>
            <a:lstStyle/>
            <a:p>
              <a:pPr algn="ctr">
                <a:lnSpc>
                  <a:spcPts val="2659"/>
                </a:lnSpc>
              </a:pPr>
              <a:endParaRPr/>
            </a:p>
          </p:txBody>
        </p:sp>
      </p:grpSp>
      <p:grpSp>
        <p:nvGrpSpPr>
          <p:cNvPr id="29" name="Group 29"/>
          <p:cNvGrpSpPr/>
          <p:nvPr/>
        </p:nvGrpSpPr>
        <p:grpSpPr>
          <a:xfrm>
            <a:off x="5682727" y="8048428"/>
            <a:ext cx="3069111" cy="460920"/>
            <a:chOff x="0" y="0"/>
            <a:chExt cx="2706079" cy="406400"/>
          </a:xfrm>
        </p:grpSpPr>
        <p:sp>
          <p:nvSpPr>
            <p:cNvPr id="30" name="Freeform 30"/>
            <p:cNvSpPr/>
            <p:nvPr/>
          </p:nvSpPr>
          <p:spPr>
            <a:xfrm>
              <a:off x="0" y="0"/>
              <a:ext cx="2706079" cy="406400"/>
            </a:xfrm>
            <a:custGeom>
              <a:avLst/>
              <a:gdLst/>
              <a:ahLst/>
              <a:cxnLst/>
              <a:rect l="l" t="t" r="r" b="b"/>
              <a:pathLst>
                <a:path w="2706079" h="406400">
                  <a:moveTo>
                    <a:pt x="2502879" y="0"/>
                  </a:moveTo>
                  <a:cubicBezTo>
                    <a:pt x="2615103" y="0"/>
                    <a:pt x="2706079" y="90976"/>
                    <a:pt x="2706079" y="203200"/>
                  </a:cubicBezTo>
                  <a:cubicBezTo>
                    <a:pt x="2706079" y="315424"/>
                    <a:pt x="2615103" y="406400"/>
                    <a:pt x="2502879"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1" name="TextBox 31"/>
            <p:cNvSpPr txBox="1"/>
            <p:nvPr/>
          </p:nvSpPr>
          <p:spPr>
            <a:xfrm>
              <a:off x="0" y="-47625"/>
              <a:ext cx="2706079" cy="454025"/>
            </a:xfrm>
            <a:prstGeom prst="rect">
              <a:avLst/>
            </a:prstGeom>
          </p:spPr>
          <p:txBody>
            <a:bodyPr lIns="50800" tIns="50800" rIns="50800" bIns="50800" rtlCol="0" anchor="ctr"/>
            <a:lstStyle/>
            <a:p>
              <a:pPr algn="ctr">
                <a:lnSpc>
                  <a:spcPts val="2659"/>
                </a:lnSpc>
              </a:pPr>
              <a:endParaRPr/>
            </a:p>
          </p:txBody>
        </p:sp>
      </p:grpSp>
      <p:sp>
        <p:nvSpPr>
          <p:cNvPr id="32" name="Freeform 32"/>
          <p:cNvSpPr/>
          <p:nvPr/>
        </p:nvSpPr>
        <p:spPr>
          <a:xfrm rot="-8491720">
            <a:off x="6963099" y="5409702"/>
            <a:ext cx="2254244" cy="971374"/>
          </a:xfrm>
          <a:custGeom>
            <a:avLst/>
            <a:gdLst/>
            <a:ahLst/>
            <a:cxnLst/>
            <a:rect l="l" t="t" r="r" b="b"/>
            <a:pathLst>
              <a:path w="2254244" h="971374">
                <a:moveTo>
                  <a:pt x="0" y="0"/>
                </a:moveTo>
                <a:lnTo>
                  <a:pt x="2254245" y="0"/>
                </a:lnTo>
                <a:lnTo>
                  <a:pt x="2254245" y="971375"/>
                </a:lnTo>
                <a:lnTo>
                  <a:pt x="0" y="971375"/>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33" name="Freeform 33"/>
          <p:cNvSpPr/>
          <p:nvPr/>
        </p:nvSpPr>
        <p:spPr>
          <a:xfrm rot="3134415">
            <a:off x="16132471" y="1910334"/>
            <a:ext cx="1503369" cy="647815"/>
          </a:xfrm>
          <a:custGeom>
            <a:avLst/>
            <a:gdLst/>
            <a:ahLst/>
            <a:cxnLst/>
            <a:rect l="l" t="t" r="r" b="b"/>
            <a:pathLst>
              <a:path w="1503369" h="647815">
                <a:moveTo>
                  <a:pt x="0" y="0"/>
                </a:moveTo>
                <a:lnTo>
                  <a:pt x="1503369" y="0"/>
                </a:lnTo>
                <a:lnTo>
                  <a:pt x="1503369" y="647815"/>
                </a:lnTo>
                <a:lnTo>
                  <a:pt x="0" y="647815"/>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34" name="Freeform 34"/>
          <p:cNvSpPr/>
          <p:nvPr/>
        </p:nvSpPr>
        <p:spPr>
          <a:xfrm>
            <a:off x="7686876" y="1854993"/>
            <a:ext cx="1941184" cy="2073109"/>
          </a:xfrm>
          <a:custGeom>
            <a:avLst/>
            <a:gdLst/>
            <a:ahLst/>
            <a:cxnLst/>
            <a:rect l="l" t="t" r="r" b="b"/>
            <a:pathLst>
              <a:path w="1941184" h="2073109">
                <a:moveTo>
                  <a:pt x="0" y="0"/>
                </a:moveTo>
                <a:lnTo>
                  <a:pt x="1941184" y="0"/>
                </a:lnTo>
                <a:lnTo>
                  <a:pt x="1941184" y="2073109"/>
                </a:lnTo>
                <a:lnTo>
                  <a:pt x="0" y="2073109"/>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35" name="Freeform 35"/>
          <p:cNvSpPr/>
          <p:nvPr/>
        </p:nvSpPr>
        <p:spPr>
          <a:xfrm flipH="1">
            <a:off x="11388732" y="5620686"/>
            <a:ext cx="1941184" cy="2073109"/>
          </a:xfrm>
          <a:custGeom>
            <a:avLst/>
            <a:gdLst/>
            <a:ahLst/>
            <a:cxnLst/>
            <a:rect l="l" t="t" r="r" b="b"/>
            <a:pathLst>
              <a:path w="1941184" h="2073109">
                <a:moveTo>
                  <a:pt x="1941184" y="0"/>
                </a:moveTo>
                <a:lnTo>
                  <a:pt x="0" y="0"/>
                </a:lnTo>
                <a:lnTo>
                  <a:pt x="0" y="2073110"/>
                </a:lnTo>
                <a:lnTo>
                  <a:pt x="1941184" y="2073110"/>
                </a:lnTo>
                <a:lnTo>
                  <a:pt x="1941184" y="0"/>
                </a:lnTo>
                <a:close/>
              </a:path>
            </a:pathLst>
          </a:custGeom>
          <a:blipFill>
            <a:blip r:embed="rId8">
              <a:extLst>
                <a:ext uri="{96DAC541-7B7A-43D3-8B79-37D633B846F1}">
                  <asvg:svgBlip xmlns:asvg="http://schemas.microsoft.com/office/drawing/2016/SVG/main" xmlns="" r:embed="rId9"/>
                </a:ext>
              </a:extLst>
            </a:blip>
            <a:stretch>
              <a:fillRect/>
            </a:stretch>
          </a:blipFill>
        </p:spPr>
      </p:sp>
      <p:sp>
        <p:nvSpPr>
          <p:cNvPr id="36" name="Freeform 36"/>
          <p:cNvSpPr/>
          <p:nvPr/>
        </p:nvSpPr>
        <p:spPr>
          <a:xfrm>
            <a:off x="5128891" y="8048428"/>
            <a:ext cx="460920" cy="460920"/>
          </a:xfrm>
          <a:custGeom>
            <a:avLst/>
            <a:gdLst/>
            <a:ahLst/>
            <a:cxnLst/>
            <a:rect l="l" t="t" r="r" b="b"/>
            <a:pathLst>
              <a:path w="460920" h="460920">
                <a:moveTo>
                  <a:pt x="0" y="0"/>
                </a:moveTo>
                <a:lnTo>
                  <a:pt x="460920" y="0"/>
                </a:lnTo>
                <a:lnTo>
                  <a:pt x="460920" y="460920"/>
                </a:lnTo>
                <a:lnTo>
                  <a:pt x="0" y="460920"/>
                </a:lnTo>
                <a:lnTo>
                  <a:pt x="0" y="0"/>
                </a:lnTo>
                <a:close/>
              </a:path>
            </a:pathLst>
          </a:custGeom>
          <a:blipFill>
            <a:blip r:embed="rId10">
              <a:extLst>
                <a:ext uri="{96DAC541-7B7A-43D3-8B79-37D633B846F1}">
                  <asvg:svgBlip xmlns:asvg="http://schemas.microsoft.com/office/drawing/2016/SVG/main" xmlns="" r:embed="rId11"/>
                </a:ext>
              </a:extLst>
            </a:blip>
            <a:stretch>
              <a:fillRect/>
            </a:stretch>
          </a:blipFill>
        </p:spPr>
      </p:sp>
      <p:sp>
        <p:nvSpPr>
          <p:cNvPr id="37" name="Freeform 37"/>
          <p:cNvSpPr/>
          <p:nvPr/>
        </p:nvSpPr>
        <p:spPr>
          <a:xfrm>
            <a:off x="1026365" y="7308367"/>
            <a:ext cx="460920" cy="460920"/>
          </a:xfrm>
          <a:custGeom>
            <a:avLst/>
            <a:gdLst/>
            <a:ahLst/>
            <a:cxnLst/>
            <a:rect l="l" t="t" r="r" b="b"/>
            <a:pathLst>
              <a:path w="460920" h="460920">
                <a:moveTo>
                  <a:pt x="0" y="0"/>
                </a:moveTo>
                <a:lnTo>
                  <a:pt x="460921" y="0"/>
                </a:lnTo>
                <a:lnTo>
                  <a:pt x="460921" y="460920"/>
                </a:lnTo>
                <a:lnTo>
                  <a:pt x="0" y="460920"/>
                </a:lnTo>
                <a:lnTo>
                  <a:pt x="0" y="0"/>
                </a:lnTo>
                <a:close/>
              </a:path>
            </a:pathLst>
          </a:custGeom>
          <a:blipFill>
            <a:blip r:embed="rId12">
              <a:extLst>
                <a:ext uri="{96DAC541-7B7A-43D3-8B79-37D633B846F1}">
                  <asvg:svgBlip xmlns:asvg="http://schemas.microsoft.com/office/drawing/2016/SVG/main" xmlns="" r:embed="rId13"/>
                </a:ext>
              </a:extLst>
            </a:blip>
            <a:stretch>
              <a:fillRect/>
            </a:stretch>
          </a:blipFill>
        </p:spPr>
      </p:sp>
      <p:sp>
        <p:nvSpPr>
          <p:cNvPr id="38" name="Freeform 38"/>
          <p:cNvSpPr/>
          <p:nvPr/>
        </p:nvSpPr>
        <p:spPr>
          <a:xfrm>
            <a:off x="5128891" y="7308367"/>
            <a:ext cx="460920" cy="460920"/>
          </a:xfrm>
          <a:custGeom>
            <a:avLst/>
            <a:gdLst/>
            <a:ahLst/>
            <a:cxnLst/>
            <a:rect l="l" t="t" r="r" b="b"/>
            <a:pathLst>
              <a:path w="460920" h="460920">
                <a:moveTo>
                  <a:pt x="0" y="0"/>
                </a:moveTo>
                <a:lnTo>
                  <a:pt x="460920" y="0"/>
                </a:lnTo>
                <a:lnTo>
                  <a:pt x="460920" y="460920"/>
                </a:lnTo>
                <a:lnTo>
                  <a:pt x="0" y="460920"/>
                </a:lnTo>
                <a:lnTo>
                  <a:pt x="0" y="0"/>
                </a:lnTo>
                <a:close/>
              </a:path>
            </a:pathLst>
          </a:custGeom>
          <a:blipFill>
            <a:blip r:embed="rId14">
              <a:extLst>
                <a:ext uri="{96DAC541-7B7A-43D3-8B79-37D633B846F1}">
                  <asvg:svgBlip xmlns:asvg="http://schemas.microsoft.com/office/drawing/2016/SVG/main" xmlns="" r:embed="rId15"/>
                </a:ext>
              </a:extLst>
            </a:blip>
            <a:stretch>
              <a:fillRect/>
            </a:stretch>
          </a:blipFill>
        </p:spPr>
      </p:sp>
      <p:sp>
        <p:nvSpPr>
          <p:cNvPr id="39" name="Freeform 39"/>
          <p:cNvSpPr/>
          <p:nvPr/>
        </p:nvSpPr>
        <p:spPr>
          <a:xfrm>
            <a:off x="1028700" y="8050763"/>
            <a:ext cx="458586" cy="458586"/>
          </a:xfrm>
          <a:custGeom>
            <a:avLst/>
            <a:gdLst/>
            <a:ahLst/>
            <a:cxnLst/>
            <a:rect l="l" t="t" r="r" b="b"/>
            <a:pathLst>
              <a:path w="458586" h="458586">
                <a:moveTo>
                  <a:pt x="0" y="0"/>
                </a:moveTo>
                <a:lnTo>
                  <a:pt x="458586" y="0"/>
                </a:lnTo>
                <a:lnTo>
                  <a:pt x="458586" y="458585"/>
                </a:lnTo>
                <a:lnTo>
                  <a:pt x="0" y="458585"/>
                </a:lnTo>
                <a:lnTo>
                  <a:pt x="0" y="0"/>
                </a:lnTo>
                <a:close/>
              </a:path>
            </a:pathLst>
          </a:custGeom>
          <a:blipFill>
            <a:blip r:embed="rId16">
              <a:extLst>
                <a:ext uri="{96DAC541-7B7A-43D3-8B79-37D633B846F1}">
                  <asvg:svgBlip xmlns:asvg="http://schemas.microsoft.com/office/drawing/2016/SVG/main" xmlns="" r:embed="rId17"/>
                </a:ext>
              </a:extLst>
            </a:blip>
            <a:stretch>
              <a:fillRect/>
            </a:stretch>
          </a:blipFill>
        </p:spPr>
      </p:sp>
      <p:sp>
        <p:nvSpPr>
          <p:cNvPr id="40" name="TextBox 40"/>
          <p:cNvSpPr txBox="1"/>
          <p:nvPr/>
        </p:nvSpPr>
        <p:spPr>
          <a:xfrm>
            <a:off x="1831250" y="7347874"/>
            <a:ext cx="2820396" cy="345961"/>
          </a:xfrm>
          <a:prstGeom prst="rect">
            <a:avLst/>
          </a:prstGeom>
        </p:spPr>
        <p:txBody>
          <a:bodyPr lIns="0" tIns="0" rIns="0" bIns="0" rtlCol="0" anchor="t">
            <a:spAutoFit/>
          </a:bodyPr>
          <a:lstStyle/>
          <a:p>
            <a:pPr>
              <a:lnSpc>
                <a:spcPts val="2521"/>
              </a:lnSpc>
              <a:spcBef>
                <a:spcPct val="0"/>
              </a:spcBef>
            </a:pPr>
            <a:r>
              <a:rPr lang="en-US" sz="1801">
                <a:solidFill>
                  <a:srgbClr val="1E302C"/>
                </a:solidFill>
                <a:latin typeface="ITC Franklin Gothic LT"/>
              </a:rPr>
              <a:t>Sima bubteina</a:t>
            </a:r>
          </a:p>
        </p:txBody>
      </p:sp>
      <p:sp>
        <p:nvSpPr>
          <p:cNvPr id="41" name="TextBox 41"/>
          <p:cNvSpPr txBox="1"/>
          <p:nvPr/>
        </p:nvSpPr>
        <p:spPr>
          <a:xfrm>
            <a:off x="1831250" y="8087935"/>
            <a:ext cx="2820396" cy="345961"/>
          </a:xfrm>
          <a:prstGeom prst="rect">
            <a:avLst/>
          </a:prstGeom>
        </p:spPr>
        <p:txBody>
          <a:bodyPr lIns="0" tIns="0" rIns="0" bIns="0" rtlCol="0" anchor="t">
            <a:spAutoFit/>
          </a:bodyPr>
          <a:lstStyle/>
          <a:p>
            <a:pPr>
              <a:lnSpc>
                <a:spcPts val="2521"/>
              </a:lnSpc>
              <a:spcBef>
                <a:spcPct val="0"/>
              </a:spcBef>
            </a:pPr>
            <a:r>
              <a:rPr lang="en-US" sz="1801">
                <a:solidFill>
                  <a:srgbClr val="1E302C"/>
                </a:solidFill>
                <a:latin typeface="ITC Franklin Gothic LT"/>
              </a:rPr>
              <a:t>3937</a:t>
            </a:r>
          </a:p>
        </p:txBody>
      </p:sp>
      <p:sp>
        <p:nvSpPr>
          <p:cNvPr id="42" name="TextBox 42"/>
          <p:cNvSpPr txBox="1"/>
          <p:nvPr/>
        </p:nvSpPr>
        <p:spPr>
          <a:xfrm>
            <a:off x="5931441" y="7347874"/>
            <a:ext cx="2820396" cy="345961"/>
          </a:xfrm>
          <a:prstGeom prst="rect">
            <a:avLst/>
          </a:prstGeom>
        </p:spPr>
        <p:txBody>
          <a:bodyPr lIns="0" tIns="0" rIns="0" bIns="0" rtlCol="0" anchor="t">
            <a:spAutoFit/>
          </a:bodyPr>
          <a:lstStyle/>
          <a:p>
            <a:pPr>
              <a:lnSpc>
                <a:spcPts val="2521"/>
              </a:lnSpc>
              <a:spcBef>
                <a:spcPct val="0"/>
              </a:spcBef>
            </a:pPr>
            <a:r>
              <a:rPr lang="en-US" sz="1801">
                <a:solidFill>
                  <a:srgbClr val="1E302C"/>
                </a:solidFill>
                <a:latin typeface="ITC Franklin Gothic LT"/>
              </a:rPr>
              <a:t>Week 10</a:t>
            </a:r>
          </a:p>
        </p:txBody>
      </p:sp>
      <p:sp>
        <p:nvSpPr>
          <p:cNvPr id="43" name="TextBox 43"/>
          <p:cNvSpPr txBox="1"/>
          <p:nvPr/>
        </p:nvSpPr>
        <p:spPr>
          <a:xfrm>
            <a:off x="5931441" y="8087935"/>
            <a:ext cx="2820396" cy="345961"/>
          </a:xfrm>
          <a:prstGeom prst="rect">
            <a:avLst/>
          </a:prstGeom>
        </p:spPr>
        <p:txBody>
          <a:bodyPr lIns="0" tIns="0" rIns="0" bIns="0" rtlCol="0" anchor="t">
            <a:spAutoFit/>
          </a:bodyPr>
          <a:lstStyle/>
          <a:p>
            <a:pPr>
              <a:lnSpc>
                <a:spcPts val="2521"/>
              </a:lnSpc>
              <a:spcBef>
                <a:spcPct val="0"/>
              </a:spcBef>
            </a:pPr>
            <a:r>
              <a:rPr lang="en-US" sz="1801">
                <a:solidFill>
                  <a:srgbClr val="1E302C"/>
                </a:solidFill>
                <a:latin typeface="ITC Franklin Gothic LT"/>
              </a:rPr>
              <a:t>Sema-3937@limu.edu.lu</a:t>
            </a:r>
          </a:p>
        </p:txBody>
      </p:sp>
      <p:grpSp>
        <p:nvGrpSpPr>
          <p:cNvPr id="44" name="Group 44"/>
          <p:cNvGrpSpPr/>
          <p:nvPr/>
        </p:nvGrpSpPr>
        <p:grpSpPr>
          <a:xfrm>
            <a:off x="14756455" y="9281937"/>
            <a:ext cx="2502845" cy="384215"/>
            <a:chOff x="0" y="0"/>
            <a:chExt cx="2647365" cy="406400"/>
          </a:xfrm>
        </p:grpSpPr>
        <p:sp>
          <p:nvSpPr>
            <p:cNvPr id="45" name="Freeform 45"/>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46" name="TextBox 46"/>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47" name="TextBox 47"/>
          <p:cNvSpPr txBox="1"/>
          <p:nvPr/>
        </p:nvSpPr>
        <p:spPr>
          <a:xfrm>
            <a:off x="14933255" y="9312060"/>
            <a:ext cx="2130195" cy="291642"/>
          </a:xfrm>
          <a:prstGeom prst="rect">
            <a:avLst/>
          </a:prstGeom>
        </p:spPr>
        <p:txBody>
          <a:bodyPr lIns="0" tIns="0" rIns="0" bIns="0" rtlCol="0" anchor="t">
            <a:spAutoFit/>
          </a:bodyPr>
          <a:lstStyle/>
          <a:p>
            <a:pPr algn="ctr">
              <a:lnSpc>
                <a:spcPts val="2101"/>
              </a:lnSpc>
              <a:spcBef>
                <a:spcPct val="0"/>
              </a:spcBef>
            </a:pPr>
            <a:r>
              <a:rPr lang="en-US" sz="1501">
                <a:solidFill>
                  <a:srgbClr val="1E302C"/>
                </a:solidFill>
                <a:latin typeface="ITC Franklin Gothic LT"/>
              </a:rPr>
              <a:t>Page 09 of 10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641</Words>
  <Application>Microsoft Office PowerPoint</Application>
  <PresentationFormat>Custom</PresentationFormat>
  <Paragraphs>78</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League Gothic</vt:lpstr>
      <vt:lpstr>Amsterdam Four</vt:lpstr>
      <vt:lpstr>ITC Franklin Gothic LT</vt:lpstr>
      <vt:lpstr>Arial</vt:lpstr>
      <vt:lpstr>ITC Franklin Gothic LT Semi-Bold</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Tosca and Brown Minimalist Illustrated Job Search Strategy Presentation</dc:title>
  <dc:creator>pc</dc:creator>
  <cp:lastModifiedBy>Maher Fattouh</cp:lastModifiedBy>
  <cp:revision>2</cp:revision>
  <dcterms:created xsi:type="dcterms:W3CDTF">2006-08-16T00:00:00Z</dcterms:created>
  <dcterms:modified xsi:type="dcterms:W3CDTF">2024-01-21T09:48:15Z</dcterms:modified>
  <dc:identifier>DAF4rT5NOuY</dc:identifier>
</cp:coreProperties>
</file>