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8" r:id="rId4"/>
    <p:sldId id="259" r:id="rId5"/>
    <p:sldId id="257" r:id="rId6"/>
    <p:sldId id="260" r:id="rId7"/>
    <p:sldId id="267" r:id="rId8"/>
    <p:sldId id="266" r:id="rId9"/>
    <p:sldId id="261" r:id="rId10"/>
    <p:sldId id="268" r:id="rId11"/>
    <p:sldId id="269" r:id="rId12"/>
    <p:sldId id="270" r:id="rId13"/>
    <p:sldId id="271" r:id="rId14"/>
    <p:sldId id="262" r:id="rId15"/>
    <p:sldId id="272" r:id="rId16"/>
    <p:sldId id="264" r:id="rId17"/>
    <p:sldId id="265" r:id="rId18"/>
    <p:sldId id="263" r:id="rId19"/>
    <p:sldId id="273" r:id="rId20"/>
    <p:sldId id="274" r:id="rId21"/>
    <p:sldId id="276" r:id="rId22"/>
    <p:sldId id="277" r:id="rId23"/>
    <p:sldId id="275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/>
              <a:t>Acute rheumatic fever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Dr. </a:t>
            </a:r>
            <a:r>
              <a:rPr lang="en-US" dirty="0" err="1"/>
              <a:t>Zaki</a:t>
            </a:r>
            <a:r>
              <a:rPr lang="en-US" dirty="0"/>
              <a:t> </a:t>
            </a:r>
            <a:r>
              <a:rPr lang="en-US" dirty="0" err="1"/>
              <a:t>Bettamer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>Zikoecho@yahoo.com</a:t>
            </a:r>
            <a:r>
              <a:rPr lang="en-US" dirty="0"/>
              <a:t/>
            </a:r>
            <a:br>
              <a:rPr lang="en-US" dirty="0"/>
            </a:br>
            <a:fld id="{34F692E3-B6EF-46ED-8891-37B566564B4F}" type="datetime8">
              <a:rPr lang="en-US" smtClean="0"/>
              <a:t>3/1/2019 3:47 PM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Carditis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pancarditis</a:t>
            </a:r>
            <a:r>
              <a:rPr lang="en-US" dirty="0"/>
              <a:t>.</a:t>
            </a:r>
          </a:p>
          <a:p>
            <a:r>
              <a:rPr lang="en-US" dirty="0"/>
              <a:t>declines with increasing </a:t>
            </a:r>
            <a:r>
              <a:rPr lang="en-US" dirty="0" smtClean="0"/>
              <a:t>age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/>
              <a:t>breathlessness .</a:t>
            </a:r>
            <a:endParaRPr lang="en-US" dirty="0" smtClean="0"/>
          </a:p>
          <a:p>
            <a:r>
              <a:rPr lang="en-US" dirty="0" smtClean="0"/>
              <a:t>palpitations </a:t>
            </a:r>
            <a:r>
              <a:rPr lang="en-US" dirty="0"/>
              <a:t>or chest </a:t>
            </a:r>
            <a:r>
              <a:rPr lang="en-US" dirty="0" smtClean="0"/>
              <a:t>pain. </a:t>
            </a:r>
            <a:endParaRPr lang="en-US" dirty="0"/>
          </a:p>
          <a:p>
            <a:r>
              <a:rPr lang="en-US" dirty="0" smtClean="0"/>
              <a:t>Tachycardia.</a:t>
            </a:r>
          </a:p>
          <a:p>
            <a:r>
              <a:rPr lang="en-US" dirty="0"/>
              <a:t>cardiac enlargement 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/>
              <a:t>or changed </a:t>
            </a:r>
            <a:r>
              <a:rPr lang="en-US" dirty="0" smtClean="0"/>
              <a:t>murmurs</a:t>
            </a:r>
            <a:r>
              <a:rPr lang="en-US" dirty="0"/>
              <a:t> </a:t>
            </a:r>
            <a:r>
              <a:rPr lang="en-US" dirty="0" smtClean="0"/>
              <a:t>( MR 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47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dirty="0"/>
              <a:t>soft mid-diastolic murmur (the </a:t>
            </a:r>
            <a:r>
              <a:rPr lang="en-US" dirty="0" smtClean="0"/>
              <a:t>Carey Coombs </a:t>
            </a:r>
            <a:r>
              <a:rPr lang="en-US" dirty="0"/>
              <a:t>murmur) </a:t>
            </a:r>
          </a:p>
          <a:p>
            <a:r>
              <a:rPr lang="en-US" dirty="0" smtClean="0"/>
              <a:t>Aortic regurgitation ( </a:t>
            </a:r>
            <a:r>
              <a:rPr lang="en-US" dirty="0"/>
              <a:t>50% </a:t>
            </a:r>
            <a:r>
              <a:rPr lang="en-US" dirty="0" smtClean="0"/>
              <a:t> ) </a:t>
            </a:r>
          </a:p>
          <a:p>
            <a:r>
              <a:rPr lang="en-US" dirty="0" smtClean="0"/>
              <a:t> tricuspid and </a:t>
            </a:r>
            <a:r>
              <a:rPr lang="en-US" dirty="0"/>
              <a:t>pulmonary valves (</a:t>
            </a:r>
            <a:r>
              <a:rPr lang="en-US" dirty="0" smtClean="0"/>
              <a:t>rare) </a:t>
            </a:r>
          </a:p>
          <a:p>
            <a:r>
              <a:rPr lang="en-US" dirty="0" smtClean="0"/>
              <a:t> Pericarditis may </a:t>
            </a:r>
            <a:r>
              <a:rPr lang="en-US" dirty="0"/>
              <a:t>cause chest pain, a pericardial friction rub and </a:t>
            </a:r>
            <a:r>
              <a:rPr lang="en-US" dirty="0" smtClean="0"/>
              <a:t>precordial </a:t>
            </a:r>
            <a:r>
              <a:rPr lang="en-US" dirty="0"/>
              <a:t>tenderness. </a:t>
            </a:r>
            <a:endParaRPr lang="en-US" dirty="0" smtClean="0"/>
          </a:p>
          <a:p>
            <a:r>
              <a:rPr lang="en-US" dirty="0" smtClean="0"/>
              <a:t>Cardiac </a:t>
            </a:r>
            <a:r>
              <a:rPr lang="en-US" dirty="0"/>
              <a:t>failure may be due to </a:t>
            </a:r>
            <a:r>
              <a:rPr lang="en-US" dirty="0" smtClean="0"/>
              <a:t>myocardial </a:t>
            </a:r>
            <a:r>
              <a:rPr lang="en-US" dirty="0"/>
              <a:t>dysfunction or </a:t>
            </a:r>
            <a:r>
              <a:rPr lang="en-US" dirty="0" err="1"/>
              <a:t>valvular</a:t>
            </a:r>
            <a:r>
              <a:rPr lang="en-US" dirty="0"/>
              <a:t> regurgitation. </a:t>
            </a:r>
            <a:endParaRPr lang="en-US" dirty="0" smtClean="0"/>
          </a:p>
          <a:p>
            <a:r>
              <a:rPr lang="en-US" dirty="0" smtClean="0"/>
              <a:t>ECG changes </a:t>
            </a:r>
            <a:r>
              <a:rPr lang="en-US" dirty="0"/>
              <a:t>commonly include ST and T wave </a:t>
            </a:r>
            <a:r>
              <a:rPr lang="en-US" dirty="0" smtClean="0"/>
              <a:t>changes. Conduction </a:t>
            </a:r>
            <a:r>
              <a:rPr lang="en-US" dirty="0"/>
              <a:t>defects sometimes occur and may </a:t>
            </a:r>
            <a:r>
              <a:rPr lang="en-US" dirty="0" smtClean="0"/>
              <a:t>cause syncope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7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Arthritis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/>
              <a:t>most common major manifestation and </a:t>
            </a:r>
            <a:r>
              <a:rPr lang="en-US" dirty="0" smtClean="0"/>
              <a:t>occurs early </a:t>
            </a:r>
            <a:r>
              <a:rPr lang="en-US" dirty="0"/>
              <a:t>when streptococcal antibody </a:t>
            </a:r>
            <a:r>
              <a:rPr lang="en-US" dirty="0" err="1"/>
              <a:t>titres</a:t>
            </a:r>
            <a:r>
              <a:rPr lang="en-US" dirty="0"/>
              <a:t> are high. </a:t>
            </a:r>
            <a:endParaRPr lang="en-US" dirty="0" smtClean="0"/>
          </a:p>
          <a:p>
            <a:r>
              <a:rPr lang="en-US" dirty="0" smtClean="0"/>
              <a:t>An acute </a:t>
            </a:r>
            <a:r>
              <a:rPr lang="en-US" dirty="0"/>
              <a:t>painful </a:t>
            </a:r>
            <a:r>
              <a:rPr lang="en-US" dirty="0">
                <a:solidFill>
                  <a:srgbClr val="FF0000"/>
                </a:solidFill>
              </a:rPr>
              <a:t>asymmetric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migratory</a:t>
            </a:r>
            <a:r>
              <a:rPr lang="en-US" dirty="0"/>
              <a:t> </a:t>
            </a:r>
            <a:r>
              <a:rPr lang="en-US" dirty="0" smtClean="0"/>
              <a:t>inflammation of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large joints </a:t>
            </a:r>
            <a:r>
              <a:rPr lang="en-US" dirty="0"/>
              <a:t>typically affects the knees, </a:t>
            </a:r>
            <a:r>
              <a:rPr lang="en-US" dirty="0" smtClean="0"/>
              <a:t>ankles, elbows </a:t>
            </a:r>
            <a:r>
              <a:rPr lang="en-US" dirty="0"/>
              <a:t>and wrists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joints are involved in quick </a:t>
            </a:r>
            <a:r>
              <a:rPr lang="en-US" dirty="0" smtClean="0"/>
              <a:t>succession </a:t>
            </a:r>
            <a:r>
              <a:rPr lang="en-US" dirty="0"/>
              <a:t>and are usually red, swollen and tender </a:t>
            </a:r>
            <a:r>
              <a:rPr lang="en-US" dirty="0" smtClean="0"/>
              <a:t>for between </a:t>
            </a:r>
            <a:r>
              <a:rPr lang="en-US" dirty="0"/>
              <a:t>a day and 4 weeks.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pain </a:t>
            </a:r>
            <a:r>
              <a:rPr lang="en-US" dirty="0" smtClean="0"/>
              <a:t>characteristically responds </a:t>
            </a:r>
            <a:r>
              <a:rPr lang="en-US" dirty="0"/>
              <a:t>to aspirin; if not, the diagnosis is in doubt.</a:t>
            </a:r>
          </a:p>
        </p:txBody>
      </p:sp>
    </p:spTree>
    <p:extLst>
      <p:ext uri="{BB962C8B-B14F-4D97-AF65-F5344CB8AC3E}">
        <p14:creationId xmlns:p14="http://schemas.microsoft.com/office/powerpoint/2010/main" val="427341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Skin lesions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Erythema </a:t>
            </a:r>
            <a:r>
              <a:rPr lang="en-US" dirty="0" err="1"/>
              <a:t>marginatum</a:t>
            </a:r>
            <a:r>
              <a:rPr lang="en-US" dirty="0"/>
              <a:t> </a:t>
            </a:r>
            <a:r>
              <a:rPr lang="en-US" dirty="0" smtClean="0"/>
              <a:t>( &lt; 5</a:t>
            </a:r>
            <a:r>
              <a:rPr lang="en-US" dirty="0"/>
              <a:t>% 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The lesions start as red macules that fade in the </a:t>
            </a:r>
            <a:r>
              <a:rPr lang="en-US" dirty="0" err="1" smtClean="0"/>
              <a:t>centre</a:t>
            </a:r>
            <a:r>
              <a:rPr lang="en-US" dirty="0" smtClean="0"/>
              <a:t> but </a:t>
            </a:r>
            <a:r>
              <a:rPr lang="en-US" dirty="0"/>
              <a:t>remain red at the </a:t>
            </a:r>
            <a:r>
              <a:rPr lang="en-US" dirty="0" smtClean="0"/>
              <a:t>edges (trunk </a:t>
            </a:r>
            <a:r>
              <a:rPr lang="en-US" dirty="0"/>
              <a:t>and proximal extremities </a:t>
            </a:r>
            <a:r>
              <a:rPr lang="en-US" dirty="0" smtClean="0"/>
              <a:t> ) .</a:t>
            </a:r>
          </a:p>
          <a:p>
            <a:r>
              <a:rPr lang="en-US" dirty="0" smtClean="0"/>
              <a:t> The resulting </a:t>
            </a:r>
            <a:r>
              <a:rPr lang="en-US" dirty="0"/>
              <a:t>red rings or ‘margins’ may coalesce or </a:t>
            </a:r>
            <a:r>
              <a:rPr lang="en-US" dirty="0" smtClean="0"/>
              <a:t>overlap .</a:t>
            </a:r>
          </a:p>
          <a:p>
            <a:r>
              <a:rPr lang="en-US" dirty="0" smtClean="0"/>
              <a:t> </a:t>
            </a:r>
            <a:r>
              <a:rPr lang="en-US" dirty="0"/>
              <a:t>Subcutaneous nodules  </a:t>
            </a:r>
            <a:r>
              <a:rPr lang="en-US" dirty="0" smtClean="0"/>
              <a:t>( </a:t>
            </a:r>
            <a:r>
              <a:rPr lang="en-US" dirty="0"/>
              <a:t>5–7</a:t>
            </a:r>
            <a:r>
              <a:rPr lang="en-US" dirty="0" smtClean="0"/>
              <a:t>% ) .</a:t>
            </a:r>
          </a:p>
          <a:p>
            <a:r>
              <a:rPr lang="en-US" dirty="0" smtClean="0"/>
              <a:t>  </a:t>
            </a:r>
            <a:r>
              <a:rPr lang="en-US" dirty="0"/>
              <a:t>small (0.5–2.0 cm), firm and </a:t>
            </a:r>
            <a:r>
              <a:rPr lang="en-US" dirty="0" smtClean="0">
                <a:solidFill>
                  <a:srgbClr val="FF0000"/>
                </a:solidFill>
              </a:rPr>
              <a:t>painless, </a:t>
            </a:r>
            <a:r>
              <a:rPr lang="en-US" dirty="0" smtClean="0"/>
              <a:t>and </a:t>
            </a:r>
            <a:r>
              <a:rPr lang="en-US" dirty="0"/>
              <a:t>are best felt over extensor surfaces of bone </a:t>
            </a:r>
            <a:r>
              <a:rPr lang="en-US" dirty="0" smtClean="0"/>
              <a:t>or tendons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typically </a:t>
            </a:r>
            <a:r>
              <a:rPr lang="en-US" dirty="0"/>
              <a:t>appear more than 3 weeks </a:t>
            </a:r>
            <a:r>
              <a:rPr lang="en-US" dirty="0" smtClean="0"/>
              <a:t>after the </a:t>
            </a:r>
            <a:r>
              <a:rPr lang="en-US" dirty="0"/>
              <a:t>onset of other manifestations  </a:t>
            </a:r>
            <a:r>
              <a:rPr lang="en-US" dirty="0" smtClean="0"/>
              <a:t>(confirm </a:t>
            </a:r>
            <a:r>
              <a:rPr lang="en-US" dirty="0"/>
              <a:t>rather than make the </a:t>
            </a:r>
            <a:r>
              <a:rPr lang="en-US" dirty="0" smtClean="0"/>
              <a:t>diagnosis ).</a:t>
            </a:r>
          </a:p>
          <a:p>
            <a:r>
              <a:rPr lang="en-US" dirty="0" smtClean="0"/>
              <a:t>pleurisy</a:t>
            </a:r>
            <a:r>
              <a:rPr lang="en-US" dirty="0"/>
              <a:t>, </a:t>
            </a:r>
            <a:r>
              <a:rPr lang="en-US" dirty="0" smtClean="0"/>
              <a:t>pleural effusion </a:t>
            </a:r>
            <a:r>
              <a:rPr lang="en-US" dirty="0"/>
              <a:t>and </a:t>
            </a:r>
            <a:r>
              <a:rPr lang="en-US" dirty="0" smtClean="0"/>
              <a:t>pneumonia ( rare 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27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2133600"/>
            <a:ext cx="4495800" cy="335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2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Sydenham’s chorea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late neurological manifestation that appears </a:t>
            </a:r>
            <a:r>
              <a:rPr lang="en-US" dirty="0" smtClean="0"/>
              <a:t>at least </a:t>
            </a:r>
            <a:r>
              <a:rPr lang="en-US" dirty="0"/>
              <a:t>3 months after the episode of acute rheumatic </a:t>
            </a:r>
            <a:r>
              <a:rPr lang="en-US" dirty="0" smtClean="0"/>
              <a:t>fever, when </a:t>
            </a:r>
            <a:r>
              <a:rPr lang="en-US" dirty="0"/>
              <a:t>all the other signs may have disappeared. </a:t>
            </a:r>
            <a:endParaRPr lang="en-US" dirty="0" smtClean="0"/>
          </a:p>
          <a:p>
            <a:r>
              <a:rPr lang="en-US" dirty="0" smtClean="0"/>
              <a:t> occurs 1/3 of </a:t>
            </a:r>
            <a:r>
              <a:rPr lang="en-US" dirty="0"/>
              <a:t>cases and is more common </a:t>
            </a:r>
            <a:r>
              <a:rPr lang="en-US" dirty="0" smtClean="0"/>
              <a:t>in females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Emotional </a:t>
            </a:r>
            <a:r>
              <a:rPr lang="en-US" dirty="0" err="1">
                <a:solidFill>
                  <a:srgbClr val="FF0000"/>
                </a:solidFill>
              </a:rPr>
              <a:t>lability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may be the first feature </a:t>
            </a:r>
            <a:r>
              <a:rPr lang="en-US" dirty="0" smtClean="0"/>
              <a:t>and is </a:t>
            </a:r>
            <a:r>
              <a:rPr lang="en-US" dirty="0"/>
              <a:t>typically followed by</a:t>
            </a:r>
            <a:r>
              <a:rPr lang="en-US" dirty="0">
                <a:solidFill>
                  <a:srgbClr val="FF0000"/>
                </a:solidFill>
              </a:rPr>
              <a:t> purposeless</a:t>
            </a:r>
            <a:r>
              <a:rPr lang="en-US" dirty="0"/>
              <a:t>, </a:t>
            </a:r>
            <a:r>
              <a:rPr lang="en-US" dirty="0" smtClean="0">
                <a:solidFill>
                  <a:srgbClr val="FF0000"/>
                </a:solidFill>
              </a:rPr>
              <a:t>involuntary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choreiform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movements of the hands, feet or face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Speech may </a:t>
            </a:r>
            <a:r>
              <a:rPr lang="en-US" dirty="0"/>
              <a:t>be explosive and halting. </a:t>
            </a:r>
            <a:endParaRPr lang="en-US" dirty="0" smtClean="0"/>
          </a:p>
          <a:p>
            <a:r>
              <a:rPr lang="en-US" dirty="0" smtClean="0"/>
              <a:t>Spontaneous recovery usually </a:t>
            </a:r>
            <a:r>
              <a:rPr lang="en-US" dirty="0"/>
              <a:t>occurs within a few </a:t>
            </a:r>
            <a:r>
              <a:rPr lang="en-US" dirty="0" smtClean="0"/>
              <a:t>months. </a:t>
            </a:r>
          </a:p>
          <a:p>
            <a:r>
              <a:rPr lang="en-US" dirty="0" smtClean="0"/>
              <a:t>Approximately one-quarter </a:t>
            </a:r>
            <a:r>
              <a:rPr lang="en-US" dirty="0"/>
              <a:t>of affected patients will go on to </a:t>
            </a:r>
            <a:r>
              <a:rPr lang="en-US" dirty="0" smtClean="0"/>
              <a:t>develop chronic </a:t>
            </a:r>
            <a:r>
              <a:rPr lang="en-US" dirty="0"/>
              <a:t>rheumatic valve disease.</a:t>
            </a:r>
          </a:p>
        </p:txBody>
      </p:sp>
    </p:spTree>
    <p:extLst>
      <p:ext uri="{BB962C8B-B14F-4D97-AF65-F5344CB8AC3E}">
        <p14:creationId xmlns:p14="http://schemas.microsoft.com/office/powerpoint/2010/main" val="276511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Investigations in acute rheumatic </a:t>
            </a:r>
            <a:r>
              <a:rPr lang="en-US" dirty="0" err="1"/>
              <a:t>feve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a systemic illness (non-specific)</a:t>
            </a:r>
          </a:p>
          <a:p>
            <a:pPr marL="0" indent="0">
              <a:buNone/>
            </a:pPr>
            <a:r>
              <a:rPr lang="en-US" dirty="0" smtClean="0"/>
              <a:t> • </a:t>
            </a:r>
            <a:r>
              <a:rPr lang="en-US" dirty="0" err="1"/>
              <a:t>Leucocytosis</a:t>
            </a:r>
            <a:r>
              <a:rPr lang="en-US" dirty="0"/>
              <a:t>, raised ESR and </a:t>
            </a:r>
            <a:r>
              <a:rPr lang="en-US" dirty="0" smtClean="0"/>
              <a:t>CRP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preceding streptococcal infection (specific)</a:t>
            </a:r>
          </a:p>
          <a:p>
            <a:pPr marL="0" indent="0">
              <a:buNone/>
            </a:pPr>
            <a:r>
              <a:rPr lang="en-US" dirty="0"/>
              <a:t>• Throat swab culture: group A </a:t>
            </a:r>
            <a:r>
              <a:rPr lang="el-GR" dirty="0"/>
              <a:t>β-</a:t>
            </a:r>
            <a:r>
              <a:rPr lang="en-US" dirty="0" err="1"/>
              <a:t>haemolytic</a:t>
            </a:r>
            <a:r>
              <a:rPr lang="en-US" dirty="0"/>
              <a:t> streptococci .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Antistreptolysin</a:t>
            </a:r>
            <a:r>
              <a:rPr lang="en-US" dirty="0"/>
              <a:t> O antibodies (ASO </a:t>
            </a:r>
            <a:r>
              <a:rPr lang="en-US" dirty="0" err="1"/>
              <a:t>titres</a:t>
            </a:r>
            <a:r>
              <a:rPr lang="en-US" dirty="0"/>
              <a:t>): rising </a:t>
            </a:r>
            <a:r>
              <a:rPr lang="en-US" dirty="0" err="1"/>
              <a:t>titres</a:t>
            </a:r>
            <a:r>
              <a:rPr lang="en-US" dirty="0"/>
              <a:t>, </a:t>
            </a:r>
            <a:r>
              <a:rPr lang="en-US" dirty="0" smtClean="0"/>
              <a:t>or levels </a:t>
            </a:r>
            <a:r>
              <a:rPr lang="en-US" dirty="0"/>
              <a:t>of &gt; 200 U (adults) or &gt; 300 U (children)</a:t>
            </a:r>
          </a:p>
        </p:txBody>
      </p:sp>
    </p:spTree>
    <p:extLst>
      <p:ext uri="{BB962C8B-B14F-4D97-AF65-F5344CB8AC3E}">
        <p14:creationId xmlns:p14="http://schemas.microsoft.com/office/powerpoint/2010/main" val="6775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Evidence of </a:t>
            </a:r>
            <a:r>
              <a:rPr lang="en-US" dirty="0" err="1">
                <a:solidFill>
                  <a:srgbClr val="FF0000"/>
                </a:solidFill>
              </a:rPr>
              <a:t>carditis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• Chest X-ray: </a:t>
            </a:r>
            <a:r>
              <a:rPr lang="en-US" dirty="0" smtClean="0"/>
              <a:t>cardiomegaly, pulmonary congestion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ECG: first- and rarely second-degree AV block; features </a:t>
            </a:r>
            <a:r>
              <a:rPr lang="en-US" dirty="0" smtClean="0"/>
              <a:t>of pericarditis</a:t>
            </a:r>
            <a:r>
              <a:rPr lang="en-US" dirty="0"/>
              <a:t>; T-wave inversion; reduction in QRS voltages</a:t>
            </a:r>
          </a:p>
          <a:p>
            <a:pPr marL="0" indent="0">
              <a:buNone/>
            </a:pPr>
            <a:r>
              <a:rPr lang="en-US" dirty="0"/>
              <a:t>• Echocardiography: cardiac dilatation and valve abnormalities</a:t>
            </a:r>
          </a:p>
        </p:txBody>
      </p:sp>
    </p:spTree>
    <p:extLst>
      <p:ext uri="{BB962C8B-B14F-4D97-AF65-F5344CB8AC3E}">
        <p14:creationId xmlns:p14="http://schemas.microsoft.com/office/powerpoint/2010/main" val="133704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ESR and CRP are useful for monitoring progress </a:t>
            </a:r>
            <a:r>
              <a:rPr lang="en-US" dirty="0" smtClean="0"/>
              <a:t>of the </a:t>
            </a:r>
            <a:r>
              <a:rPr lang="en-US" dirty="0"/>
              <a:t>disease 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Positive throat swab cultures </a:t>
            </a:r>
            <a:r>
              <a:rPr lang="en-US" dirty="0" smtClean="0"/>
              <a:t>are obtained </a:t>
            </a:r>
            <a:r>
              <a:rPr lang="en-US" dirty="0"/>
              <a:t>in only 10–25% of cases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ASO </a:t>
            </a:r>
            <a:r>
              <a:rPr lang="en-US" dirty="0" err="1"/>
              <a:t>titres</a:t>
            </a:r>
            <a:r>
              <a:rPr lang="en-US" dirty="0"/>
              <a:t> are </a:t>
            </a:r>
            <a:r>
              <a:rPr lang="en-US" dirty="0" smtClean="0"/>
              <a:t>normal in </a:t>
            </a:r>
            <a:r>
              <a:rPr lang="en-US" dirty="0"/>
              <a:t>one-fifth of adult cases of rheumatic fever and </a:t>
            </a:r>
            <a:r>
              <a:rPr lang="en-US" dirty="0" smtClean="0"/>
              <a:t>most cases </a:t>
            </a:r>
            <a:r>
              <a:rPr lang="en-US" dirty="0"/>
              <a:t>of chorea. </a:t>
            </a:r>
            <a:endParaRPr lang="en-US" dirty="0" smtClean="0"/>
          </a:p>
          <a:p>
            <a:r>
              <a:rPr lang="en-US" dirty="0" smtClean="0"/>
              <a:t>Echocardiography  ( MR with </a:t>
            </a:r>
            <a:r>
              <a:rPr lang="en-US" dirty="0"/>
              <a:t>dilatation of the mitral </a:t>
            </a:r>
            <a:r>
              <a:rPr lang="en-US" dirty="0" smtClean="0"/>
              <a:t>annulus and </a:t>
            </a:r>
            <a:r>
              <a:rPr lang="en-US" dirty="0"/>
              <a:t>prolapse of the anterior mitral </a:t>
            </a:r>
            <a:r>
              <a:rPr lang="en-US" dirty="0" smtClean="0"/>
              <a:t>leaflet), </a:t>
            </a:r>
            <a:r>
              <a:rPr lang="en-US" dirty="0"/>
              <a:t>and may </a:t>
            </a:r>
            <a:r>
              <a:rPr lang="en-US" dirty="0" smtClean="0"/>
              <a:t>also show </a:t>
            </a:r>
            <a:r>
              <a:rPr lang="en-US" dirty="0"/>
              <a:t>aortic regurgitation and pericardial effusion.</a:t>
            </a:r>
          </a:p>
        </p:txBody>
      </p:sp>
    </p:spTree>
    <p:extLst>
      <p:ext uri="{BB962C8B-B14F-4D97-AF65-F5344CB8AC3E}">
        <p14:creationId xmlns:p14="http://schemas.microsoft.com/office/powerpoint/2010/main" val="311574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 of the acute attack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single dose of benzyl penicillin (1.2 million U IM) </a:t>
            </a:r>
            <a:r>
              <a:rPr lang="en-US" dirty="0" smtClean="0"/>
              <a:t>or oral </a:t>
            </a:r>
            <a:r>
              <a:rPr lang="en-US" dirty="0" err="1"/>
              <a:t>phenoxymethylpenicillin</a:t>
            </a:r>
            <a:r>
              <a:rPr lang="en-US" dirty="0"/>
              <a:t> (250 mg 4 times daily </a:t>
            </a:r>
            <a:r>
              <a:rPr lang="en-US" dirty="0" smtClean="0"/>
              <a:t>for 10 </a:t>
            </a:r>
            <a:r>
              <a:rPr lang="en-US" dirty="0"/>
              <a:t>days) should be given on diagnosis to eliminate any </a:t>
            </a:r>
            <a:r>
              <a:rPr lang="en-US" dirty="0" smtClean="0"/>
              <a:t>residual streptococcal </a:t>
            </a:r>
            <a:r>
              <a:rPr lang="en-US" dirty="0"/>
              <a:t>infection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penicillin allergic (erythromycin or  cephalosporin ). </a:t>
            </a:r>
          </a:p>
          <a:p>
            <a:r>
              <a:rPr lang="en-US" dirty="0" smtClean="0"/>
              <a:t>Treatment </a:t>
            </a:r>
            <a:r>
              <a:rPr lang="en-US" dirty="0"/>
              <a:t>is then directed towards </a:t>
            </a:r>
            <a:r>
              <a:rPr lang="en-US" dirty="0" smtClean="0"/>
              <a:t>limiting cardiac </a:t>
            </a:r>
            <a:r>
              <a:rPr lang="en-US" dirty="0"/>
              <a:t>damage and relieving symptoms.</a:t>
            </a:r>
          </a:p>
        </p:txBody>
      </p:sp>
    </p:spTree>
    <p:extLst>
      <p:ext uri="{BB962C8B-B14F-4D97-AF65-F5344CB8AC3E}">
        <p14:creationId xmlns:p14="http://schemas.microsoft.com/office/powerpoint/2010/main" val="18327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14 years old female with Rt. Knee pain and swelling 2 days duration , before 3days was in her ankle and subsided ass. with fever . h/o URTI 2 </a:t>
            </a:r>
            <a:r>
              <a:rPr lang="en-US" dirty="0" err="1"/>
              <a:t>wks</a:t>
            </a:r>
            <a:r>
              <a:rPr lang="en-US" dirty="0"/>
              <a:t> back.</a:t>
            </a:r>
          </a:p>
          <a:p>
            <a:r>
              <a:rPr lang="en-US" dirty="0"/>
              <a:t>O/E : T 38.5 c, Rt. Knee arthritis. Other wise normal.</a:t>
            </a:r>
          </a:p>
          <a:p>
            <a:r>
              <a:rPr lang="en-US"/>
              <a:t>ECG normal, WBC 15 x !0^3, ESR 105.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7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Bed rest and supportive therapy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Bed </a:t>
            </a:r>
            <a:r>
              <a:rPr lang="en-US" dirty="0"/>
              <a:t>rest is </a:t>
            </a:r>
            <a:r>
              <a:rPr lang="en-US" dirty="0" smtClean="0"/>
              <a:t>important</a:t>
            </a:r>
            <a:r>
              <a:rPr lang="en-US" dirty="0"/>
              <a:t> </a:t>
            </a:r>
            <a:r>
              <a:rPr lang="en-US" dirty="0" smtClean="0"/>
              <a:t>for  </a:t>
            </a:r>
            <a:r>
              <a:rPr lang="en-US" dirty="0"/>
              <a:t>joint pain and </a:t>
            </a:r>
            <a:r>
              <a:rPr lang="en-US" dirty="0" smtClean="0"/>
              <a:t>reduces cardiac </a:t>
            </a:r>
            <a:r>
              <a:rPr lang="en-US" dirty="0"/>
              <a:t>workload.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duration should be guided </a:t>
            </a:r>
            <a:r>
              <a:rPr lang="en-US" dirty="0" smtClean="0"/>
              <a:t>by symptoms</a:t>
            </a:r>
            <a:r>
              <a:rPr lang="en-US" dirty="0"/>
              <a:t>, along with temperature, leucocyte count </a:t>
            </a:r>
            <a:r>
              <a:rPr lang="en-US" dirty="0" smtClean="0"/>
              <a:t>and ESR</a:t>
            </a:r>
            <a:r>
              <a:rPr lang="en-US" dirty="0"/>
              <a:t>, and should be continued until these have settled.</a:t>
            </a:r>
          </a:p>
          <a:p>
            <a:r>
              <a:rPr lang="en-US" dirty="0"/>
              <a:t>Patients can then return to normal physical activity </a:t>
            </a:r>
            <a:r>
              <a:rPr lang="en-US" dirty="0" smtClean="0"/>
              <a:t>but strenuous </a:t>
            </a:r>
            <a:r>
              <a:rPr lang="en-US" dirty="0"/>
              <a:t>exercise should be avoided in those who </a:t>
            </a:r>
            <a:r>
              <a:rPr lang="en-US" dirty="0" smtClean="0"/>
              <a:t>have  </a:t>
            </a:r>
            <a:r>
              <a:rPr lang="en-US" dirty="0" err="1" smtClean="0"/>
              <a:t>carditis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4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Cardiac failure should be treated as necessary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particularly  </a:t>
            </a:r>
            <a:r>
              <a:rPr lang="en-US" dirty="0"/>
              <a:t>in early adolescence, </a:t>
            </a:r>
            <a:r>
              <a:rPr lang="en-US" dirty="0" smtClean="0"/>
              <a:t>develop a </a:t>
            </a:r>
            <a:r>
              <a:rPr lang="en-US" dirty="0"/>
              <a:t>fulminant form of the disease with severe </a:t>
            </a:r>
            <a:r>
              <a:rPr lang="en-US" dirty="0" smtClean="0"/>
              <a:t>MR and AR  If not </a:t>
            </a:r>
            <a:r>
              <a:rPr lang="en-US" dirty="0"/>
              <a:t>respond </a:t>
            </a:r>
            <a:r>
              <a:rPr lang="en-US" dirty="0" smtClean="0"/>
              <a:t>to medical </a:t>
            </a:r>
            <a:r>
              <a:rPr lang="en-US" dirty="0"/>
              <a:t>treatment, valve replacement may be </a:t>
            </a:r>
            <a:r>
              <a:rPr lang="en-US" dirty="0" smtClean="0"/>
              <a:t>necessary and </a:t>
            </a:r>
            <a:r>
              <a:rPr lang="en-US" dirty="0"/>
              <a:t>is often associated with a dramatic decline in </a:t>
            </a:r>
            <a:r>
              <a:rPr lang="en-US" dirty="0" smtClean="0"/>
              <a:t>rheumatic </a:t>
            </a:r>
            <a:r>
              <a:rPr lang="en-US" dirty="0"/>
              <a:t>activity. </a:t>
            </a:r>
            <a:endParaRPr lang="en-US" dirty="0" smtClean="0"/>
          </a:p>
          <a:p>
            <a:r>
              <a:rPr lang="en-US" dirty="0" smtClean="0"/>
              <a:t>AV </a:t>
            </a:r>
            <a:r>
              <a:rPr lang="en-US" dirty="0"/>
              <a:t>block is seldom progressive and </a:t>
            </a:r>
            <a:r>
              <a:rPr lang="en-US" dirty="0" smtClean="0"/>
              <a:t>pacemaker </a:t>
            </a:r>
            <a:r>
              <a:rPr lang="en-US" dirty="0"/>
              <a:t>insertion rarely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Aspirin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usually relieves the symptoms of arthritis </a:t>
            </a:r>
            <a:r>
              <a:rPr lang="en-US" dirty="0" smtClean="0"/>
              <a:t>rapidly and </a:t>
            </a:r>
            <a:r>
              <a:rPr lang="en-US" dirty="0"/>
              <a:t>a response within 24 hours helps confirm the </a:t>
            </a:r>
            <a:r>
              <a:rPr lang="en-US" dirty="0" smtClean="0"/>
              <a:t>diagnosis.</a:t>
            </a:r>
          </a:p>
          <a:p>
            <a:r>
              <a:rPr lang="en-US" dirty="0" smtClean="0"/>
              <a:t> </a:t>
            </a:r>
            <a:r>
              <a:rPr lang="en-US" dirty="0"/>
              <a:t>A reasonable starting dose is 60 mg/kg </a:t>
            </a:r>
            <a:r>
              <a:rPr lang="en-US" dirty="0" smtClean="0"/>
              <a:t>body weight/day</a:t>
            </a:r>
            <a:r>
              <a:rPr lang="en-US" dirty="0"/>
              <a:t>, divided into six doses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adults, 100 </a:t>
            </a:r>
            <a:r>
              <a:rPr lang="en-US" dirty="0" smtClean="0"/>
              <a:t>mg/kg </a:t>
            </a:r>
            <a:r>
              <a:rPr lang="en-US" dirty="0"/>
              <a:t>per day may be needed up to the limits of </a:t>
            </a:r>
            <a:r>
              <a:rPr lang="en-US" dirty="0" smtClean="0"/>
              <a:t>tolerance or </a:t>
            </a:r>
            <a:r>
              <a:rPr lang="en-US" dirty="0"/>
              <a:t>a maximum of 8 g per day. </a:t>
            </a:r>
            <a:endParaRPr lang="en-US" dirty="0" smtClean="0"/>
          </a:p>
          <a:p>
            <a:r>
              <a:rPr lang="en-US" dirty="0" smtClean="0"/>
              <a:t>Mild </a:t>
            </a:r>
            <a:r>
              <a:rPr lang="en-US" dirty="0"/>
              <a:t>toxicity </a:t>
            </a:r>
            <a:r>
              <a:rPr lang="en-US" dirty="0" smtClean="0"/>
              <a:t>includes nausea</a:t>
            </a:r>
            <a:r>
              <a:rPr lang="en-US" dirty="0"/>
              <a:t>, tinnitus and deafness; vomiting, </a:t>
            </a:r>
            <a:r>
              <a:rPr lang="en-US" dirty="0" err="1"/>
              <a:t>tachypnoea</a:t>
            </a:r>
            <a:r>
              <a:rPr lang="en-US" dirty="0"/>
              <a:t> </a:t>
            </a:r>
            <a:r>
              <a:rPr lang="en-US" dirty="0" smtClean="0"/>
              <a:t>and acidosis </a:t>
            </a:r>
            <a:r>
              <a:rPr lang="en-US" dirty="0"/>
              <a:t>are more serious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Aspirin should be </a:t>
            </a:r>
            <a:r>
              <a:rPr lang="en-US" dirty="0" smtClean="0"/>
              <a:t>continued until </a:t>
            </a:r>
            <a:r>
              <a:rPr lang="en-US" dirty="0"/>
              <a:t>the ESR has fallen, and then gradually tailed off.</a:t>
            </a:r>
          </a:p>
        </p:txBody>
      </p:sp>
    </p:spTree>
    <p:extLst>
      <p:ext uri="{BB962C8B-B14F-4D97-AF65-F5344CB8AC3E}">
        <p14:creationId xmlns:p14="http://schemas.microsoft.com/office/powerpoint/2010/main" val="196604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Corticosteroids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</a:t>
            </a:r>
            <a:r>
              <a:rPr lang="en-US" dirty="0"/>
              <a:t>produce more rapid symptomatic relief </a:t>
            </a:r>
            <a:r>
              <a:rPr lang="en-US" dirty="0" smtClean="0"/>
              <a:t>than aspirin </a:t>
            </a:r>
            <a:r>
              <a:rPr lang="en-US" dirty="0"/>
              <a:t>and are indicated in cases with </a:t>
            </a:r>
            <a:r>
              <a:rPr lang="en-US" dirty="0" err="1"/>
              <a:t>carditis</a:t>
            </a:r>
            <a:r>
              <a:rPr lang="en-US" dirty="0"/>
              <a:t> or </a:t>
            </a:r>
            <a:r>
              <a:rPr lang="en-US" dirty="0" smtClean="0"/>
              <a:t>severe arthritis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is no evidence that long-term </a:t>
            </a:r>
            <a:r>
              <a:rPr lang="en-US" dirty="0" smtClean="0"/>
              <a:t>steroids are </a:t>
            </a:r>
            <a:r>
              <a:rPr lang="en-US" dirty="0"/>
              <a:t>beneficial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Prednisolone (1.0–2.0 mg/kg per day </a:t>
            </a:r>
            <a:r>
              <a:rPr lang="en-US" dirty="0" smtClean="0"/>
              <a:t>in divided </a:t>
            </a:r>
            <a:r>
              <a:rPr lang="en-US" dirty="0"/>
              <a:t>doses) should be continued until the ESR </a:t>
            </a:r>
            <a:r>
              <a:rPr lang="en-US" dirty="0" smtClean="0"/>
              <a:t>is normal</a:t>
            </a:r>
            <a:r>
              <a:rPr lang="en-US" dirty="0"/>
              <a:t>, and then tailed off.</a:t>
            </a:r>
          </a:p>
        </p:txBody>
      </p:sp>
    </p:spTree>
    <p:extLst>
      <p:ext uri="{BB962C8B-B14F-4D97-AF65-F5344CB8AC3E}">
        <p14:creationId xmlns:p14="http://schemas.microsoft.com/office/powerpoint/2010/main" val="180933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Secondary prevention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susceptible </a:t>
            </a:r>
            <a:r>
              <a:rPr lang="en-US" dirty="0"/>
              <a:t>to further attacks of </a:t>
            </a:r>
            <a:r>
              <a:rPr lang="en-US" dirty="0" smtClean="0"/>
              <a:t>rheumatic fever </a:t>
            </a:r>
            <a:r>
              <a:rPr lang="en-US" dirty="0"/>
              <a:t>if another streptococcal infection </a:t>
            </a:r>
            <a:r>
              <a:rPr lang="en-US" dirty="0" smtClean="0"/>
              <a:t>occurs.</a:t>
            </a:r>
          </a:p>
          <a:p>
            <a:r>
              <a:rPr lang="en-US" dirty="0" err="1" smtClean="0"/>
              <a:t>longterm</a:t>
            </a:r>
            <a:r>
              <a:rPr lang="en-US" dirty="0" smtClean="0"/>
              <a:t> </a:t>
            </a:r>
            <a:r>
              <a:rPr lang="en-US" dirty="0"/>
              <a:t>prophylaxis with penicillin should be given </a:t>
            </a:r>
            <a:r>
              <a:rPr lang="en-US" dirty="0" smtClean="0"/>
              <a:t>as </a:t>
            </a:r>
            <a:r>
              <a:rPr lang="en-US" dirty="0" err="1" smtClean="0"/>
              <a:t>benzathine</a:t>
            </a:r>
            <a:r>
              <a:rPr lang="en-US" dirty="0" smtClean="0"/>
              <a:t> </a:t>
            </a:r>
            <a:r>
              <a:rPr lang="en-US" dirty="0"/>
              <a:t>penicillin (1.2 million U IM monthly</a:t>
            </a:r>
            <a:r>
              <a:rPr lang="en-US" dirty="0" smtClean="0"/>
              <a:t>).</a:t>
            </a:r>
          </a:p>
          <a:p>
            <a:r>
              <a:rPr lang="en-US" dirty="0" smtClean="0"/>
              <a:t> if </a:t>
            </a:r>
            <a:r>
              <a:rPr lang="en-US" dirty="0"/>
              <a:t>compliance is in doubt, </a:t>
            </a:r>
            <a:r>
              <a:rPr lang="en-US" dirty="0" smtClean="0"/>
              <a:t>oral </a:t>
            </a:r>
            <a:r>
              <a:rPr lang="en-US" dirty="0" err="1" smtClean="0"/>
              <a:t>phenoxymethylpenicillin</a:t>
            </a:r>
            <a:r>
              <a:rPr lang="en-US" dirty="0" smtClean="0"/>
              <a:t> (250 </a:t>
            </a:r>
            <a:r>
              <a:rPr lang="en-US" dirty="0"/>
              <a:t>mg twice daily). </a:t>
            </a:r>
            <a:endParaRPr lang="en-US" dirty="0" smtClean="0"/>
          </a:p>
          <a:p>
            <a:r>
              <a:rPr lang="en-US" dirty="0"/>
              <a:t>allergic to </a:t>
            </a:r>
            <a:r>
              <a:rPr lang="en-US" dirty="0" smtClean="0"/>
              <a:t>penicillin ( Sulfadiazine </a:t>
            </a:r>
            <a:r>
              <a:rPr lang="en-US" dirty="0"/>
              <a:t>or </a:t>
            </a:r>
            <a:r>
              <a:rPr lang="en-US" dirty="0" smtClean="0"/>
              <a:t>erythromycin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1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sulphonamides</a:t>
            </a:r>
            <a:r>
              <a:rPr lang="en-US" dirty="0" smtClean="0"/>
              <a:t> </a:t>
            </a:r>
            <a:r>
              <a:rPr lang="en-US" dirty="0"/>
              <a:t>prevent infection ,</a:t>
            </a:r>
            <a:r>
              <a:rPr lang="en-US" dirty="0" smtClean="0"/>
              <a:t> </a:t>
            </a:r>
            <a:r>
              <a:rPr lang="en-US" dirty="0"/>
              <a:t>not effective in the </a:t>
            </a:r>
            <a:r>
              <a:rPr lang="en-US" dirty="0" smtClean="0"/>
              <a:t>eradication </a:t>
            </a:r>
          </a:p>
          <a:p>
            <a:r>
              <a:rPr lang="en-US" dirty="0" smtClean="0"/>
              <a:t> </a:t>
            </a:r>
            <a:r>
              <a:rPr lang="en-US" dirty="0"/>
              <a:t>Further attacks </a:t>
            </a:r>
            <a:r>
              <a:rPr lang="en-US" dirty="0" smtClean="0"/>
              <a:t>unusual </a:t>
            </a:r>
            <a:r>
              <a:rPr lang="en-US" dirty="0"/>
              <a:t>after the age of </a:t>
            </a:r>
            <a:r>
              <a:rPr lang="en-US" dirty="0" smtClean="0"/>
              <a:t>21. </a:t>
            </a:r>
          </a:p>
          <a:p>
            <a:r>
              <a:rPr lang="en-US" dirty="0" smtClean="0"/>
              <a:t> </a:t>
            </a:r>
            <a:r>
              <a:rPr lang="en-US" dirty="0"/>
              <a:t>it should </a:t>
            </a:r>
            <a:r>
              <a:rPr lang="en-US" dirty="0" smtClean="0"/>
              <a:t>be extended </a:t>
            </a:r>
            <a:r>
              <a:rPr lang="en-US" dirty="0"/>
              <a:t>if an attack has occurred in the last 5 years, </a:t>
            </a:r>
            <a:r>
              <a:rPr lang="en-US" dirty="0" smtClean="0"/>
              <a:t>or if </a:t>
            </a:r>
            <a:r>
              <a:rPr lang="en-US" dirty="0"/>
              <a:t>the patient lives in an area of high prevalence or </a:t>
            </a:r>
            <a:r>
              <a:rPr lang="en-US" dirty="0" smtClean="0"/>
              <a:t>has an </a:t>
            </a:r>
            <a:r>
              <a:rPr lang="en-US" dirty="0"/>
              <a:t>occupation </a:t>
            </a:r>
            <a:r>
              <a:rPr lang="en-US" dirty="0" smtClean="0"/>
              <a:t>with </a:t>
            </a:r>
            <a:r>
              <a:rPr lang="en-US" dirty="0"/>
              <a:t>high exposure </a:t>
            </a:r>
            <a:r>
              <a:rPr lang="en-US" dirty="0" smtClean="0"/>
              <a:t>to strep.  </a:t>
            </a:r>
            <a:r>
              <a:rPr lang="en-US" dirty="0"/>
              <a:t>infection.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those with residual </a:t>
            </a:r>
            <a:r>
              <a:rPr lang="en-US" dirty="0" smtClean="0"/>
              <a:t>heart disease</a:t>
            </a:r>
            <a:r>
              <a:rPr lang="en-US" dirty="0"/>
              <a:t>, prophylaxis should continue until 10 years </a:t>
            </a:r>
            <a:r>
              <a:rPr lang="en-US" dirty="0" smtClean="0"/>
              <a:t>after the </a:t>
            </a:r>
            <a:r>
              <a:rPr lang="en-US" dirty="0"/>
              <a:t>last episode or 40 years of age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/>
              <a:t>Long-term antibiotic prophylaxis prevents </a:t>
            </a:r>
            <a:r>
              <a:rPr lang="en-US" dirty="0" smtClean="0"/>
              <a:t>another attack </a:t>
            </a:r>
            <a:r>
              <a:rPr lang="en-US" dirty="0"/>
              <a:t>of acute rheumatic fever but does not </a:t>
            </a:r>
            <a:r>
              <a:rPr lang="en-US" dirty="0" smtClean="0"/>
              <a:t>protect against </a:t>
            </a:r>
            <a:r>
              <a:rPr lang="en-US" dirty="0"/>
              <a:t>infective endocarditis.</a:t>
            </a:r>
          </a:p>
        </p:txBody>
      </p:sp>
    </p:spTree>
    <p:extLst>
      <p:ext uri="{BB962C8B-B14F-4D97-AF65-F5344CB8AC3E}">
        <p14:creationId xmlns:p14="http://schemas.microsoft.com/office/powerpoint/2010/main" val="52447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Chronic rheumatic heart disease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Chronic </a:t>
            </a:r>
            <a:r>
              <a:rPr lang="en-US" dirty="0" err="1"/>
              <a:t>valvular</a:t>
            </a:r>
            <a:r>
              <a:rPr lang="en-US" dirty="0"/>
              <a:t> heart disease develops in at least </a:t>
            </a:r>
            <a:r>
              <a:rPr lang="en-US" dirty="0" smtClean="0"/>
              <a:t>1/2 of </a:t>
            </a:r>
            <a:r>
              <a:rPr lang="en-US" dirty="0"/>
              <a:t>those affected by R</a:t>
            </a:r>
            <a:r>
              <a:rPr lang="en-US" dirty="0" smtClean="0"/>
              <a:t>h. </a:t>
            </a:r>
            <a:r>
              <a:rPr lang="en-US" dirty="0"/>
              <a:t>fever with </a:t>
            </a:r>
            <a:r>
              <a:rPr lang="en-US" dirty="0" err="1"/>
              <a:t>carditis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2/3  </a:t>
            </a:r>
            <a:r>
              <a:rPr lang="en-US" dirty="0"/>
              <a:t>of cases occur in women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Some episodes of </a:t>
            </a:r>
            <a:r>
              <a:rPr lang="en-US" dirty="0" smtClean="0"/>
              <a:t>Rh. </a:t>
            </a:r>
            <a:r>
              <a:rPr lang="en-US" dirty="0"/>
              <a:t>fever pass </a:t>
            </a:r>
            <a:r>
              <a:rPr lang="en-US" dirty="0" err="1"/>
              <a:t>unrecognised</a:t>
            </a:r>
            <a:r>
              <a:rPr lang="en-US" dirty="0"/>
              <a:t> and it is only possible </a:t>
            </a:r>
            <a:r>
              <a:rPr lang="en-US" dirty="0" smtClean="0"/>
              <a:t>to elicit </a:t>
            </a:r>
            <a:r>
              <a:rPr lang="en-US" dirty="0"/>
              <a:t>a history of R</a:t>
            </a:r>
            <a:r>
              <a:rPr lang="en-US" dirty="0" smtClean="0"/>
              <a:t>h. </a:t>
            </a:r>
            <a:r>
              <a:rPr lang="en-US" dirty="0"/>
              <a:t>fever or chorea in about </a:t>
            </a:r>
            <a:r>
              <a:rPr lang="en-US" dirty="0" smtClean="0"/>
              <a:t>half of </a:t>
            </a:r>
            <a:r>
              <a:rPr lang="en-US" dirty="0"/>
              <a:t>all patients with chronic rheumatic heart disease.</a:t>
            </a:r>
          </a:p>
          <a:p>
            <a:r>
              <a:rPr lang="en-US" dirty="0"/>
              <a:t>The </a:t>
            </a:r>
            <a:r>
              <a:rPr lang="en-US" dirty="0" smtClean="0"/>
              <a:t>MV </a:t>
            </a:r>
            <a:r>
              <a:rPr lang="en-US" dirty="0"/>
              <a:t>is affected in more than 90%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AV </a:t>
            </a:r>
            <a:r>
              <a:rPr lang="en-US" dirty="0"/>
              <a:t>is the next most frequently </a:t>
            </a:r>
            <a:r>
              <a:rPr lang="en-US" dirty="0" smtClean="0"/>
              <a:t>involved, then TV </a:t>
            </a:r>
            <a:r>
              <a:rPr lang="en-US" dirty="0"/>
              <a:t>and </a:t>
            </a:r>
            <a:r>
              <a:rPr lang="en-US" dirty="0" smtClean="0"/>
              <a:t>then PV.</a:t>
            </a:r>
            <a:endParaRPr lang="en-US" dirty="0"/>
          </a:p>
          <a:p>
            <a:r>
              <a:rPr lang="en-US" dirty="0"/>
              <a:t>Isolated </a:t>
            </a:r>
            <a:r>
              <a:rPr lang="en-US" dirty="0" smtClean="0"/>
              <a:t>MS accounts </a:t>
            </a:r>
            <a:r>
              <a:rPr lang="en-US" dirty="0"/>
              <a:t>for about 25% of </a:t>
            </a:r>
            <a:r>
              <a:rPr lang="en-US" dirty="0" smtClean="0"/>
              <a:t>all cases</a:t>
            </a:r>
            <a:r>
              <a:rPr lang="en-US" dirty="0"/>
              <a:t>, and an additional 40% have mixed </a:t>
            </a:r>
            <a:r>
              <a:rPr lang="en-US" dirty="0" smtClean="0"/>
              <a:t>MS and MR.</a:t>
            </a:r>
          </a:p>
          <a:p>
            <a:r>
              <a:rPr lang="en-US" dirty="0" smtClean="0"/>
              <a:t> </a:t>
            </a:r>
            <a:r>
              <a:rPr lang="en-US" dirty="0"/>
              <a:t>Valve disease may be </a:t>
            </a:r>
            <a:r>
              <a:rPr lang="en-US" dirty="0" smtClean="0"/>
              <a:t>symptomatic during </a:t>
            </a:r>
            <a:r>
              <a:rPr lang="en-US" dirty="0"/>
              <a:t>fulminant forms of acute </a:t>
            </a:r>
            <a:r>
              <a:rPr lang="en-US" dirty="0" smtClean="0"/>
              <a:t>Rh. fever but may </a:t>
            </a:r>
            <a:r>
              <a:rPr lang="en-US" dirty="0"/>
              <a:t>remain asymptomatic for many years.</a:t>
            </a:r>
          </a:p>
        </p:txBody>
      </p:sp>
    </p:spTree>
    <p:extLst>
      <p:ext uri="{BB962C8B-B14F-4D97-AF65-F5344CB8AC3E}">
        <p14:creationId xmlns:p14="http://schemas.microsoft.com/office/powerpoint/2010/main" val="167019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Pathology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main pathological process in chronic </a:t>
            </a:r>
            <a:r>
              <a:rPr lang="en-US" dirty="0" smtClean="0"/>
              <a:t>RHD </a:t>
            </a:r>
            <a:r>
              <a:rPr lang="en-US" dirty="0"/>
              <a:t>is progressive fibrosis.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heart valves </a:t>
            </a:r>
            <a:r>
              <a:rPr lang="en-US" dirty="0" smtClean="0"/>
              <a:t>are predominantly </a:t>
            </a:r>
            <a:r>
              <a:rPr lang="en-US" dirty="0"/>
              <a:t>affected but involvement of the </a:t>
            </a:r>
            <a:r>
              <a:rPr lang="en-US" dirty="0" smtClean="0"/>
              <a:t>pericardium </a:t>
            </a:r>
            <a:r>
              <a:rPr lang="en-US" dirty="0"/>
              <a:t>and myocardium may contribute </a:t>
            </a:r>
            <a:r>
              <a:rPr lang="en-US" dirty="0" smtClean="0"/>
              <a:t>to HF and </a:t>
            </a:r>
            <a:r>
              <a:rPr lang="en-US" dirty="0"/>
              <a:t>conduction disorders. </a:t>
            </a:r>
            <a:endParaRPr lang="en-US" dirty="0" smtClean="0"/>
          </a:p>
          <a:p>
            <a:r>
              <a:rPr lang="en-US" dirty="0" smtClean="0"/>
              <a:t>Fusion </a:t>
            </a:r>
            <a:r>
              <a:rPr lang="en-US" dirty="0"/>
              <a:t>of the mitral </a:t>
            </a:r>
            <a:r>
              <a:rPr lang="en-US" dirty="0" smtClean="0"/>
              <a:t>valve commissures </a:t>
            </a:r>
            <a:r>
              <a:rPr lang="en-US" dirty="0"/>
              <a:t>and shortening of the chordae </a:t>
            </a:r>
            <a:r>
              <a:rPr lang="en-US" dirty="0" err="1" smtClean="0"/>
              <a:t>tendineae</a:t>
            </a:r>
            <a:r>
              <a:rPr lang="en-US" dirty="0" smtClean="0"/>
              <a:t> may </a:t>
            </a:r>
            <a:r>
              <a:rPr lang="en-US" dirty="0"/>
              <a:t>lead to </a:t>
            </a:r>
            <a:r>
              <a:rPr lang="en-US" dirty="0" smtClean="0"/>
              <a:t>MS with </a:t>
            </a:r>
            <a:r>
              <a:rPr lang="en-US" dirty="0"/>
              <a:t>or without </a:t>
            </a:r>
            <a:r>
              <a:rPr lang="en-US" dirty="0" smtClean="0"/>
              <a:t>MR .</a:t>
            </a:r>
          </a:p>
          <a:p>
            <a:r>
              <a:rPr lang="en-US" dirty="0" smtClean="0"/>
              <a:t> </a:t>
            </a:r>
            <a:r>
              <a:rPr lang="en-US" dirty="0"/>
              <a:t>Similar changes in </a:t>
            </a:r>
            <a:r>
              <a:rPr lang="en-US" dirty="0" smtClean="0"/>
              <a:t>the AV and TV produce </a:t>
            </a:r>
            <a:r>
              <a:rPr lang="en-US" dirty="0"/>
              <a:t>distortion </a:t>
            </a:r>
            <a:r>
              <a:rPr lang="en-US" dirty="0" smtClean="0"/>
              <a:t>&amp; </a:t>
            </a:r>
            <a:r>
              <a:rPr lang="en-US" dirty="0"/>
              <a:t>rigidity of the cusps, leading </a:t>
            </a:r>
            <a:r>
              <a:rPr lang="en-US" dirty="0" smtClean="0"/>
              <a:t>to stenosis </a:t>
            </a:r>
            <a:r>
              <a:rPr lang="en-US" dirty="0"/>
              <a:t>and regurgitation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Once a valve has </a:t>
            </a:r>
            <a:r>
              <a:rPr lang="en-US" dirty="0" smtClean="0"/>
              <a:t>been damaged</a:t>
            </a:r>
            <a:r>
              <a:rPr lang="en-US" dirty="0"/>
              <a:t>, the altered </a:t>
            </a:r>
            <a:r>
              <a:rPr lang="en-US" dirty="0" err="1"/>
              <a:t>haemodynamic</a:t>
            </a:r>
            <a:r>
              <a:rPr lang="en-US" dirty="0"/>
              <a:t> stresses </a:t>
            </a:r>
            <a:r>
              <a:rPr lang="en-US" dirty="0" smtClean="0"/>
              <a:t>perpetuate </a:t>
            </a:r>
            <a:r>
              <a:rPr lang="en-US" dirty="0"/>
              <a:t>and extend the damage, even in the absence of </a:t>
            </a:r>
            <a:r>
              <a:rPr lang="en-US" dirty="0" smtClean="0"/>
              <a:t>a continuing </a:t>
            </a:r>
            <a:r>
              <a:rPr lang="en-US" dirty="0"/>
              <a:t>rheumatic process.</a:t>
            </a:r>
          </a:p>
        </p:txBody>
      </p:sp>
    </p:spTree>
    <p:extLst>
      <p:ext uri="{BB962C8B-B14F-4D97-AF65-F5344CB8AC3E}">
        <p14:creationId xmlns:p14="http://schemas.microsoft.com/office/powerpoint/2010/main" val="4529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Low">
              <a:buNone/>
            </a:pPr>
            <a:r>
              <a:rPr lang="en-US" sz="23900" b="1" dirty="0" smtClean="0"/>
              <a:t>Q &amp; A</a:t>
            </a:r>
            <a:endParaRPr lang="en-US" sz="23900" b="1" dirty="0"/>
          </a:p>
        </p:txBody>
      </p:sp>
    </p:spTree>
    <p:extLst>
      <p:ext uri="{BB962C8B-B14F-4D97-AF65-F5344CB8AC3E}">
        <p14:creationId xmlns:p14="http://schemas.microsoft.com/office/powerpoint/2010/main" val="169319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Incidence and pathogenesis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condition is triggered by an </a:t>
            </a:r>
            <a:r>
              <a:rPr lang="en-US" dirty="0" smtClean="0"/>
              <a:t>immune-mediated delayed </a:t>
            </a:r>
            <a:r>
              <a:rPr lang="en-US" dirty="0"/>
              <a:t>response to infection with specific strains </a:t>
            </a:r>
            <a:r>
              <a:rPr lang="en-US" dirty="0" smtClean="0"/>
              <a:t>of group </a:t>
            </a:r>
            <a:r>
              <a:rPr lang="en-US" dirty="0"/>
              <a:t>A streptococci, which have antigens that </a:t>
            </a:r>
            <a:r>
              <a:rPr lang="en-US" dirty="0" smtClean="0"/>
              <a:t>may cross-react </a:t>
            </a:r>
            <a:r>
              <a:rPr lang="en-US" dirty="0"/>
              <a:t>with cardiac myosin and </a:t>
            </a:r>
            <a:r>
              <a:rPr lang="en-US" dirty="0" err="1" smtClean="0"/>
              <a:t>sarcolemmal</a:t>
            </a:r>
            <a:r>
              <a:rPr lang="en-US" dirty="0" smtClean="0"/>
              <a:t> membrane </a:t>
            </a:r>
            <a:r>
              <a:rPr lang="en-US" dirty="0"/>
              <a:t>protein.</a:t>
            </a:r>
          </a:p>
        </p:txBody>
      </p:sp>
    </p:spTree>
    <p:extLst>
      <p:ext uri="{BB962C8B-B14F-4D97-AF65-F5344CB8AC3E}">
        <p14:creationId xmlns:p14="http://schemas.microsoft.com/office/powerpoint/2010/main" val="1101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Antibodies produced against </a:t>
            </a:r>
            <a:r>
              <a:rPr lang="en-US" dirty="0" smtClean="0"/>
              <a:t>the streptococcal </a:t>
            </a:r>
            <a:r>
              <a:rPr lang="en-US" dirty="0"/>
              <a:t>antigens cause inflammation </a:t>
            </a:r>
            <a:r>
              <a:rPr lang="en-US" dirty="0" smtClean="0"/>
              <a:t>: </a:t>
            </a:r>
          </a:p>
          <a:p>
            <a:r>
              <a:rPr lang="en-US" dirty="0" smtClean="0"/>
              <a:t> endocardium</a:t>
            </a:r>
            <a:r>
              <a:rPr lang="en-US" dirty="0"/>
              <a:t>, myocardium and </a:t>
            </a:r>
            <a:r>
              <a:rPr lang="en-US" dirty="0" smtClean="0"/>
              <a:t>pericardium</a:t>
            </a:r>
            <a:r>
              <a:rPr lang="en-US" dirty="0"/>
              <a:t>.</a:t>
            </a:r>
          </a:p>
          <a:p>
            <a:r>
              <a:rPr lang="en-US" dirty="0"/>
              <a:t>joints and skin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620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Children  ( 5 – 15 y ) or young </a:t>
            </a:r>
            <a:r>
              <a:rPr lang="en-US" dirty="0" smtClean="0"/>
              <a:t>adults</a:t>
            </a:r>
          </a:p>
          <a:p>
            <a:r>
              <a:rPr lang="en-US" dirty="0"/>
              <a:t>very rare (Western Europe and </a:t>
            </a:r>
            <a:r>
              <a:rPr lang="en-US" dirty="0" smtClean="0"/>
              <a:t>North America)</a:t>
            </a:r>
          </a:p>
          <a:p>
            <a:r>
              <a:rPr lang="en-US" dirty="0"/>
              <a:t>remains endemic  </a:t>
            </a:r>
            <a:r>
              <a:rPr lang="en-US" dirty="0" smtClean="0"/>
              <a:t>( </a:t>
            </a:r>
            <a:r>
              <a:rPr lang="en-US" dirty="0"/>
              <a:t>parts of </a:t>
            </a:r>
            <a:r>
              <a:rPr lang="en-US" dirty="0" smtClean="0"/>
              <a:t>Asia, Africa </a:t>
            </a:r>
            <a:r>
              <a:rPr lang="en-US" dirty="0"/>
              <a:t>and South </a:t>
            </a:r>
            <a:r>
              <a:rPr lang="en-US" dirty="0" smtClean="0"/>
              <a:t>America )</a:t>
            </a:r>
          </a:p>
          <a:p>
            <a:r>
              <a:rPr lang="en-US" dirty="0" smtClean="0"/>
              <a:t> </a:t>
            </a:r>
            <a:r>
              <a:rPr lang="en-US" dirty="0"/>
              <a:t>annual incidence (</a:t>
            </a:r>
            <a:r>
              <a:rPr lang="en-US" dirty="0" smtClean="0"/>
              <a:t> &gt;100 </a:t>
            </a:r>
            <a:r>
              <a:rPr lang="en-US" dirty="0"/>
              <a:t>per 100 </a:t>
            </a:r>
            <a:r>
              <a:rPr lang="en-US" dirty="0" smtClean="0"/>
              <a:t>000 )</a:t>
            </a:r>
          </a:p>
          <a:p>
            <a:r>
              <a:rPr lang="en-US" dirty="0"/>
              <a:t>most common cause of acquired heart disease in </a:t>
            </a:r>
            <a:r>
              <a:rPr lang="en-US" dirty="0" smtClean="0"/>
              <a:t>childhood </a:t>
            </a:r>
            <a:r>
              <a:rPr lang="en-US" dirty="0"/>
              <a:t>and adolescence.</a:t>
            </a:r>
          </a:p>
        </p:txBody>
      </p:sp>
    </p:spTree>
    <p:extLst>
      <p:ext uri="{BB962C8B-B14F-4D97-AF65-F5344CB8AC3E}">
        <p14:creationId xmlns:p14="http://schemas.microsoft.com/office/powerpoint/2010/main" val="43711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Fever.</a:t>
            </a:r>
          </a:p>
          <a:p>
            <a:r>
              <a:rPr lang="en-US" dirty="0" smtClean="0"/>
              <a:t>Anorexia.</a:t>
            </a:r>
          </a:p>
          <a:p>
            <a:r>
              <a:rPr lang="en-US" dirty="0" smtClean="0"/>
              <a:t>lethargy .</a:t>
            </a:r>
          </a:p>
          <a:p>
            <a:r>
              <a:rPr lang="en-US" dirty="0" smtClean="0"/>
              <a:t> joint pain.</a:t>
            </a:r>
          </a:p>
          <a:p>
            <a:r>
              <a:rPr lang="en-US" dirty="0" smtClean="0"/>
              <a:t>2–3 </a:t>
            </a:r>
            <a:r>
              <a:rPr lang="en-US" dirty="0"/>
              <a:t>weeks after an episode of streptococcal </a:t>
            </a:r>
            <a:r>
              <a:rPr lang="en-US" dirty="0" smtClean="0"/>
              <a:t>pharyngitis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590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Dignosis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 two </a:t>
            </a:r>
            <a:r>
              <a:rPr lang="en-US" dirty="0" smtClean="0"/>
              <a:t>or more </a:t>
            </a:r>
            <a:r>
              <a:rPr lang="en-US" dirty="0"/>
              <a:t>major </a:t>
            </a:r>
            <a:r>
              <a:rPr lang="en-US" dirty="0" smtClean="0"/>
              <a:t>manifestations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dirty="0"/>
              <a:t>or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one </a:t>
            </a:r>
            <a:r>
              <a:rPr lang="en-US" dirty="0"/>
              <a:t>major and two </a:t>
            </a:r>
            <a:r>
              <a:rPr lang="en-US" dirty="0" smtClean="0"/>
              <a:t>or more </a:t>
            </a:r>
            <a:r>
              <a:rPr lang="en-US" dirty="0"/>
              <a:t>minor </a:t>
            </a:r>
            <a:r>
              <a:rPr lang="en-US" dirty="0" smtClean="0"/>
              <a:t>manifestations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along with evidence </a:t>
            </a:r>
            <a:r>
              <a:rPr lang="en-US" dirty="0" smtClean="0"/>
              <a:t>of preceding </a:t>
            </a:r>
            <a:r>
              <a:rPr lang="en-US" dirty="0"/>
              <a:t>streptococcal </a:t>
            </a:r>
            <a:r>
              <a:rPr lang="en-US" dirty="0" smtClean="0"/>
              <a:t>infection.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9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Jones criteria for the diagnosis of</a:t>
            </a:r>
            <a:br>
              <a:rPr lang="en-US" dirty="0"/>
            </a:br>
            <a:r>
              <a:rPr lang="en-US" dirty="0"/>
              <a:t>rheumatic 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Major manifestations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Carditis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Polyarthritis</a:t>
            </a:r>
          </a:p>
          <a:p>
            <a:pPr marL="0" indent="0">
              <a:buNone/>
            </a:pPr>
            <a:r>
              <a:rPr lang="en-US" dirty="0"/>
              <a:t>• Chorea</a:t>
            </a:r>
          </a:p>
          <a:p>
            <a:pPr marL="0" indent="0">
              <a:buNone/>
            </a:pPr>
            <a:r>
              <a:rPr lang="en-US" dirty="0"/>
              <a:t>• Erythema </a:t>
            </a:r>
            <a:r>
              <a:rPr lang="en-US" dirty="0" err="1"/>
              <a:t>marginatum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Subcutaneous nodules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Minor manifestations</a:t>
            </a:r>
          </a:p>
          <a:p>
            <a:pPr marL="0" indent="0">
              <a:buNone/>
            </a:pPr>
            <a:r>
              <a:rPr lang="en-US" dirty="0"/>
              <a:t>• Fever</a:t>
            </a:r>
          </a:p>
          <a:p>
            <a:pPr marL="0" indent="0">
              <a:buNone/>
            </a:pPr>
            <a:r>
              <a:rPr lang="en-US" dirty="0"/>
              <a:t>• Arthralgia</a:t>
            </a:r>
          </a:p>
          <a:p>
            <a:pPr marL="0" indent="0">
              <a:buNone/>
            </a:pPr>
            <a:r>
              <a:rPr lang="en-US" dirty="0"/>
              <a:t>• Previous rheumatic fever</a:t>
            </a:r>
          </a:p>
          <a:p>
            <a:pPr marL="0" indent="0">
              <a:buNone/>
            </a:pPr>
            <a:r>
              <a:rPr lang="en-US" dirty="0"/>
              <a:t>• Raised ESR or CRP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Leucocytosis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First-degree AV block</a:t>
            </a:r>
          </a:p>
        </p:txBody>
      </p:sp>
    </p:spTree>
    <p:extLst>
      <p:ext uri="{BB962C8B-B14F-4D97-AF65-F5344CB8AC3E}">
        <p14:creationId xmlns:p14="http://schemas.microsoft.com/office/powerpoint/2010/main" val="270964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Plus</a:t>
            </a:r>
          </a:p>
          <a:p>
            <a:pPr marL="0" indent="0">
              <a:buNone/>
            </a:pPr>
            <a:r>
              <a:rPr lang="en-US" dirty="0" smtClean="0"/>
              <a:t>Supporting </a:t>
            </a:r>
            <a:r>
              <a:rPr lang="en-US" dirty="0"/>
              <a:t>evidence of preceding streptococcal </a:t>
            </a:r>
            <a:r>
              <a:rPr lang="en-US" dirty="0" smtClean="0"/>
              <a:t>infection, recent </a:t>
            </a:r>
            <a:r>
              <a:rPr lang="en-US" dirty="0"/>
              <a:t>scarlet fever, raised </a:t>
            </a:r>
            <a:r>
              <a:rPr lang="en-US" dirty="0" err="1"/>
              <a:t>antistreptolysin</a:t>
            </a:r>
            <a:r>
              <a:rPr lang="en-US" dirty="0"/>
              <a:t> O or </a:t>
            </a:r>
            <a:r>
              <a:rPr lang="en-US" dirty="0" smtClean="0"/>
              <a:t>other streptococcal </a:t>
            </a:r>
            <a:r>
              <a:rPr lang="en-US" dirty="0"/>
              <a:t>antibody </a:t>
            </a:r>
            <a:r>
              <a:rPr lang="en-US" dirty="0" err="1"/>
              <a:t>titre</a:t>
            </a:r>
            <a:r>
              <a:rPr lang="en-US" dirty="0"/>
              <a:t>, positive throat </a:t>
            </a:r>
            <a:r>
              <a:rPr lang="en-US" dirty="0" smtClean="0"/>
              <a:t>culture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24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1582</Words>
  <Application>Microsoft Office PowerPoint</Application>
  <PresentationFormat>On-screen Show (4:3)</PresentationFormat>
  <Paragraphs>138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Incidence and pathogenesis</vt:lpstr>
      <vt:lpstr>PowerPoint Presentation</vt:lpstr>
      <vt:lpstr>PowerPoint Presentation</vt:lpstr>
      <vt:lpstr>Clinical features</vt:lpstr>
      <vt:lpstr>Dignosis </vt:lpstr>
      <vt:lpstr>Jones criteria for the diagnosis of rheumatic fever</vt:lpstr>
      <vt:lpstr>PowerPoint Presentation</vt:lpstr>
      <vt:lpstr>Carditis </vt:lpstr>
      <vt:lpstr>PowerPoint Presentation</vt:lpstr>
      <vt:lpstr>Arthritis </vt:lpstr>
      <vt:lpstr>Skin lesions </vt:lpstr>
      <vt:lpstr>PowerPoint Presentation</vt:lpstr>
      <vt:lpstr>Sydenham’s chorea</vt:lpstr>
      <vt:lpstr>Investigations in acute rheumatic feve</vt:lpstr>
      <vt:lpstr>PowerPoint Presentation</vt:lpstr>
      <vt:lpstr>Investigations</vt:lpstr>
      <vt:lpstr>Management of the acute attack </vt:lpstr>
      <vt:lpstr>Bed rest and supportive therapy </vt:lpstr>
      <vt:lpstr>PowerPoint Presentation</vt:lpstr>
      <vt:lpstr>Aspirin </vt:lpstr>
      <vt:lpstr>Corticosteroids </vt:lpstr>
      <vt:lpstr>Secondary prevention </vt:lpstr>
      <vt:lpstr>PowerPoint Presentation</vt:lpstr>
      <vt:lpstr>Chronic rheumatic heart disease </vt:lpstr>
      <vt:lpstr>Pathology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ZAC</cp:lastModifiedBy>
  <cp:revision>46</cp:revision>
  <dcterms:created xsi:type="dcterms:W3CDTF">2006-08-16T00:00:00Z</dcterms:created>
  <dcterms:modified xsi:type="dcterms:W3CDTF">2019-03-01T13:48:09Z</dcterms:modified>
</cp:coreProperties>
</file>