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4" r:id="rId9"/>
    <p:sldId id="278" r:id="rId10"/>
  </p:sldIdLst>
  <p:sldSz cx="9144000" cy="5143500" type="screen16x9"/>
  <p:notesSz cx="6858000" cy="9144000"/>
  <p:embeddedFontLst>
    <p:embeddedFont>
      <p:font typeface="IBM Plex Serif SemiBold" panose="020B0604020202020204" charset="0"/>
      <p:regular r:id="rId12"/>
      <p:bold r:id="rId13"/>
      <p:italic r:id="rId14"/>
      <p:boldItalic r:id="rId15"/>
    </p:embeddedFont>
    <p:embeddedFont>
      <p:font typeface="IBM Plex Serif Medium" panose="020B0604020202020204" charset="0"/>
      <p:regular r:id="rId16"/>
      <p:bold r:id="rId17"/>
      <p:italic r:id="rId18"/>
      <p:boldItalic r:id="rId19"/>
    </p:embeddedFont>
    <p:embeddedFont>
      <p:font typeface="IBM Plex Serif" panose="020B0604020202020204" charset="0"/>
      <p:regular r:id="rId20"/>
      <p:bold r:id="rId21"/>
      <p:italic r:id="rId22"/>
      <p:boldItalic r:id="rId23"/>
    </p:embeddedFont>
    <p:embeddedFont>
      <p:font typeface="Merriweather" panose="020B0604020202020204" charset="0"/>
      <p:regular r:id="rId24"/>
      <p:bold r:id="rId25"/>
      <p:italic r:id="rId26"/>
      <p:boldItalic r:id="rId27"/>
    </p:embeddedFont>
    <p:embeddedFont>
      <p:font typeface="IBM Plex Sans" panose="020B060402020202020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6C01177-B0B3-441D-B2A6-45E52C3FA16F}">
  <a:tblStyle styleId="{26C01177-B0B3-441D-B2A6-45E52C3FA16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F4B715A-7154-4001-9DDF-2C4F0B91600B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09"/>
  </p:normalViewPr>
  <p:slideViewPr>
    <p:cSldViewPr snapToGrid="0" snapToObjects="1">
      <p:cViewPr varScale="1">
        <p:scale>
          <a:sx n="91" d="100"/>
          <a:sy n="91" d="100"/>
        </p:scale>
        <p:origin x="7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font" Target="fonts/font2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font" Target="fonts/font19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231692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6469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4730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3083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7249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6861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7136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4193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7284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2104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40F20">
              <a:alpha val="497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393600" y="393650"/>
            <a:ext cx="8356800" cy="4356300"/>
          </a:xfrm>
          <a:prstGeom prst="snip1Rect">
            <a:avLst>
              <a:gd name="adj" fmla="val 50000"/>
            </a:avLst>
          </a:prstGeom>
          <a:noFill/>
          <a:ln w="11430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87200" y="1494625"/>
            <a:ext cx="5754000" cy="2154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40F20">
              <a:alpha val="67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393600" y="393650"/>
            <a:ext cx="8356800" cy="4356300"/>
          </a:xfrm>
          <a:prstGeom prst="snip1Rect">
            <a:avLst>
              <a:gd name="adj" fmla="val 50000"/>
            </a:avLst>
          </a:prstGeom>
          <a:noFill/>
          <a:ln w="11430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787200" y="1494625"/>
            <a:ext cx="5727000" cy="1260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787200" y="2860554"/>
            <a:ext cx="5727000" cy="852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40F20">
              <a:alpha val="67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393600" y="393650"/>
            <a:ext cx="8356800" cy="4356300"/>
          </a:xfrm>
          <a:prstGeom prst="snip1Rect">
            <a:avLst>
              <a:gd name="adj" fmla="val 50000"/>
            </a:avLst>
          </a:prstGeom>
          <a:noFill/>
          <a:ln w="11430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787200" y="1494625"/>
            <a:ext cx="5754000" cy="2154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Font typeface="IBM Plex Serif Medium"/>
              <a:buChar char="▫"/>
              <a:defRPr sz="3000" i="1">
                <a:latin typeface="IBM Plex Serif Medium"/>
                <a:ea typeface="IBM Plex Serif Medium"/>
                <a:cs typeface="IBM Plex Serif Medium"/>
                <a:sym typeface="IBM Plex Serif Medium"/>
              </a:defRPr>
            </a:lvl1pPr>
            <a:lvl2pPr marL="914400" lvl="1" indent="-419100" rtl="0">
              <a:spcBef>
                <a:spcPts val="0"/>
              </a:spcBef>
              <a:spcAft>
                <a:spcPts val="0"/>
              </a:spcAft>
              <a:buSzPts val="3000"/>
              <a:buFont typeface="IBM Plex Serif Medium"/>
              <a:buChar char="▫"/>
              <a:defRPr sz="3000" i="1">
                <a:latin typeface="IBM Plex Serif Medium"/>
                <a:ea typeface="IBM Plex Serif Medium"/>
                <a:cs typeface="IBM Plex Serif Medium"/>
                <a:sym typeface="IBM Plex Serif Medium"/>
              </a:defRPr>
            </a:lvl2pPr>
            <a:lvl3pPr marL="1371600" lvl="2" indent="-419100" rtl="0">
              <a:spcBef>
                <a:spcPts val="0"/>
              </a:spcBef>
              <a:spcAft>
                <a:spcPts val="0"/>
              </a:spcAft>
              <a:buSzPts val="3000"/>
              <a:buFont typeface="IBM Plex Serif Medium"/>
              <a:buChar char="▫"/>
              <a:defRPr sz="3000" i="1">
                <a:latin typeface="IBM Plex Serif Medium"/>
                <a:ea typeface="IBM Plex Serif Medium"/>
                <a:cs typeface="IBM Plex Serif Medium"/>
                <a:sym typeface="IBM Plex Serif Medium"/>
              </a:defRPr>
            </a:lvl3pPr>
            <a:lvl4pPr marL="1828800" lvl="3" indent="-419100" rtl="0">
              <a:spcBef>
                <a:spcPts val="0"/>
              </a:spcBef>
              <a:spcAft>
                <a:spcPts val="0"/>
              </a:spcAft>
              <a:buSzPts val="3000"/>
              <a:buFont typeface="IBM Plex Serif Medium"/>
              <a:buChar char="▫"/>
              <a:defRPr sz="3000" i="1">
                <a:latin typeface="IBM Plex Serif Medium"/>
                <a:ea typeface="IBM Plex Serif Medium"/>
                <a:cs typeface="IBM Plex Serif Medium"/>
                <a:sym typeface="IBM Plex Serif Medium"/>
              </a:defRPr>
            </a:lvl4pPr>
            <a:lvl5pPr marL="2286000" lvl="4" indent="-419100" rtl="0">
              <a:spcBef>
                <a:spcPts val="0"/>
              </a:spcBef>
              <a:spcAft>
                <a:spcPts val="0"/>
              </a:spcAft>
              <a:buSzPts val="3000"/>
              <a:buFont typeface="IBM Plex Serif Medium"/>
              <a:buChar char="○"/>
              <a:defRPr sz="3000" i="1">
                <a:latin typeface="IBM Plex Serif Medium"/>
                <a:ea typeface="IBM Plex Serif Medium"/>
                <a:cs typeface="IBM Plex Serif Medium"/>
                <a:sym typeface="IBM Plex Serif Medium"/>
              </a:defRPr>
            </a:lvl5pPr>
            <a:lvl6pPr marL="2743200" lvl="5" indent="-419100" rtl="0">
              <a:spcBef>
                <a:spcPts val="0"/>
              </a:spcBef>
              <a:spcAft>
                <a:spcPts val="0"/>
              </a:spcAft>
              <a:buSzPts val="3000"/>
              <a:buFont typeface="IBM Plex Serif Medium"/>
              <a:buChar char="■"/>
              <a:defRPr sz="3000" i="1">
                <a:latin typeface="IBM Plex Serif Medium"/>
                <a:ea typeface="IBM Plex Serif Medium"/>
                <a:cs typeface="IBM Plex Serif Medium"/>
                <a:sym typeface="IBM Plex Serif Medium"/>
              </a:defRPr>
            </a:lvl6pPr>
            <a:lvl7pPr marL="3200400" lvl="6" indent="-419100" rtl="0">
              <a:spcBef>
                <a:spcPts val="0"/>
              </a:spcBef>
              <a:spcAft>
                <a:spcPts val="0"/>
              </a:spcAft>
              <a:buSzPts val="3000"/>
              <a:buFont typeface="IBM Plex Serif Medium"/>
              <a:buChar char="●"/>
              <a:defRPr sz="3000" i="1">
                <a:latin typeface="IBM Plex Serif Medium"/>
                <a:ea typeface="IBM Plex Serif Medium"/>
                <a:cs typeface="IBM Plex Serif Medium"/>
                <a:sym typeface="IBM Plex Serif Medium"/>
              </a:defRPr>
            </a:lvl7pPr>
            <a:lvl8pPr marL="3657600" lvl="7" indent="-419100" rtl="0">
              <a:spcBef>
                <a:spcPts val="0"/>
              </a:spcBef>
              <a:spcAft>
                <a:spcPts val="0"/>
              </a:spcAft>
              <a:buSzPts val="3000"/>
              <a:buFont typeface="IBM Plex Serif Medium"/>
              <a:buChar char="○"/>
              <a:defRPr sz="3000" i="1">
                <a:latin typeface="IBM Plex Serif Medium"/>
                <a:ea typeface="IBM Plex Serif Medium"/>
                <a:cs typeface="IBM Plex Serif Medium"/>
                <a:sym typeface="IBM Plex Serif Medium"/>
              </a:defRPr>
            </a:lvl8pPr>
            <a:lvl9pPr marL="4114800" lvl="8" indent="-419100">
              <a:spcBef>
                <a:spcPts val="0"/>
              </a:spcBef>
              <a:spcAft>
                <a:spcPts val="0"/>
              </a:spcAft>
              <a:buSzPts val="3000"/>
              <a:buFont typeface="IBM Plex Serif Medium"/>
              <a:buChar char="■"/>
              <a:defRPr sz="3000" i="1">
                <a:latin typeface="IBM Plex Serif Medium"/>
                <a:ea typeface="IBM Plex Serif Medium"/>
                <a:cs typeface="IBM Plex Serif Medium"/>
                <a:sym typeface="IBM Plex Serif Medium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" name="Google Shape;23;p4"/>
          <p:cNvSpPr/>
          <p:nvPr/>
        </p:nvSpPr>
        <p:spPr>
          <a:xfrm>
            <a:off x="7805074" y="343750"/>
            <a:ext cx="1046975" cy="71495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accent1"/>
                </a:solidFill>
                <a:latin typeface="IBM Plex Serif"/>
              </a:rPr>
              <a:t>“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40F20">
              <a:alpha val="67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393600" y="393650"/>
            <a:ext cx="8356800" cy="4356300"/>
          </a:xfrm>
          <a:prstGeom prst="snip1Rect">
            <a:avLst>
              <a:gd name="adj" fmla="val 27651"/>
            </a:avLst>
          </a:prstGeom>
          <a:noFill/>
          <a:ln w="11430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787200" y="714800"/>
            <a:ext cx="6718200" cy="485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787200" y="1494625"/>
            <a:ext cx="6718200" cy="285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▫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40F20">
              <a:alpha val="67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6"/>
          <p:cNvSpPr/>
          <p:nvPr/>
        </p:nvSpPr>
        <p:spPr>
          <a:xfrm>
            <a:off x="393600" y="393650"/>
            <a:ext cx="8356800" cy="4356300"/>
          </a:xfrm>
          <a:prstGeom prst="snip1Rect">
            <a:avLst>
              <a:gd name="adj" fmla="val 27651"/>
            </a:avLst>
          </a:prstGeom>
          <a:noFill/>
          <a:ln w="11430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787200" y="714800"/>
            <a:ext cx="6718200" cy="485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body" idx="1"/>
          </p:nvPr>
        </p:nvSpPr>
        <p:spPr>
          <a:xfrm>
            <a:off x="787200" y="1494625"/>
            <a:ext cx="3060000" cy="284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▫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2"/>
          </p:nvPr>
        </p:nvSpPr>
        <p:spPr>
          <a:xfrm>
            <a:off x="4445379" y="1494625"/>
            <a:ext cx="3060000" cy="284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▫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40F20">
              <a:alpha val="67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/>
          <p:nvPr/>
        </p:nvSpPr>
        <p:spPr>
          <a:xfrm>
            <a:off x="393600" y="393650"/>
            <a:ext cx="8356800" cy="4356300"/>
          </a:xfrm>
          <a:prstGeom prst="snip1Rect">
            <a:avLst>
              <a:gd name="adj" fmla="val 27651"/>
            </a:avLst>
          </a:prstGeom>
          <a:noFill/>
          <a:ln w="11430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787200" y="714800"/>
            <a:ext cx="6718200" cy="485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787200" y="1494625"/>
            <a:ext cx="2024100" cy="284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2"/>
          </p:nvPr>
        </p:nvSpPr>
        <p:spPr>
          <a:xfrm>
            <a:off x="3134250" y="1494625"/>
            <a:ext cx="2024100" cy="284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3"/>
          </p:nvPr>
        </p:nvSpPr>
        <p:spPr>
          <a:xfrm>
            <a:off x="5481300" y="1494625"/>
            <a:ext cx="2024100" cy="284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40F20">
              <a:alpha val="67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0"/>
          <p:cNvSpPr/>
          <p:nvPr/>
        </p:nvSpPr>
        <p:spPr>
          <a:xfrm>
            <a:off x="393600" y="393650"/>
            <a:ext cx="8356800" cy="4356300"/>
          </a:xfrm>
          <a:prstGeom prst="snip1Rect">
            <a:avLst>
              <a:gd name="adj" fmla="val 27651"/>
            </a:avLst>
          </a:prstGeom>
          <a:noFill/>
          <a:ln w="11430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9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87200" y="714800"/>
            <a:ext cx="6718200" cy="4854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40F20">
                <a:alpha val="40000"/>
              </a:srgb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IBM Plex Serif SemiBold"/>
              <a:buNone/>
              <a:defRPr sz="2800">
                <a:solidFill>
                  <a:schemeClr val="lt1"/>
                </a:solidFill>
                <a:latin typeface="IBM Plex Serif SemiBold"/>
                <a:ea typeface="IBM Plex Serif SemiBold"/>
                <a:cs typeface="IBM Plex Serif SemiBold"/>
                <a:sym typeface="IBM Plex Serif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IBM Plex Serif SemiBold"/>
              <a:buNone/>
              <a:defRPr sz="2800">
                <a:solidFill>
                  <a:schemeClr val="lt1"/>
                </a:solidFill>
                <a:latin typeface="IBM Plex Serif SemiBold"/>
                <a:ea typeface="IBM Plex Serif SemiBold"/>
                <a:cs typeface="IBM Plex Serif SemiBold"/>
                <a:sym typeface="IBM Plex Serif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IBM Plex Serif SemiBold"/>
              <a:buNone/>
              <a:defRPr sz="2800">
                <a:solidFill>
                  <a:schemeClr val="lt1"/>
                </a:solidFill>
                <a:latin typeface="IBM Plex Serif SemiBold"/>
                <a:ea typeface="IBM Plex Serif SemiBold"/>
                <a:cs typeface="IBM Plex Serif SemiBold"/>
                <a:sym typeface="IBM Plex Serif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IBM Plex Serif SemiBold"/>
              <a:buNone/>
              <a:defRPr sz="2800">
                <a:solidFill>
                  <a:schemeClr val="lt1"/>
                </a:solidFill>
                <a:latin typeface="IBM Plex Serif SemiBold"/>
                <a:ea typeface="IBM Plex Serif SemiBold"/>
                <a:cs typeface="IBM Plex Serif SemiBold"/>
                <a:sym typeface="IBM Plex Serif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IBM Plex Serif SemiBold"/>
              <a:buNone/>
              <a:defRPr sz="2800">
                <a:solidFill>
                  <a:schemeClr val="lt1"/>
                </a:solidFill>
                <a:latin typeface="IBM Plex Serif SemiBold"/>
                <a:ea typeface="IBM Plex Serif SemiBold"/>
                <a:cs typeface="IBM Plex Serif SemiBold"/>
                <a:sym typeface="IBM Plex Serif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IBM Plex Serif SemiBold"/>
              <a:buNone/>
              <a:defRPr sz="2800">
                <a:solidFill>
                  <a:schemeClr val="lt1"/>
                </a:solidFill>
                <a:latin typeface="IBM Plex Serif SemiBold"/>
                <a:ea typeface="IBM Plex Serif SemiBold"/>
                <a:cs typeface="IBM Plex Serif SemiBold"/>
                <a:sym typeface="IBM Plex Serif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IBM Plex Serif SemiBold"/>
              <a:buNone/>
              <a:defRPr sz="2800">
                <a:solidFill>
                  <a:schemeClr val="lt1"/>
                </a:solidFill>
                <a:latin typeface="IBM Plex Serif SemiBold"/>
                <a:ea typeface="IBM Plex Serif SemiBold"/>
                <a:cs typeface="IBM Plex Serif SemiBold"/>
                <a:sym typeface="IBM Plex Serif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IBM Plex Serif SemiBold"/>
              <a:buNone/>
              <a:defRPr sz="2800">
                <a:solidFill>
                  <a:schemeClr val="lt1"/>
                </a:solidFill>
                <a:latin typeface="IBM Plex Serif SemiBold"/>
                <a:ea typeface="IBM Plex Serif SemiBold"/>
                <a:cs typeface="IBM Plex Serif SemiBold"/>
                <a:sym typeface="IBM Plex Serif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IBM Plex Serif SemiBold"/>
              <a:buNone/>
              <a:defRPr sz="2800">
                <a:solidFill>
                  <a:schemeClr val="lt1"/>
                </a:solidFill>
                <a:latin typeface="IBM Plex Serif SemiBold"/>
                <a:ea typeface="IBM Plex Serif SemiBold"/>
                <a:cs typeface="IBM Plex Serif SemiBold"/>
                <a:sym typeface="IBM Plex Serif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87200" y="1494625"/>
            <a:ext cx="6718200" cy="28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"/>
              <a:buChar char="▫"/>
              <a:defRPr sz="24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"/>
              <a:buChar char="▫"/>
              <a:defRPr sz="24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L="1371600" lvl="2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"/>
              <a:buChar char="▫"/>
              <a:defRPr sz="24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L="1828800" lvl="3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"/>
              <a:buChar char="▫"/>
              <a:defRPr sz="24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L="2286000" lvl="4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IBM Plex Sans"/>
              <a:buChar char="○"/>
              <a:defRPr sz="24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L="2743200" lvl="5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IBM Plex Sans"/>
              <a:buChar char="■"/>
              <a:defRPr sz="24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marL="3200400" lvl="6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IBM Plex Sans"/>
              <a:buChar char="●"/>
              <a:defRPr sz="24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marL="3657600" lvl="7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IBM Plex Sans"/>
              <a:buChar char="○"/>
              <a:defRPr sz="24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marL="4114800" lvl="8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IBM Plex Sans"/>
              <a:buChar char="■"/>
              <a:defRPr sz="24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6" r:id="rId7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mallbusiness.chron.com/5-conflict-management-strategies-16131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indeed.com/career-advice/career-development/conflict-resolution-strategi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>
            <a:spLocks noGrp="1"/>
          </p:cNvSpPr>
          <p:nvPr>
            <p:ph type="ctrTitle"/>
          </p:nvPr>
        </p:nvSpPr>
        <p:spPr>
          <a:xfrm>
            <a:off x="2527375" y="1864420"/>
            <a:ext cx="6400868" cy="306405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4000" dirty="0" smtClean="0"/>
              <a:t>The Effective Conflict Management Strategies</a:t>
            </a:r>
            <a:endParaRPr sz="4000" dirty="0"/>
          </a:p>
        </p:txBody>
      </p:sp>
      <p:grpSp>
        <p:nvGrpSpPr>
          <p:cNvPr id="69" name="Google Shape;69;p12"/>
          <p:cNvGrpSpPr/>
          <p:nvPr/>
        </p:nvGrpSpPr>
        <p:grpSpPr>
          <a:xfrm>
            <a:off x="7838587" y="339351"/>
            <a:ext cx="969992" cy="1033523"/>
            <a:chOff x="5970800" y="1619250"/>
            <a:chExt cx="428650" cy="456725"/>
          </a:xfrm>
        </p:grpSpPr>
        <p:sp>
          <p:nvSpPr>
            <p:cNvPr id="70" name="Google Shape;70;p12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2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2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2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2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صورة 2">
            <a:extLst>
              <a:ext uri="{FF2B5EF4-FFF2-40B4-BE49-F238E27FC236}">
                <a16:creationId xmlns:a16="http://schemas.microsoft.com/office/drawing/2014/main" id="{EBE002F7-1520-1046-9D78-B05B9C76B5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9627" y="0"/>
            <a:ext cx="2104373" cy="1570186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4A387ABA-EF25-E245-A1CF-DED62522DA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1734" y="-18255"/>
            <a:ext cx="1620643" cy="1599908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6473ABEE-414A-224E-9DCC-16439AFA14F3}"/>
              </a:ext>
            </a:extLst>
          </p:cNvPr>
          <p:cNvSpPr txBox="1"/>
          <p:nvPr/>
        </p:nvSpPr>
        <p:spPr>
          <a:xfrm>
            <a:off x="1548910" y="748465"/>
            <a:ext cx="529036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Libyan International Medical University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Faculty </a:t>
            </a:r>
            <a:r>
              <a:rPr lang="en-US" sz="2000" dirty="0" smtClean="0">
                <a:solidFill>
                  <a:schemeClr val="bg1"/>
                </a:solidFill>
              </a:rPr>
              <a:t>of </a:t>
            </a:r>
            <a:r>
              <a:rPr lang="en-US" sz="2000" dirty="0">
                <a:solidFill>
                  <a:schemeClr val="bg1"/>
                </a:solidFill>
              </a:rPr>
              <a:t>Business Administration </a:t>
            </a: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96417582-7649-5746-9081-1F1EF32803EB}"/>
              </a:ext>
            </a:extLst>
          </p:cNvPr>
          <p:cNvSpPr txBox="1"/>
          <p:nvPr/>
        </p:nvSpPr>
        <p:spPr>
          <a:xfrm>
            <a:off x="423009" y="3387629"/>
            <a:ext cx="2251801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dirty="0"/>
              <a:t>SALIM ALSHUHOOMI</a:t>
            </a:r>
          </a:p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r>
              <a:rPr lang="en-US" sz="1200" dirty="0" smtClean="0"/>
              <a:t>SALIM_2708@LIMU.EDU.LY</a:t>
            </a:r>
            <a:endParaRPr lang="ar-LY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oogle Shape;79;p13"/>
          <p:cNvGrpSpPr/>
          <p:nvPr/>
        </p:nvGrpSpPr>
        <p:grpSpPr>
          <a:xfrm>
            <a:off x="8382741" y="339344"/>
            <a:ext cx="425995" cy="538700"/>
            <a:chOff x="584925" y="238125"/>
            <a:chExt cx="415200" cy="525100"/>
          </a:xfrm>
        </p:grpSpPr>
        <p:sp>
          <p:nvSpPr>
            <p:cNvPr id="80" name="Google Shape;80;p13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787200" y="714800"/>
            <a:ext cx="6718200" cy="485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 algn="ctr"/>
            <a:r>
              <a:rPr lang="en-US" dirty="0"/>
              <a:t>CONTENTS </a:t>
            </a:r>
            <a:endParaRPr dirty="0"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2"/>
          </p:nvPr>
        </p:nvSpPr>
        <p:spPr>
          <a:xfrm>
            <a:off x="8130331" y="3784167"/>
            <a:ext cx="452938" cy="57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1600" indent="0">
              <a:buNone/>
            </a:pPr>
            <a:r>
              <a:rPr lang="en-US" sz="1200" dirty="0"/>
              <a:t/>
            </a:r>
            <a:br>
              <a:rPr lang="en-US" sz="1200" dirty="0"/>
            </a:br>
            <a:endParaRPr lang="en-US" sz="12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LY" sz="1200" b="1" dirty="0"/>
          </a:p>
        </p:txBody>
      </p:sp>
      <p:sp>
        <p:nvSpPr>
          <p:cNvPr id="88" name="Google Shape;88;p13"/>
          <p:cNvSpPr txBox="1">
            <a:spLocks noGrp="1"/>
          </p:cNvSpPr>
          <p:nvPr>
            <p:ph type="body" idx="1"/>
          </p:nvPr>
        </p:nvSpPr>
        <p:spPr>
          <a:xfrm>
            <a:off x="787199" y="1494625"/>
            <a:ext cx="7343132" cy="284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400" b="1" dirty="0"/>
              <a:t>1. The Relative Nature of Conflict and Its </a:t>
            </a:r>
            <a:r>
              <a:rPr lang="en-US" sz="2400" b="1" dirty="0" smtClean="0"/>
              <a:t>Resolution.</a:t>
            </a:r>
            <a:endParaRPr lang="en-US" sz="2400" b="1" dirty="0"/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400" b="1" dirty="0"/>
              <a:t>2. The Top Conflict Resolution </a:t>
            </a:r>
            <a:r>
              <a:rPr lang="en-US" sz="2400" b="1" dirty="0" smtClean="0"/>
              <a:t>Strategies.</a:t>
            </a:r>
            <a:endParaRPr lang="en-US" sz="2400" b="1" dirty="0"/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400" b="1" dirty="0"/>
              <a:t>3. </a:t>
            </a:r>
            <a:r>
              <a:rPr lang="en-US" sz="2400" b="1" dirty="0" smtClean="0"/>
              <a:t>Conclusions.</a:t>
            </a:r>
            <a:endParaRPr lang="en-US" sz="2400" b="1" dirty="0"/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400" b="1" dirty="0"/>
              <a:t>4 </a:t>
            </a:r>
            <a:r>
              <a:rPr lang="en-US" sz="2400" b="1" dirty="0" smtClean="0"/>
              <a:t>References.</a:t>
            </a:r>
            <a:endParaRPr lang="en-US" sz="2400" b="1" dirty="0"/>
          </a:p>
        </p:txBody>
      </p:sp>
      <p:sp>
        <p:nvSpPr>
          <p:cNvPr id="89" name="Google Shape;89;p13"/>
          <p:cNvSpPr txBox="1">
            <a:spLocks noGrp="1"/>
          </p:cNvSpPr>
          <p:nvPr>
            <p:ph type="body" idx="2"/>
          </p:nvPr>
        </p:nvSpPr>
        <p:spPr>
          <a:xfrm>
            <a:off x="787200" y="3905925"/>
            <a:ext cx="6718200" cy="57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LY" sz="1000" dirty="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accent1"/>
              </a:solidFill>
            </a:endParaRPr>
          </a:p>
        </p:txBody>
      </p:sp>
      <p:sp>
        <p:nvSpPr>
          <p:cNvPr id="90" name="Google Shape;90;p13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>
            <a:spLocks noGrp="1"/>
          </p:cNvSpPr>
          <p:nvPr>
            <p:ph type="ctrTitle"/>
          </p:nvPr>
        </p:nvSpPr>
        <p:spPr>
          <a:xfrm>
            <a:off x="506073" y="456691"/>
            <a:ext cx="5727000" cy="1260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algn="ctr"/>
            <a:r>
              <a:rPr lang="en-US" sz="3200" b="1" dirty="0"/>
              <a:t>The Relative Nature of Conflict and Its Resolution</a:t>
            </a:r>
            <a:endParaRPr sz="3200" dirty="0"/>
          </a:p>
        </p:txBody>
      </p:sp>
      <p:sp>
        <p:nvSpPr>
          <p:cNvPr id="105" name="Google Shape;105;p15"/>
          <p:cNvSpPr txBox="1">
            <a:spLocks noGrp="1"/>
          </p:cNvSpPr>
          <p:nvPr>
            <p:ph type="subTitle" idx="1"/>
          </p:nvPr>
        </p:nvSpPr>
        <p:spPr>
          <a:xfrm>
            <a:off x="469706" y="2005457"/>
            <a:ext cx="7600055" cy="284150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algn="justLow"/>
            <a:r>
              <a:rPr lang="en-US" sz="2000" dirty="0"/>
              <a:t>Personality and upbringing have an impact on the manner we manage battle Think approximately it this manner. In a few households, it is absolutely  everyday to stroll </a:t>
            </a:r>
            <a:r>
              <a:rPr lang="en-US" sz="2000" dirty="0" err="1"/>
              <a:t>farfar</a:t>
            </a:r>
            <a:r>
              <a:rPr lang="en-US" sz="2000" dirty="0"/>
              <a:t> from battle and in no way deliver it up again. In different households, issues are mentioned rationally till a compromise is reached, even as a few households clear up their issues with dramatic flair.</a:t>
            </a:r>
          </a:p>
          <a:p>
            <a:r>
              <a:rPr lang="en-US" sz="2000" dirty="0"/>
              <a:t/>
            </a:r>
            <a:br>
              <a:rPr lang="en-US" sz="2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863410" y="334303"/>
            <a:ext cx="952401" cy="868821"/>
            <a:chOff x="6625350" y="1613750"/>
            <a:chExt cx="480525" cy="438400"/>
          </a:xfrm>
        </p:grpSpPr>
        <p:sp>
          <p:nvSpPr>
            <p:cNvPr id="107" name="Google Shape;107;p15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5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5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5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0FAF0A5D-50D7-2D4C-BAB7-DACB17C3296F}"/>
              </a:ext>
            </a:extLst>
          </p:cNvPr>
          <p:cNvSpPr txBox="1"/>
          <p:nvPr/>
        </p:nvSpPr>
        <p:spPr>
          <a:xfrm>
            <a:off x="8954814" y="4887310"/>
            <a:ext cx="28405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3</a:t>
            </a:r>
            <a:endParaRPr lang="ar-LY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>
            <a:spLocks noGrp="1"/>
          </p:cNvSpPr>
          <p:nvPr>
            <p:ph type="body" idx="1"/>
          </p:nvPr>
        </p:nvSpPr>
        <p:spPr>
          <a:xfrm>
            <a:off x="387807" y="1576285"/>
            <a:ext cx="7000966" cy="2762065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justLow"/>
            <a:r>
              <a:rPr lang="en-US" sz="2400" i="0" dirty="0"/>
              <a:t>If you are a person who dislikes handling conflict, it would appear tempting to simply placed your head withinside the sand and faux it does not exist</a:t>
            </a:r>
          </a:p>
          <a:p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117" name="Google Shape;117;p16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75734E23-B39F-F649-9A71-B9B4F13841DA}"/>
              </a:ext>
            </a:extLst>
          </p:cNvPr>
          <p:cNvSpPr txBox="1"/>
          <p:nvPr/>
        </p:nvSpPr>
        <p:spPr>
          <a:xfrm>
            <a:off x="787200" y="478962"/>
            <a:ext cx="590789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 Don't Ignore Conflict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7"/>
          <p:cNvSpPr txBox="1">
            <a:spLocks noGrp="1"/>
          </p:cNvSpPr>
          <p:nvPr>
            <p:ph type="title"/>
          </p:nvPr>
        </p:nvSpPr>
        <p:spPr>
          <a:xfrm>
            <a:off x="787200" y="641825"/>
            <a:ext cx="6718200" cy="861752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algn="ctr"/>
            <a:r>
              <a:rPr lang="en-US" b="1" dirty="0"/>
              <a:t>Bring Involved Parties Together to Talk</a:t>
            </a:r>
            <a:endParaRPr dirty="0"/>
          </a:p>
        </p:txBody>
      </p:sp>
      <p:sp>
        <p:nvSpPr>
          <p:cNvPr id="123" name="Google Shape;123;p17"/>
          <p:cNvSpPr txBox="1">
            <a:spLocks noGrp="1"/>
          </p:cNvSpPr>
          <p:nvPr>
            <p:ph type="body" idx="1"/>
          </p:nvPr>
        </p:nvSpPr>
        <p:spPr>
          <a:xfrm>
            <a:off x="787200" y="1494625"/>
            <a:ext cx="6718200" cy="285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algn="justLow"/>
            <a:r>
              <a:rPr lang="en-US" sz="2800" dirty="0"/>
              <a:t>as soon as you've got had a threat to speak to all concerned events separately, deliver them collectively in a assembly for you to hash out their variations in a impartial environment.</a:t>
            </a:r>
          </a:p>
          <a:p>
            <a:endParaRPr sz="2800" dirty="0"/>
          </a:p>
        </p:txBody>
      </p:sp>
      <p:sp>
        <p:nvSpPr>
          <p:cNvPr id="124" name="Google Shape;124;p17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grpSp>
        <p:nvGrpSpPr>
          <p:cNvPr id="125" name="Google Shape;125;p17"/>
          <p:cNvGrpSpPr/>
          <p:nvPr/>
        </p:nvGrpSpPr>
        <p:grpSpPr>
          <a:xfrm>
            <a:off x="8302884" y="339249"/>
            <a:ext cx="505699" cy="505699"/>
            <a:chOff x="2594325" y="1627175"/>
            <a:chExt cx="440850" cy="440850"/>
          </a:xfrm>
        </p:grpSpPr>
        <p:sp>
          <p:nvSpPr>
            <p:cNvPr id="126" name="Google Shape;126;p17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9"/>
          <p:cNvSpPr txBox="1">
            <a:spLocks noGrp="1"/>
          </p:cNvSpPr>
          <p:nvPr>
            <p:ph type="body" idx="1"/>
          </p:nvPr>
        </p:nvSpPr>
        <p:spPr>
          <a:xfrm>
            <a:off x="787200" y="1494625"/>
            <a:ext cx="6885352" cy="284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2800" dirty="0"/>
              <a:t> each events have had a hazard to speak about the scenario at hand, it is time to pick out what a high-quality decision may be - and the way to get there.</a:t>
            </a:r>
          </a:p>
        </p:txBody>
      </p:sp>
      <p:sp>
        <p:nvSpPr>
          <p:cNvPr id="160" name="Google Shape;160;p19"/>
          <p:cNvSpPr txBox="1">
            <a:spLocks noGrp="1"/>
          </p:cNvSpPr>
          <p:nvPr>
            <p:ph type="title"/>
          </p:nvPr>
        </p:nvSpPr>
        <p:spPr>
          <a:xfrm>
            <a:off x="787200" y="714800"/>
            <a:ext cx="6718200" cy="485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algn="ctr"/>
            <a:r>
              <a:rPr lang="en-US" b="1" dirty="0"/>
              <a:t>Identify a Solution</a:t>
            </a:r>
            <a:endParaRPr dirty="0"/>
          </a:p>
        </p:txBody>
      </p:sp>
      <p:sp>
        <p:nvSpPr>
          <p:cNvPr id="161" name="Google Shape;161;p19"/>
          <p:cNvSpPr txBox="1">
            <a:spLocks noGrp="1"/>
          </p:cNvSpPr>
          <p:nvPr>
            <p:ph type="body" idx="2"/>
          </p:nvPr>
        </p:nvSpPr>
        <p:spPr>
          <a:xfrm>
            <a:off x="6611006" y="4850434"/>
            <a:ext cx="568551" cy="58613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162" name="Google Shape;162;p19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grpSp>
        <p:nvGrpSpPr>
          <p:cNvPr id="163" name="Google Shape;163;p19"/>
          <p:cNvGrpSpPr/>
          <p:nvPr/>
        </p:nvGrpSpPr>
        <p:grpSpPr>
          <a:xfrm>
            <a:off x="8312912" y="338992"/>
            <a:ext cx="495512" cy="487347"/>
            <a:chOff x="1244325" y="4999400"/>
            <a:chExt cx="444525" cy="437200"/>
          </a:xfrm>
        </p:grpSpPr>
        <p:sp>
          <p:nvSpPr>
            <p:cNvPr id="164" name="Google Shape;164;p19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l" t="t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9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l" t="t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9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9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l" t="t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9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>
            <a:spLocks noGrp="1"/>
          </p:cNvSpPr>
          <p:nvPr>
            <p:ph type="ctrTitle" idx="4294967295"/>
          </p:nvPr>
        </p:nvSpPr>
        <p:spPr>
          <a:xfrm>
            <a:off x="925624" y="637319"/>
            <a:ext cx="4792004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US" sz="6000" dirty="0"/>
              <a:t>conclusions</a:t>
            </a:r>
            <a:endParaRPr sz="6000" dirty="0"/>
          </a:p>
        </p:txBody>
      </p:sp>
      <p:sp>
        <p:nvSpPr>
          <p:cNvPr id="134" name="Google Shape;134;p18"/>
          <p:cNvSpPr txBox="1">
            <a:spLocks noGrp="1"/>
          </p:cNvSpPr>
          <p:nvPr>
            <p:ph type="subTitle" idx="4294967295"/>
          </p:nvPr>
        </p:nvSpPr>
        <p:spPr>
          <a:xfrm>
            <a:off x="777650" y="1797119"/>
            <a:ext cx="6153710" cy="280043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algn="justLow"/>
            <a:r>
              <a:rPr lang="en-US" sz="2800" dirty="0"/>
              <a:t>Although it is one of the maximum treasured capabilities you may have in latest expert world.</a:t>
            </a:r>
          </a:p>
          <a:p>
            <a:pPr marL="76200" indent="0">
              <a:buNone/>
            </a:pPr>
            <a:r>
              <a:rPr lang="en-US" sz="2800" dirty="0"/>
              <a:t/>
            </a:r>
            <a:br>
              <a:rPr lang="en-US" sz="2800" dirty="0"/>
            </a:br>
            <a:endParaRPr sz="2800" dirty="0"/>
          </a:p>
        </p:txBody>
      </p:sp>
      <p:grpSp>
        <p:nvGrpSpPr>
          <p:cNvPr id="136" name="Google Shape;136;p18"/>
          <p:cNvGrpSpPr/>
          <p:nvPr/>
        </p:nvGrpSpPr>
        <p:grpSpPr>
          <a:xfrm>
            <a:off x="6931360" y="1158859"/>
            <a:ext cx="1328511" cy="1328838"/>
            <a:chOff x="6654650" y="3665275"/>
            <a:chExt cx="409100" cy="409125"/>
          </a:xfrm>
        </p:grpSpPr>
        <p:sp>
          <p:nvSpPr>
            <p:cNvPr id="137" name="Google Shape;137;p18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8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6" name="Google Shape;146;p18"/>
          <p:cNvSpPr/>
          <p:nvPr/>
        </p:nvSpPr>
        <p:spPr>
          <a:xfrm rot="2926102">
            <a:off x="7860050" y="2690660"/>
            <a:ext cx="232179" cy="221692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8"/>
          <p:cNvSpPr/>
          <p:nvPr/>
        </p:nvSpPr>
        <p:spPr>
          <a:xfrm rot="-1609207">
            <a:off x="6893775" y="1205425"/>
            <a:ext cx="209191" cy="199742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8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grpSp>
        <p:nvGrpSpPr>
          <p:cNvPr id="149" name="Google Shape;149;p18"/>
          <p:cNvGrpSpPr/>
          <p:nvPr/>
        </p:nvGrpSpPr>
        <p:grpSpPr>
          <a:xfrm>
            <a:off x="8309413" y="339356"/>
            <a:ext cx="499206" cy="531902"/>
            <a:chOff x="5970800" y="1619250"/>
            <a:chExt cx="428650" cy="456725"/>
          </a:xfrm>
        </p:grpSpPr>
        <p:sp>
          <p:nvSpPr>
            <p:cNvPr id="150" name="Google Shape;150;p18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8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8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8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8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0"/>
          <p:cNvSpPr txBox="1">
            <a:spLocks noGrp="1"/>
          </p:cNvSpPr>
          <p:nvPr>
            <p:ph type="title"/>
          </p:nvPr>
        </p:nvSpPr>
        <p:spPr>
          <a:xfrm>
            <a:off x="787200" y="714800"/>
            <a:ext cx="6718200" cy="485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 algn="ctr"/>
            <a:r>
              <a:rPr lang="en-US" dirty="0"/>
              <a:t>References</a:t>
            </a:r>
            <a:endParaRPr dirty="0"/>
          </a:p>
        </p:txBody>
      </p:sp>
      <p:sp>
        <p:nvSpPr>
          <p:cNvPr id="174" name="Google Shape;174;p20"/>
          <p:cNvSpPr txBox="1">
            <a:spLocks noGrp="1"/>
          </p:cNvSpPr>
          <p:nvPr>
            <p:ph type="body" idx="1"/>
          </p:nvPr>
        </p:nvSpPr>
        <p:spPr>
          <a:xfrm>
            <a:off x="787200" y="1494625"/>
            <a:ext cx="6580552" cy="284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-US" dirty="0" err="1"/>
              <a:t>Habas</a:t>
            </a:r>
            <a:r>
              <a:rPr lang="en-US" dirty="0"/>
              <a:t>, C. (2019, December 5). </a:t>
            </a:r>
            <a:r>
              <a:rPr lang="en-US" i="1" dirty="0"/>
              <a:t>5 Conflict Management Strategies</a:t>
            </a:r>
            <a:r>
              <a:rPr lang="en-US" dirty="0"/>
              <a:t>. Small Business - </a:t>
            </a:r>
            <a:r>
              <a:rPr lang="en-US" dirty="0" err="1"/>
              <a:t>Chron.Com</a:t>
            </a:r>
            <a:r>
              <a:rPr lang="en-US" dirty="0"/>
              <a:t>. </a:t>
            </a:r>
            <a:r>
              <a:rPr lang="en-US" dirty="0">
                <a:hlinkClick r:id="rId3"/>
              </a:rPr>
              <a:t>https://smallbusiness.chron.com/5-conflict-management-strategies-16131.html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i="1" dirty="0"/>
              <a:t>5 Effective Conflict Resolution Strategies</a:t>
            </a:r>
            <a:r>
              <a:rPr lang="en-US" dirty="0"/>
              <a:t>. (2009). Indeed Career Guide. </a:t>
            </a:r>
            <a:r>
              <a:rPr lang="en-US" dirty="0">
                <a:hlinkClick r:id="rId4"/>
              </a:rPr>
              <a:t>https://www.indeed.com/career-advice/career-development/conflict-resolution-strategie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177" name="Google Shape;177;p20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grpSp>
        <p:nvGrpSpPr>
          <p:cNvPr id="178" name="Google Shape;178;p20"/>
          <p:cNvGrpSpPr/>
          <p:nvPr/>
        </p:nvGrpSpPr>
        <p:grpSpPr>
          <a:xfrm>
            <a:off x="8395164" y="263115"/>
            <a:ext cx="413273" cy="673714"/>
            <a:chOff x="6730350" y="2315900"/>
            <a:chExt cx="257700" cy="420100"/>
          </a:xfrm>
        </p:grpSpPr>
        <p:sp>
          <p:nvSpPr>
            <p:cNvPr id="179" name="Google Shape;179;p20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0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0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0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0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4"/>
          <p:cNvSpPr txBox="1">
            <a:spLocks noGrp="1"/>
          </p:cNvSpPr>
          <p:nvPr>
            <p:ph type="sldNum" idx="12"/>
          </p:nvPr>
        </p:nvSpPr>
        <p:spPr>
          <a:xfrm>
            <a:off x="8328327" y="4338350"/>
            <a:ext cx="242700" cy="259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398" name="Google Shape;398;p34"/>
          <p:cNvSpPr txBox="1">
            <a:spLocks noGrp="1"/>
          </p:cNvSpPr>
          <p:nvPr>
            <p:ph type="ctrTitle" idx="4294967295"/>
          </p:nvPr>
        </p:nvSpPr>
        <p:spPr>
          <a:xfrm>
            <a:off x="838200" y="1278550"/>
            <a:ext cx="38307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chemeClr val="accent1"/>
                </a:solidFill>
              </a:rPr>
              <a:t>Thanks!</a:t>
            </a:r>
            <a:endParaRPr sz="7200" dirty="0">
              <a:solidFill>
                <a:schemeClr val="accent1"/>
              </a:solidFill>
            </a:endParaRPr>
          </a:p>
        </p:txBody>
      </p:sp>
      <p:sp>
        <p:nvSpPr>
          <p:cNvPr id="400" name="Google Shape;400;p34"/>
          <p:cNvSpPr/>
          <p:nvPr/>
        </p:nvSpPr>
        <p:spPr>
          <a:xfrm>
            <a:off x="8309423" y="339348"/>
            <a:ext cx="499190" cy="454103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0E358F0E-E922-864B-99CE-A861C75C4E98}"/>
              </a:ext>
            </a:extLst>
          </p:cNvPr>
          <p:cNvSpPr txBox="1"/>
          <p:nvPr/>
        </p:nvSpPr>
        <p:spPr>
          <a:xfrm>
            <a:off x="630621" y="2705152"/>
            <a:ext cx="417260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CONTACT </a:t>
            </a:r>
          </a:p>
          <a:p>
            <a:r>
              <a:rPr lang="en-US" dirty="0">
                <a:solidFill>
                  <a:schemeClr val="bg1"/>
                </a:solidFill>
              </a:rPr>
              <a:t>00218919805705</a:t>
            </a:r>
            <a:endParaRPr lang="ar-LY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ullen template">
  <a:themeElements>
    <a:clrScheme name="Custom 347">
      <a:dk1>
        <a:srgbClr val="040F20"/>
      </a:dk1>
      <a:lt1>
        <a:srgbClr val="FFFFFF"/>
      </a:lt1>
      <a:dk2>
        <a:srgbClr val="717881"/>
      </a:dk2>
      <a:lt2>
        <a:srgbClr val="F3F3F3"/>
      </a:lt2>
      <a:accent1>
        <a:srgbClr val="FFDE00"/>
      </a:accent1>
      <a:accent2>
        <a:srgbClr val="FFA700"/>
      </a:accent2>
      <a:accent3>
        <a:srgbClr val="E97100"/>
      </a:accent3>
      <a:accent4>
        <a:srgbClr val="91AACF"/>
      </a:accent4>
      <a:accent5>
        <a:srgbClr val="466799"/>
      </a:accent5>
      <a:accent6>
        <a:srgbClr val="040F20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</TotalTime>
  <Words>307</Words>
  <Application>Microsoft Office PowerPoint</Application>
  <PresentationFormat>On-screen Show (16:9)</PresentationFormat>
  <Paragraphs>39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IBM Plex Serif SemiBold</vt:lpstr>
      <vt:lpstr>IBM Plex Serif Medium</vt:lpstr>
      <vt:lpstr>IBM Plex Serif</vt:lpstr>
      <vt:lpstr>Merriweather</vt:lpstr>
      <vt:lpstr>Arial</vt:lpstr>
      <vt:lpstr>IBM Plex Sans</vt:lpstr>
      <vt:lpstr>Bullen template</vt:lpstr>
      <vt:lpstr>The Effective Conflict Management Strategies</vt:lpstr>
      <vt:lpstr>CONTENTS </vt:lpstr>
      <vt:lpstr>The Relative Nature of Conflict and Its Resolution</vt:lpstr>
      <vt:lpstr>PowerPoint Presentation</vt:lpstr>
      <vt:lpstr>Bring Involved Parties Together to Talk</vt:lpstr>
      <vt:lpstr>Identify a Solution</vt:lpstr>
      <vt:lpstr>conclusions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 THE STRATEGIC FOE EFFECTIVE CONFLICT MANAGEMENT</dc:title>
  <cp:lastModifiedBy>user</cp:lastModifiedBy>
  <cp:revision>7</cp:revision>
  <dcterms:modified xsi:type="dcterms:W3CDTF">2022-01-15T08:08:21Z</dcterms:modified>
</cp:coreProperties>
</file>