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9"/>
  </p:notesMasterIdLst>
  <p:sldIdLst>
    <p:sldId id="256" r:id="rId2"/>
    <p:sldId id="258" r:id="rId3"/>
    <p:sldId id="262" r:id="rId4"/>
    <p:sldId id="291" r:id="rId5"/>
    <p:sldId id="286" r:id="rId6"/>
    <p:sldId id="287" r:id="rId7"/>
    <p:sldId id="292" r:id="rId8"/>
  </p:sldIdLst>
  <p:sldSz cx="9144000" cy="5143500" type="screen16x9"/>
  <p:notesSz cx="6858000" cy="9144000"/>
  <p:embeddedFontLst>
    <p:embeddedFont>
      <p:font typeface="Roboto" panose="020B0604020202020204" charset="0"/>
      <p:regular r:id="rId10"/>
      <p:bold r:id="rId11"/>
      <p:italic r:id="rId12"/>
      <p:boldItalic r:id="rId13"/>
    </p:embeddedFont>
    <p:embeddedFont>
      <p:font typeface="Fira Sans Extra Condensed SemiBold" panose="020B0604020202020204" charset="0"/>
      <p:regular r:id="rId14"/>
      <p:bold r:id="rId15"/>
      <p:italic r:id="rId16"/>
      <p:boldItalic r:id="rId17"/>
    </p:embeddedFont>
    <p:embeddedFont>
      <p:font typeface="Fira Sans Extra Condensed"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CE96E81-DA6D-4B31-8E2A-10EE9866573C}">
  <a:tblStyle styleId="{3CE96E81-DA6D-4B31-8E2A-10EE9866573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snapToGrid="0">
      <p:cViewPr varScale="1">
        <p:scale>
          <a:sx n="86" d="100"/>
          <a:sy n="86" d="100"/>
        </p:scale>
        <p:origin x="736"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dcb566e1d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dcb566e1d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11a772703a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11a772703a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11b55fb495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11b55fb495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11b55fb495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11b55fb495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4176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7"/>
        <p:cNvGrpSpPr/>
        <p:nvPr/>
      </p:nvGrpSpPr>
      <p:grpSpPr>
        <a:xfrm>
          <a:off x="0" y="0"/>
          <a:ext cx="0" cy="0"/>
          <a:chOff x="0" y="0"/>
          <a:chExt cx="0" cy="0"/>
        </a:xfrm>
      </p:grpSpPr>
      <p:sp>
        <p:nvSpPr>
          <p:cNvPr id="1248" name="Google Shape;1248;g11260b59634_0_8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9" name="Google Shape;1249;g11260b59634_0_8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5"/>
        <p:cNvGrpSpPr/>
        <p:nvPr/>
      </p:nvGrpSpPr>
      <p:grpSpPr>
        <a:xfrm>
          <a:off x="0" y="0"/>
          <a:ext cx="0" cy="0"/>
          <a:chOff x="0" y="0"/>
          <a:chExt cx="0" cy="0"/>
        </a:xfrm>
      </p:grpSpPr>
      <p:sp>
        <p:nvSpPr>
          <p:cNvPr id="1266" name="Google Shape;1266;g11260b59634_0_9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7" name="Google Shape;1267;g11260b59634_0_9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11b55fb495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11b55fb495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0224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39350" y="1212025"/>
            <a:ext cx="3498000" cy="2291700"/>
          </a:xfrm>
          <a:prstGeom prst="rect">
            <a:avLst/>
          </a:prstGeom>
        </p:spPr>
        <p:txBody>
          <a:bodyPr spcFirstLastPara="1" wrap="square" lIns="91425" tIns="91425" rIns="91425" bIns="91425" anchor="t" anchorCtr="0">
            <a:normAutofit/>
          </a:bodyPr>
          <a:lstStyle>
            <a:lvl1pPr lvl="0">
              <a:spcBef>
                <a:spcPts val="0"/>
              </a:spcBef>
              <a:spcAft>
                <a:spcPts val="0"/>
              </a:spcAft>
              <a:buSzPts val="5200"/>
              <a:buNone/>
              <a:defRPr sz="4600" b="0">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439350" y="3503675"/>
            <a:ext cx="3498000" cy="4278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800"/>
              <a:buNone/>
              <a:defRPr sz="1600"/>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17500" algn="ctr">
              <a:spcBef>
                <a:spcPts val="0"/>
              </a:spcBef>
              <a:spcAft>
                <a:spcPts val="0"/>
              </a:spcAft>
              <a:buSzPts val="14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b="1"/>
            </a:lvl1pPr>
            <a:lvl2pPr lvl="1">
              <a:spcBef>
                <a:spcPts val="0"/>
              </a:spcBef>
              <a:spcAft>
                <a:spcPts val="0"/>
              </a:spcAft>
              <a:buSzPts val="2800"/>
              <a:buNone/>
              <a:defRPr b="1"/>
            </a:lvl2pPr>
            <a:lvl3pPr lvl="2">
              <a:spcBef>
                <a:spcPts val="0"/>
              </a:spcBef>
              <a:spcAft>
                <a:spcPts val="0"/>
              </a:spcAft>
              <a:buSzPts val="2800"/>
              <a:buNone/>
              <a:defRPr b="1"/>
            </a:lvl3pPr>
            <a:lvl4pPr lvl="3">
              <a:spcBef>
                <a:spcPts val="0"/>
              </a:spcBef>
              <a:spcAft>
                <a:spcPts val="0"/>
              </a:spcAft>
              <a:buSzPts val="2800"/>
              <a:buNone/>
              <a:defRPr b="1"/>
            </a:lvl4pPr>
            <a:lvl5pPr lvl="4">
              <a:spcBef>
                <a:spcPts val="0"/>
              </a:spcBef>
              <a:spcAft>
                <a:spcPts val="0"/>
              </a:spcAft>
              <a:buSzPts val="2800"/>
              <a:buNone/>
              <a:defRPr b="1"/>
            </a:lvl5pPr>
            <a:lvl6pPr lvl="5">
              <a:spcBef>
                <a:spcPts val="0"/>
              </a:spcBef>
              <a:spcAft>
                <a:spcPts val="0"/>
              </a:spcAft>
              <a:buSzPts val="2800"/>
              <a:buNone/>
              <a:defRPr b="1"/>
            </a:lvl6pPr>
            <a:lvl7pPr lvl="6">
              <a:spcBef>
                <a:spcPts val="0"/>
              </a:spcBef>
              <a:spcAft>
                <a:spcPts val="0"/>
              </a:spcAft>
              <a:buSzPts val="2800"/>
              <a:buNone/>
              <a:defRPr b="1"/>
            </a:lvl7pPr>
            <a:lvl8pPr lvl="7">
              <a:spcBef>
                <a:spcPts val="0"/>
              </a:spcBef>
              <a:spcAft>
                <a:spcPts val="0"/>
              </a:spcAft>
              <a:buSzPts val="2800"/>
              <a:buNone/>
              <a:defRPr b="1"/>
            </a:lvl8pPr>
            <a:lvl9pPr lvl="8">
              <a:spcBef>
                <a:spcPts val="0"/>
              </a:spcBef>
              <a:spcAft>
                <a:spcPts val="0"/>
              </a:spcAft>
              <a:buSzPts val="2800"/>
              <a:buNone/>
              <a:defRPr b="1"/>
            </a:lvl9pPr>
          </a:lstStyle>
          <a:p>
            <a:endParaRPr/>
          </a:p>
        </p:txBody>
      </p:sp>
      <p:sp>
        <p:nvSpPr>
          <p:cNvPr id="15" name="Google Shape;15;p4"/>
          <p:cNvSpPr txBox="1">
            <a:spLocks noGrp="1"/>
          </p:cNvSpPr>
          <p:nvPr>
            <p:ph type="body" idx="1"/>
          </p:nvPr>
        </p:nvSpPr>
        <p:spPr>
          <a:xfrm>
            <a:off x="457200" y="1247950"/>
            <a:ext cx="8229600" cy="30291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6"/>
        <p:cNvGrpSpPr/>
        <p:nvPr/>
      </p:nvGrpSpPr>
      <p:grpSpPr>
        <a:xfrm>
          <a:off x="0" y="0"/>
          <a:ext cx="0" cy="0"/>
          <a:chOff x="0" y="0"/>
          <a:chExt cx="0" cy="0"/>
        </a:xfrm>
      </p:grpSpPr>
      <p:sp>
        <p:nvSpPr>
          <p:cNvPr id="17" name="Google Shape;17;p5"/>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9" name="Google Shape;19;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
        <p:cNvGrpSpPr/>
        <p:nvPr/>
      </p:nvGrpSpPr>
      <p:grpSpPr>
        <a:xfrm>
          <a:off x="0" y="0"/>
          <a:ext cx="0" cy="0"/>
          <a:chOff x="0" y="0"/>
          <a:chExt cx="0" cy="0"/>
        </a:xfrm>
      </p:grpSpPr>
      <p:sp>
        <p:nvSpPr>
          <p:cNvPr id="21" name="Google Shape;21;p6"/>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2"/>
        <p:cNvGrpSpPr/>
        <p:nvPr/>
      </p:nvGrpSpPr>
      <p:grpSpPr>
        <a:xfrm>
          <a:off x="0" y="0"/>
          <a:ext cx="0" cy="0"/>
          <a:chOff x="0" y="0"/>
          <a:chExt cx="0" cy="0"/>
        </a:xfrm>
      </p:grpSpPr>
      <p:sp>
        <p:nvSpPr>
          <p:cNvPr id="23" name="Google Shape;2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4" name="Google Shape;2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
        <p:cNvGrpSpPr/>
        <p:nvPr/>
      </p:nvGrpSpPr>
      <p:grpSpPr>
        <a:xfrm>
          <a:off x="0" y="0"/>
          <a:ext cx="0" cy="0"/>
          <a:chOff x="0" y="0"/>
          <a:chExt cx="0" cy="0"/>
        </a:xfrm>
      </p:grpSpPr>
      <p:sp>
        <p:nvSpPr>
          <p:cNvPr id="26" name="Google Shape;26;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0" name="Google Shape;3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1" name="Google Shape;3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2"/>
        <p:cNvGrpSpPr/>
        <p:nvPr/>
      </p:nvGrpSpPr>
      <p:grpSpPr>
        <a:xfrm>
          <a:off x="0" y="0"/>
          <a:ext cx="0" cy="0"/>
          <a:chOff x="0" y="0"/>
          <a:chExt cx="0" cy="0"/>
        </a:xfrm>
      </p:grpSpPr>
      <p:sp>
        <p:nvSpPr>
          <p:cNvPr id="33" name="Google Shape;3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400"/>
              <a:buNone/>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1475"/>
            <a:ext cx="8229600" cy="371400"/>
          </a:xfrm>
          <a:prstGeom prst="rect">
            <a:avLst/>
          </a:prstGeom>
          <a:noFill/>
          <a:ln>
            <a:noFill/>
          </a:ln>
        </p:spPr>
        <p:txBody>
          <a:bodyPr spcFirstLastPara="1" wrap="square" lIns="91425" tIns="91425" rIns="91425" bIns="91425" anchor="ctr" anchorCtr="0">
            <a:normAutofit/>
          </a:bodyPr>
          <a:lstStyle>
            <a:lvl1pPr lvl="0"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457200" y="1152475"/>
            <a:ext cx="8229600" cy="3579600"/>
          </a:xfrm>
          <a:prstGeom prst="rect">
            <a:avLst/>
          </a:prstGeom>
          <a:noFill/>
          <a:ln>
            <a:noFill/>
          </a:ln>
        </p:spPr>
        <p:txBody>
          <a:bodyPr spcFirstLastPara="1" wrap="square" lIns="91425" tIns="91425" rIns="91425" bIns="91425" anchor="t" anchorCtr="0">
            <a:norm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15"/>
          <p:cNvSpPr txBox="1">
            <a:spLocks noGrp="1"/>
          </p:cNvSpPr>
          <p:nvPr>
            <p:ph type="ctrTitle"/>
          </p:nvPr>
        </p:nvSpPr>
        <p:spPr>
          <a:xfrm>
            <a:off x="857369" y="1517345"/>
            <a:ext cx="5906704" cy="3931475"/>
          </a:xfrm>
          <a:prstGeom prst="rect">
            <a:avLst/>
          </a:prstGeom>
        </p:spPr>
        <p:txBody>
          <a:bodyPr spcFirstLastPara="1" wrap="square" lIns="91425" tIns="91425" rIns="91425" bIns="91425" anchor="t" anchorCtr="0">
            <a:noAutofit/>
          </a:bodyPr>
          <a:lstStyle/>
          <a:p>
            <a:pPr lvl="0"/>
            <a:r>
              <a:rPr lang="en-US" sz="3800" dirty="0"/>
              <a:t>The Major Components of an Organization’s General and Internal Environment</a:t>
            </a:r>
            <a:endParaRPr sz="3800" dirty="0"/>
          </a:p>
        </p:txBody>
      </p:sp>
      <p:grpSp>
        <p:nvGrpSpPr>
          <p:cNvPr id="48" name="Google Shape;48;p15"/>
          <p:cNvGrpSpPr/>
          <p:nvPr/>
        </p:nvGrpSpPr>
        <p:grpSpPr>
          <a:xfrm>
            <a:off x="6230978" y="1679454"/>
            <a:ext cx="2462498" cy="2393150"/>
            <a:chOff x="1724225" y="1392375"/>
            <a:chExt cx="2462498" cy="2393150"/>
          </a:xfrm>
        </p:grpSpPr>
        <p:grpSp>
          <p:nvGrpSpPr>
            <p:cNvPr id="49" name="Google Shape;49;p15"/>
            <p:cNvGrpSpPr/>
            <p:nvPr/>
          </p:nvGrpSpPr>
          <p:grpSpPr>
            <a:xfrm>
              <a:off x="2465270" y="3031514"/>
              <a:ext cx="935436" cy="754012"/>
              <a:chOff x="2465270" y="3031514"/>
              <a:chExt cx="935436" cy="754012"/>
            </a:xfrm>
          </p:grpSpPr>
          <p:sp>
            <p:nvSpPr>
              <p:cNvPr id="50" name="Google Shape;50;p15"/>
              <p:cNvSpPr/>
              <p:nvPr/>
            </p:nvSpPr>
            <p:spPr>
              <a:xfrm>
                <a:off x="2465270" y="3565626"/>
                <a:ext cx="157885" cy="219899"/>
              </a:xfrm>
              <a:custGeom>
                <a:avLst/>
                <a:gdLst/>
                <a:ahLst/>
                <a:cxnLst/>
                <a:rect l="l" t="t" r="r" b="b"/>
                <a:pathLst>
                  <a:path w="2630" h="3663" extrusionOk="0">
                    <a:moveTo>
                      <a:pt x="0" y="0"/>
                    </a:moveTo>
                    <a:lnTo>
                      <a:pt x="0" y="3662"/>
                    </a:lnTo>
                    <a:lnTo>
                      <a:pt x="2630" y="3662"/>
                    </a:lnTo>
                    <a:lnTo>
                      <a:pt x="26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15"/>
              <p:cNvSpPr/>
              <p:nvPr/>
            </p:nvSpPr>
            <p:spPr>
              <a:xfrm>
                <a:off x="2659237" y="3337681"/>
                <a:ext cx="157946" cy="447842"/>
              </a:xfrm>
              <a:custGeom>
                <a:avLst/>
                <a:gdLst/>
                <a:ahLst/>
                <a:cxnLst/>
                <a:rect l="l" t="t" r="r" b="b"/>
                <a:pathLst>
                  <a:path w="2631" h="7460" extrusionOk="0">
                    <a:moveTo>
                      <a:pt x="1" y="0"/>
                    </a:moveTo>
                    <a:lnTo>
                      <a:pt x="1" y="7459"/>
                    </a:lnTo>
                    <a:lnTo>
                      <a:pt x="2631" y="7459"/>
                    </a:lnTo>
                    <a:lnTo>
                      <a:pt x="263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5"/>
              <p:cNvSpPr/>
              <p:nvPr/>
            </p:nvSpPr>
            <p:spPr>
              <a:xfrm>
                <a:off x="2853985" y="3031514"/>
                <a:ext cx="157946" cy="754008"/>
              </a:xfrm>
              <a:custGeom>
                <a:avLst/>
                <a:gdLst/>
                <a:ahLst/>
                <a:cxnLst/>
                <a:rect l="l" t="t" r="r" b="b"/>
                <a:pathLst>
                  <a:path w="2631" h="12560" extrusionOk="0">
                    <a:moveTo>
                      <a:pt x="1" y="1"/>
                    </a:moveTo>
                    <a:lnTo>
                      <a:pt x="1" y="12559"/>
                    </a:lnTo>
                    <a:lnTo>
                      <a:pt x="2631" y="12559"/>
                    </a:lnTo>
                    <a:lnTo>
                      <a:pt x="263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5"/>
              <p:cNvSpPr/>
              <p:nvPr/>
            </p:nvSpPr>
            <p:spPr>
              <a:xfrm>
                <a:off x="3048793" y="3196004"/>
                <a:ext cx="157885" cy="589519"/>
              </a:xfrm>
              <a:custGeom>
                <a:avLst/>
                <a:gdLst/>
                <a:ahLst/>
                <a:cxnLst/>
                <a:rect l="l" t="t" r="r" b="b"/>
                <a:pathLst>
                  <a:path w="2630" h="9820" extrusionOk="0">
                    <a:moveTo>
                      <a:pt x="0" y="1"/>
                    </a:moveTo>
                    <a:lnTo>
                      <a:pt x="0" y="9819"/>
                    </a:lnTo>
                    <a:lnTo>
                      <a:pt x="2630" y="9819"/>
                    </a:lnTo>
                    <a:lnTo>
                      <a:pt x="26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5"/>
              <p:cNvSpPr/>
              <p:nvPr/>
            </p:nvSpPr>
            <p:spPr>
              <a:xfrm>
                <a:off x="3243541" y="3380425"/>
                <a:ext cx="157165" cy="405099"/>
              </a:xfrm>
              <a:custGeom>
                <a:avLst/>
                <a:gdLst/>
                <a:ahLst/>
                <a:cxnLst/>
                <a:rect l="l" t="t" r="r" b="b"/>
                <a:pathLst>
                  <a:path w="2618" h="6748" extrusionOk="0">
                    <a:moveTo>
                      <a:pt x="0" y="1"/>
                    </a:moveTo>
                    <a:lnTo>
                      <a:pt x="0" y="6747"/>
                    </a:lnTo>
                    <a:lnTo>
                      <a:pt x="2617" y="6747"/>
                    </a:lnTo>
                    <a:lnTo>
                      <a:pt x="261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55;p15"/>
            <p:cNvGrpSpPr/>
            <p:nvPr/>
          </p:nvGrpSpPr>
          <p:grpSpPr>
            <a:xfrm>
              <a:off x="1724225" y="1392375"/>
              <a:ext cx="2462498" cy="1723299"/>
              <a:chOff x="1724225" y="1392375"/>
              <a:chExt cx="2462498" cy="1723299"/>
            </a:xfrm>
          </p:grpSpPr>
          <p:sp>
            <p:nvSpPr>
              <p:cNvPr id="56" name="Google Shape;56;p15"/>
              <p:cNvSpPr/>
              <p:nvPr/>
            </p:nvSpPr>
            <p:spPr>
              <a:xfrm>
                <a:off x="1724225" y="1774178"/>
                <a:ext cx="2437380" cy="705982"/>
              </a:xfrm>
              <a:custGeom>
                <a:avLst/>
                <a:gdLst/>
                <a:ahLst/>
                <a:cxnLst/>
                <a:rect l="l" t="t" r="r" b="b"/>
                <a:pathLst>
                  <a:path w="40601" h="11760" extrusionOk="0">
                    <a:moveTo>
                      <a:pt x="39974" y="0"/>
                    </a:moveTo>
                    <a:lnTo>
                      <a:pt x="30328" y="9339"/>
                    </a:lnTo>
                    <a:lnTo>
                      <a:pt x="20792" y="3527"/>
                    </a:lnTo>
                    <a:lnTo>
                      <a:pt x="12227" y="9241"/>
                    </a:lnTo>
                    <a:lnTo>
                      <a:pt x="6071" y="6230"/>
                    </a:lnTo>
                    <a:lnTo>
                      <a:pt x="0" y="11060"/>
                    </a:lnTo>
                    <a:lnTo>
                      <a:pt x="566" y="11760"/>
                    </a:lnTo>
                    <a:lnTo>
                      <a:pt x="6181" y="7287"/>
                    </a:lnTo>
                    <a:lnTo>
                      <a:pt x="12301" y="10273"/>
                    </a:lnTo>
                    <a:lnTo>
                      <a:pt x="20817" y="4596"/>
                    </a:lnTo>
                    <a:lnTo>
                      <a:pt x="30463" y="10470"/>
                    </a:lnTo>
                    <a:lnTo>
                      <a:pt x="40601" y="639"/>
                    </a:lnTo>
                    <a:lnTo>
                      <a:pt x="399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5"/>
              <p:cNvSpPr/>
              <p:nvPr/>
            </p:nvSpPr>
            <p:spPr>
              <a:xfrm>
                <a:off x="2303661" y="1392375"/>
                <a:ext cx="1303606" cy="1304266"/>
              </a:xfrm>
              <a:custGeom>
                <a:avLst/>
                <a:gdLst/>
                <a:ahLst/>
                <a:cxnLst/>
                <a:rect l="l" t="t" r="r" b="b"/>
                <a:pathLst>
                  <a:path w="21715" h="21726" extrusionOk="0">
                    <a:moveTo>
                      <a:pt x="10851" y="2741"/>
                    </a:moveTo>
                    <a:lnTo>
                      <a:pt x="11269" y="2753"/>
                    </a:lnTo>
                    <a:lnTo>
                      <a:pt x="11687" y="2790"/>
                    </a:lnTo>
                    <a:lnTo>
                      <a:pt x="12093" y="2839"/>
                    </a:lnTo>
                    <a:lnTo>
                      <a:pt x="12498" y="2913"/>
                    </a:lnTo>
                    <a:lnTo>
                      <a:pt x="12891" y="2999"/>
                    </a:lnTo>
                    <a:lnTo>
                      <a:pt x="13272" y="3109"/>
                    </a:lnTo>
                    <a:lnTo>
                      <a:pt x="13653" y="3232"/>
                    </a:lnTo>
                    <a:lnTo>
                      <a:pt x="14022" y="3380"/>
                    </a:lnTo>
                    <a:lnTo>
                      <a:pt x="14378" y="3539"/>
                    </a:lnTo>
                    <a:lnTo>
                      <a:pt x="14722" y="3724"/>
                    </a:lnTo>
                    <a:lnTo>
                      <a:pt x="15066" y="3920"/>
                    </a:lnTo>
                    <a:lnTo>
                      <a:pt x="15398" y="4129"/>
                    </a:lnTo>
                    <a:lnTo>
                      <a:pt x="15718" y="4363"/>
                    </a:lnTo>
                    <a:lnTo>
                      <a:pt x="16025" y="4596"/>
                    </a:lnTo>
                    <a:lnTo>
                      <a:pt x="16320" y="4854"/>
                    </a:lnTo>
                    <a:lnTo>
                      <a:pt x="16602" y="5124"/>
                    </a:lnTo>
                    <a:lnTo>
                      <a:pt x="16860" y="5407"/>
                    </a:lnTo>
                    <a:lnTo>
                      <a:pt x="17118" y="5702"/>
                    </a:lnTo>
                    <a:lnTo>
                      <a:pt x="17364" y="6009"/>
                    </a:lnTo>
                    <a:lnTo>
                      <a:pt x="17585" y="6329"/>
                    </a:lnTo>
                    <a:lnTo>
                      <a:pt x="17794" y="6648"/>
                    </a:lnTo>
                    <a:lnTo>
                      <a:pt x="17991" y="6992"/>
                    </a:lnTo>
                    <a:lnTo>
                      <a:pt x="18175" y="7336"/>
                    </a:lnTo>
                    <a:lnTo>
                      <a:pt x="18335" y="7705"/>
                    </a:lnTo>
                    <a:lnTo>
                      <a:pt x="18482" y="8074"/>
                    </a:lnTo>
                    <a:lnTo>
                      <a:pt x="18605" y="8442"/>
                    </a:lnTo>
                    <a:lnTo>
                      <a:pt x="18716" y="8836"/>
                    </a:lnTo>
                    <a:lnTo>
                      <a:pt x="18814" y="9229"/>
                    </a:lnTo>
                    <a:lnTo>
                      <a:pt x="18876" y="9622"/>
                    </a:lnTo>
                    <a:lnTo>
                      <a:pt x="18937" y="10027"/>
                    </a:lnTo>
                    <a:lnTo>
                      <a:pt x="18962" y="10445"/>
                    </a:lnTo>
                    <a:lnTo>
                      <a:pt x="18974" y="10863"/>
                    </a:lnTo>
                    <a:lnTo>
                      <a:pt x="18962" y="11281"/>
                    </a:lnTo>
                    <a:lnTo>
                      <a:pt x="18937" y="11686"/>
                    </a:lnTo>
                    <a:lnTo>
                      <a:pt x="18876" y="12092"/>
                    </a:lnTo>
                    <a:lnTo>
                      <a:pt x="18814" y="12497"/>
                    </a:lnTo>
                    <a:lnTo>
                      <a:pt x="18716" y="12891"/>
                    </a:lnTo>
                    <a:lnTo>
                      <a:pt x="18605" y="13272"/>
                    </a:lnTo>
                    <a:lnTo>
                      <a:pt x="18482" y="13652"/>
                    </a:lnTo>
                    <a:lnTo>
                      <a:pt x="18335" y="14021"/>
                    </a:lnTo>
                    <a:lnTo>
                      <a:pt x="18175" y="14377"/>
                    </a:lnTo>
                    <a:lnTo>
                      <a:pt x="17991" y="14734"/>
                    </a:lnTo>
                    <a:lnTo>
                      <a:pt x="17794" y="15066"/>
                    </a:lnTo>
                    <a:lnTo>
                      <a:pt x="17585" y="15397"/>
                    </a:lnTo>
                    <a:lnTo>
                      <a:pt x="17364" y="15717"/>
                    </a:lnTo>
                    <a:lnTo>
                      <a:pt x="17118" y="16024"/>
                    </a:lnTo>
                    <a:lnTo>
                      <a:pt x="16860" y="16319"/>
                    </a:lnTo>
                    <a:lnTo>
                      <a:pt x="16602" y="16602"/>
                    </a:lnTo>
                    <a:lnTo>
                      <a:pt x="16320" y="16872"/>
                    </a:lnTo>
                    <a:lnTo>
                      <a:pt x="16025" y="17130"/>
                    </a:lnTo>
                    <a:lnTo>
                      <a:pt x="15718" y="17364"/>
                    </a:lnTo>
                    <a:lnTo>
                      <a:pt x="15398" y="17597"/>
                    </a:lnTo>
                    <a:lnTo>
                      <a:pt x="15066" y="17806"/>
                    </a:lnTo>
                    <a:lnTo>
                      <a:pt x="14722" y="18002"/>
                    </a:lnTo>
                    <a:lnTo>
                      <a:pt x="14378" y="18175"/>
                    </a:lnTo>
                    <a:lnTo>
                      <a:pt x="14022" y="18347"/>
                    </a:lnTo>
                    <a:lnTo>
                      <a:pt x="13653" y="18482"/>
                    </a:lnTo>
                    <a:lnTo>
                      <a:pt x="13272" y="18617"/>
                    </a:lnTo>
                    <a:lnTo>
                      <a:pt x="12891" y="18727"/>
                    </a:lnTo>
                    <a:lnTo>
                      <a:pt x="12498" y="18814"/>
                    </a:lnTo>
                    <a:lnTo>
                      <a:pt x="12093" y="18887"/>
                    </a:lnTo>
                    <a:lnTo>
                      <a:pt x="11687" y="18936"/>
                    </a:lnTo>
                    <a:lnTo>
                      <a:pt x="11269" y="18973"/>
                    </a:lnTo>
                    <a:lnTo>
                      <a:pt x="10434" y="18973"/>
                    </a:lnTo>
                    <a:lnTo>
                      <a:pt x="10028" y="18936"/>
                    </a:lnTo>
                    <a:lnTo>
                      <a:pt x="9623" y="18887"/>
                    </a:lnTo>
                    <a:lnTo>
                      <a:pt x="9217" y="18814"/>
                    </a:lnTo>
                    <a:lnTo>
                      <a:pt x="8824" y="18727"/>
                    </a:lnTo>
                    <a:lnTo>
                      <a:pt x="8443" y="18617"/>
                    </a:lnTo>
                    <a:lnTo>
                      <a:pt x="8062" y="18482"/>
                    </a:lnTo>
                    <a:lnTo>
                      <a:pt x="7693" y="18347"/>
                    </a:lnTo>
                    <a:lnTo>
                      <a:pt x="7337" y="18175"/>
                    </a:lnTo>
                    <a:lnTo>
                      <a:pt x="6993" y="18002"/>
                    </a:lnTo>
                    <a:lnTo>
                      <a:pt x="6649" y="17806"/>
                    </a:lnTo>
                    <a:lnTo>
                      <a:pt x="6317" y="17597"/>
                    </a:lnTo>
                    <a:lnTo>
                      <a:pt x="5998" y="17364"/>
                    </a:lnTo>
                    <a:lnTo>
                      <a:pt x="5690" y="17130"/>
                    </a:lnTo>
                    <a:lnTo>
                      <a:pt x="5395" y="16872"/>
                    </a:lnTo>
                    <a:lnTo>
                      <a:pt x="5113" y="16602"/>
                    </a:lnTo>
                    <a:lnTo>
                      <a:pt x="4842" y="16319"/>
                    </a:lnTo>
                    <a:lnTo>
                      <a:pt x="4597" y="16024"/>
                    </a:lnTo>
                    <a:lnTo>
                      <a:pt x="4351" y="15717"/>
                    </a:lnTo>
                    <a:lnTo>
                      <a:pt x="4130" y="15397"/>
                    </a:lnTo>
                    <a:lnTo>
                      <a:pt x="3909" y="15066"/>
                    </a:lnTo>
                    <a:lnTo>
                      <a:pt x="3724" y="14734"/>
                    </a:lnTo>
                    <a:lnTo>
                      <a:pt x="3540" y="14377"/>
                    </a:lnTo>
                    <a:lnTo>
                      <a:pt x="3380" y="14021"/>
                    </a:lnTo>
                    <a:lnTo>
                      <a:pt x="3233" y="13652"/>
                    </a:lnTo>
                    <a:lnTo>
                      <a:pt x="3110" y="13272"/>
                    </a:lnTo>
                    <a:lnTo>
                      <a:pt x="2999" y="12891"/>
                    </a:lnTo>
                    <a:lnTo>
                      <a:pt x="2901" y="12497"/>
                    </a:lnTo>
                    <a:lnTo>
                      <a:pt x="2827" y="12092"/>
                    </a:lnTo>
                    <a:lnTo>
                      <a:pt x="2778" y="11686"/>
                    </a:lnTo>
                    <a:lnTo>
                      <a:pt x="2753" y="11281"/>
                    </a:lnTo>
                    <a:lnTo>
                      <a:pt x="2741" y="10863"/>
                    </a:lnTo>
                    <a:lnTo>
                      <a:pt x="2753" y="10445"/>
                    </a:lnTo>
                    <a:lnTo>
                      <a:pt x="2778" y="10027"/>
                    </a:lnTo>
                    <a:lnTo>
                      <a:pt x="2827" y="9622"/>
                    </a:lnTo>
                    <a:lnTo>
                      <a:pt x="2901" y="9229"/>
                    </a:lnTo>
                    <a:lnTo>
                      <a:pt x="2999" y="8836"/>
                    </a:lnTo>
                    <a:lnTo>
                      <a:pt x="3110" y="8442"/>
                    </a:lnTo>
                    <a:lnTo>
                      <a:pt x="3233" y="8074"/>
                    </a:lnTo>
                    <a:lnTo>
                      <a:pt x="3380" y="7705"/>
                    </a:lnTo>
                    <a:lnTo>
                      <a:pt x="3540" y="7336"/>
                    </a:lnTo>
                    <a:lnTo>
                      <a:pt x="3724" y="6992"/>
                    </a:lnTo>
                    <a:lnTo>
                      <a:pt x="3909" y="6648"/>
                    </a:lnTo>
                    <a:lnTo>
                      <a:pt x="4130" y="6329"/>
                    </a:lnTo>
                    <a:lnTo>
                      <a:pt x="4351" y="6009"/>
                    </a:lnTo>
                    <a:lnTo>
                      <a:pt x="4597" y="5702"/>
                    </a:lnTo>
                    <a:lnTo>
                      <a:pt x="4842" y="5407"/>
                    </a:lnTo>
                    <a:lnTo>
                      <a:pt x="5113" y="5124"/>
                    </a:lnTo>
                    <a:lnTo>
                      <a:pt x="5395" y="4854"/>
                    </a:lnTo>
                    <a:lnTo>
                      <a:pt x="5690" y="4596"/>
                    </a:lnTo>
                    <a:lnTo>
                      <a:pt x="5998" y="4363"/>
                    </a:lnTo>
                    <a:lnTo>
                      <a:pt x="6317" y="4129"/>
                    </a:lnTo>
                    <a:lnTo>
                      <a:pt x="6649" y="3920"/>
                    </a:lnTo>
                    <a:lnTo>
                      <a:pt x="6993" y="3724"/>
                    </a:lnTo>
                    <a:lnTo>
                      <a:pt x="7337" y="3539"/>
                    </a:lnTo>
                    <a:lnTo>
                      <a:pt x="7693" y="3380"/>
                    </a:lnTo>
                    <a:lnTo>
                      <a:pt x="8062" y="3232"/>
                    </a:lnTo>
                    <a:lnTo>
                      <a:pt x="8443" y="3109"/>
                    </a:lnTo>
                    <a:lnTo>
                      <a:pt x="8824" y="2999"/>
                    </a:lnTo>
                    <a:lnTo>
                      <a:pt x="9217" y="2913"/>
                    </a:lnTo>
                    <a:lnTo>
                      <a:pt x="9623" y="2839"/>
                    </a:lnTo>
                    <a:lnTo>
                      <a:pt x="10028" y="2790"/>
                    </a:lnTo>
                    <a:lnTo>
                      <a:pt x="10434" y="2753"/>
                    </a:lnTo>
                    <a:lnTo>
                      <a:pt x="10851" y="2741"/>
                    </a:lnTo>
                    <a:close/>
                    <a:moveTo>
                      <a:pt x="10851" y="0"/>
                    </a:moveTo>
                    <a:lnTo>
                      <a:pt x="10298" y="13"/>
                    </a:lnTo>
                    <a:lnTo>
                      <a:pt x="9745" y="62"/>
                    </a:lnTo>
                    <a:lnTo>
                      <a:pt x="9205" y="123"/>
                    </a:lnTo>
                    <a:lnTo>
                      <a:pt x="8664" y="222"/>
                    </a:lnTo>
                    <a:lnTo>
                      <a:pt x="8148" y="344"/>
                    </a:lnTo>
                    <a:lnTo>
                      <a:pt x="7632" y="492"/>
                    </a:lnTo>
                    <a:lnTo>
                      <a:pt x="7128" y="664"/>
                    </a:lnTo>
                    <a:lnTo>
                      <a:pt x="6624" y="848"/>
                    </a:lnTo>
                    <a:lnTo>
                      <a:pt x="6145" y="1069"/>
                    </a:lnTo>
                    <a:lnTo>
                      <a:pt x="5678" y="1315"/>
                    </a:lnTo>
                    <a:lnTo>
                      <a:pt x="5223" y="1573"/>
                    </a:lnTo>
                    <a:lnTo>
                      <a:pt x="4781" y="1856"/>
                    </a:lnTo>
                    <a:lnTo>
                      <a:pt x="4363" y="2163"/>
                    </a:lnTo>
                    <a:lnTo>
                      <a:pt x="3945" y="2483"/>
                    </a:lnTo>
                    <a:lnTo>
                      <a:pt x="3552" y="2827"/>
                    </a:lnTo>
                    <a:lnTo>
                      <a:pt x="3171" y="3183"/>
                    </a:lnTo>
                    <a:lnTo>
                      <a:pt x="2815" y="3564"/>
                    </a:lnTo>
                    <a:lnTo>
                      <a:pt x="2471" y="3957"/>
                    </a:lnTo>
                    <a:lnTo>
                      <a:pt x="2151" y="4363"/>
                    </a:lnTo>
                    <a:lnTo>
                      <a:pt x="1844" y="4793"/>
                    </a:lnTo>
                    <a:lnTo>
                      <a:pt x="1574" y="5235"/>
                    </a:lnTo>
                    <a:lnTo>
                      <a:pt x="1303" y="5690"/>
                    </a:lnTo>
                    <a:lnTo>
                      <a:pt x="1070" y="6157"/>
                    </a:lnTo>
                    <a:lnTo>
                      <a:pt x="849" y="6636"/>
                    </a:lnTo>
                    <a:lnTo>
                      <a:pt x="652" y="7127"/>
                    </a:lnTo>
                    <a:lnTo>
                      <a:pt x="480" y="7631"/>
                    </a:lnTo>
                    <a:lnTo>
                      <a:pt x="333" y="8147"/>
                    </a:lnTo>
                    <a:lnTo>
                      <a:pt x="222" y="8676"/>
                    </a:lnTo>
                    <a:lnTo>
                      <a:pt x="124" y="9204"/>
                    </a:lnTo>
                    <a:lnTo>
                      <a:pt x="50" y="9745"/>
                    </a:lnTo>
                    <a:lnTo>
                      <a:pt x="13" y="10298"/>
                    </a:lnTo>
                    <a:lnTo>
                      <a:pt x="1" y="10863"/>
                    </a:lnTo>
                    <a:lnTo>
                      <a:pt x="13" y="11416"/>
                    </a:lnTo>
                    <a:lnTo>
                      <a:pt x="50" y="11969"/>
                    </a:lnTo>
                    <a:lnTo>
                      <a:pt x="124" y="12510"/>
                    </a:lnTo>
                    <a:lnTo>
                      <a:pt x="222" y="13050"/>
                    </a:lnTo>
                    <a:lnTo>
                      <a:pt x="333" y="13579"/>
                    </a:lnTo>
                    <a:lnTo>
                      <a:pt x="480" y="14095"/>
                    </a:lnTo>
                    <a:lnTo>
                      <a:pt x="652" y="14599"/>
                    </a:lnTo>
                    <a:lnTo>
                      <a:pt x="849" y="15090"/>
                    </a:lnTo>
                    <a:lnTo>
                      <a:pt x="1070" y="15569"/>
                    </a:lnTo>
                    <a:lnTo>
                      <a:pt x="1303" y="16036"/>
                    </a:lnTo>
                    <a:lnTo>
                      <a:pt x="1574" y="16491"/>
                    </a:lnTo>
                    <a:lnTo>
                      <a:pt x="1844" y="16933"/>
                    </a:lnTo>
                    <a:lnTo>
                      <a:pt x="2151" y="17364"/>
                    </a:lnTo>
                    <a:lnTo>
                      <a:pt x="2471" y="17769"/>
                    </a:lnTo>
                    <a:lnTo>
                      <a:pt x="2815" y="18162"/>
                    </a:lnTo>
                    <a:lnTo>
                      <a:pt x="3171" y="18543"/>
                    </a:lnTo>
                    <a:lnTo>
                      <a:pt x="3552" y="18900"/>
                    </a:lnTo>
                    <a:lnTo>
                      <a:pt x="3945" y="19244"/>
                    </a:lnTo>
                    <a:lnTo>
                      <a:pt x="4363" y="19563"/>
                    </a:lnTo>
                    <a:lnTo>
                      <a:pt x="4781" y="19870"/>
                    </a:lnTo>
                    <a:lnTo>
                      <a:pt x="5223" y="20153"/>
                    </a:lnTo>
                    <a:lnTo>
                      <a:pt x="5678" y="20411"/>
                    </a:lnTo>
                    <a:lnTo>
                      <a:pt x="6145" y="20657"/>
                    </a:lnTo>
                    <a:lnTo>
                      <a:pt x="6624" y="20866"/>
                    </a:lnTo>
                    <a:lnTo>
                      <a:pt x="7128" y="21062"/>
                    </a:lnTo>
                    <a:lnTo>
                      <a:pt x="7632" y="21234"/>
                    </a:lnTo>
                    <a:lnTo>
                      <a:pt x="8148" y="21382"/>
                    </a:lnTo>
                    <a:lnTo>
                      <a:pt x="8664" y="21505"/>
                    </a:lnTo>
                    <a:lnTo>
                      <a:pt x="9205" y="21603"/>
                    </a:lnTo>
                    <a:lnTo>
                      <a:pt x="9745" y="21664"/>
                    </a:lnTo>
                    <a:lnTo>
                      <a:pt x="10298" y="21714"/>
                    </a:lnTo>
                    <a:lnTo>
                      <a:pt x="10851" y="21726"/>
                    </a:lnTo>
                    <a:lnTo>
                      <a:pt x="11417" y="21714"/>
                    </a:lnTo>
                    <a:lnTo>
                      <a:pt x="11970" y="21664"/>
                    </a:lnTo>
                    <a:lnTo>
                      <a:pt x="12510" y="21603"/>
                    </a:lnTo>
                    <a:lnTo>
                      <a:pt x="13051" y="21505"/>
                    </a:lnTo>
                    <a:lnTo>
                      <a:pt x="13567" y="21382"/>
                    </a:lnTo>
                    <a:lnTo>
                      <a:pt x="14083" y="21234"/>
                    </a:lnTo>
                    <a:lnTo>
                      <a:pt x="14587" y="21062"/>
                    </a:lnTo>
                    <a:lnTo>
                      <a:pt x="15079" y="20866"/>
                    </a:lnTo>
                    <a:lnTo>
                      <a:pt x="15570" y="20657"/>
                    </a:lnTo>
                    <a:lnTo>
                      <a:pt x="16037" y="20411"/>
                    </a:lnTo>
                    <a:lnTo>
                      <a:pt x="16492" y="20153"/>
                    </a:lnTo>
                    <a:lnTo>
                      <a:pt x="16934" y="19870"/>
                    </a:lnTo>
                    <a:lnTo>
                      <a:pt x="17352" y="19563"/>
                    </a:lnTo>
                    <a:lnTo>
                      <a:pt x="17770" y="19244"/>
                    </a:lnTo>
                    <a:lnTo>
                      <a:pt x="18163" y="18900"/>
                    </a:lnTo>
                    <a:lnTo>
                      <a:pt x="18532" y="18543"/>
                    </a:lnTo>
                    <a:lnTo>
                      <a:pt x="18900" y="18162"/>
                    </a:lnTo>
                    <a:lnTo>
                      <a:pt x="19232" y="17769"/>
                    </a:lnTo>
                    <a:lnTo>
                      <a:pt x="19564" y="17364"/>
                    </a:lnTo>
                    <a:lnTo>
                      <a:pt x="19859" y="16933"/>
                    </a:lnTo>
                    <a:lnTo>
                      <a:pt x="20141" y="16491"/>
                    </a:lnTo>
                    <a:lnTo>
                      <a:pt x="20412" y="16036"/>
                    </a:lnTo>
                    <a:lnTo>
                      <a:pt x="20645" y="15569"/>
                    </a:lnTo>
                    <a:lnTo>
                      <a:pt x="20866" y="15090"/>
                    </a:lnTo>
                    <a:lnTo>
                      <a:pt x="21063" y="14599"/>
                    </a:lnTo>
                    <a:lnTo>
                      <a:pt x="21235" y="14095"/>
                    </a:lnTo>
                    <a:lnTo>
                      <a:pt x="21382" y="13579"/>
                    </a:lnTo>
                    <a:lnTo>
                      <a:pt x="21493" y="13050"/>
                    </a:lnTo>
                    <a:lnTo>
                      <a:pt x="21591" y="12510"/>
                    </a:lnTo>
                    <a:lnTo>
                      <a:pt x="21665" y="11969"/>
                    </a:lnTo>
                    <a:lnTo>
                      <a:pt x="21702" y="11416"/>
                    </a:lnTo>
                    <a:lnTo>
                      <a:pt x="21714" y="10863"/>
                    </a:lnTo>
                    <a:lnTo>
                      <a:pt x="21702" y="10298"/>
                    </a:lnTo>
                    <a:lnTo>
                      <a:pt x="21665" y="9745"/>
                    </a:lnTo>
                    <a:lnTo>
                      <a:pt x="21591" y="9204"/>
                    </a:lnTo>
                    <a:lnTo>
                      <a:pt x="21493" y="8676"/>
                    </a:lnTo>
                    <a:lnTo>
                      <a:pt x="21382" y="8147"/>
                    </a:lnTo>
                    <a:lnTo>
                      <a:pt x="21235" y="7631"/>
                    </a:lnTo>
                    <a:lnTo>
                      <a:pt x="21063" y="7127"/>
                    </a:lnTo>
                    <a:lnTo>
                      <a:pt x="20866" y="6636"/>
                    </a:lnTo>
                    <a:lnTo>
                      <a:pt x="20645" y="6157"/>
                    </a:lnTo>
                    <a:lnTo>
                      <a:pt x="20412" y="5690"/>
                    </a:lnTo>
                    <a:lnTo>
                      <a:pt x="20141" y="5235"/>
                    </a:lnTo>
                    <a:lnTo>
                      <a:pt x="19859" y="4793"/>
                    </a:lnTo>
                    <a:lnTo>
                      <a:pt x="19564" y="4363"/>
                    </a:lnTo>
                    <a:lnTo>
                      <a:pt x="19232" y="3957"/>
                    </a:lnTo>
                    <a:lnTo>
                      <a:pt x="18900" y="3564"/>
                    </a:lnTo>
                    <a:lnTo>
                      <a:pt x="18532" y="3183"/>
                    </a:lnTo>
                    <a:lnTo>
                      <a:pt x="18163" y="2827"/>
                    </a:lnTo>
                    <a:lnTo>
                      <a:pt x="17770" y="2483"/>
                    </a:lnTo>
                    <a:lnTo>
                      <a:pt x="17352" y="2163"/>
                    </a:lnTo>
                    <a:lnTo>
                      <a:pt x="16934" y="1856"/>
                    </a:lnTo>
                    <a:lnTo>
                      <a:pt x="16492" y="1573"/>
                    </a:lnTo>
                    <a:lnTo>
                      <a:pt x="16037" y="1315"/>
                    </a:lnTo>
                    <a:lnTo>
                      <a:pt x="15570" y="1069"/>
                    </a:lnTo>
                    <a:lnTo>
                      <a:pt x="15079" y="848"/>
                    </a:lnTo>
                    <a:lnTo>
                      <a:pt x="14587" y="664"/>
                    </a:lnTo>
                    <a:lnTo>
                      <a:pt x="14083" y="492"/>
                    </a:lnTo>
                    <a:lnTo>
                      <a:pt x="13567" y="344"/>
                    </a:lnTo>
                    <a:lnTo>
                      <a:pt x="13051" y="222"/>
                    </a:lnTo>
                    <a:lnTo>
                      <a:pt x="12510" y="123"/>
                    </a:lnTo>
                    <a:lnTo>
                      <a:pt x="11970" y="62"/>
                    </a:lnTo>
                    <a:lnTo>
                      <a:pt x="11417" y="13"/>
                    </a:lnTo>
                    <a:lnTo>
                      <a:pt x="1085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5"/>
              <p:cNvSpPr/>
              <p:nvPr/>
            </p:nvSpPr>
            <p:spPr>
              <a:xfrm>
                <a:off x="3274518" y="2360226"/>
                <a:ext cx="780543" cy="755449"/>
              </a:xfrm>
              <a:custGeom>
                <a:avLst/>
                <a:gdLst/>
                <a:ahLst/>
                <a:cxnLst/>
                <a:rect l="l" t="t" r="r" b="b"/>
                <a:pathLst>
                  <a:path w="13002" h="12584" extrusionOk="0">
                    <a:moveTo>
                      <a:pt x="1573" y="0"/>
                    </a:moveTo>
                    <a:lnTo>
                      <a:pt x="1426" y="13"/>
                    </a:lnTo>
                    <a:lnTo>
                      <a:pt x="1278" y="25"/>
                    </a:lnTo>
                    <a:lnTo>
                      <a:pt x="1131" y="62"/>
                    </a:lnTo>
                    <a:lnTo>
                      <a:pt x="983" y="111"/>
                    </a:lnTo>
                    <a:lnTo>
                      <a:pt x="848" y="185"/>
                    </a:lnTo>
                    <a:lnTo>
                      <a:pt x="713" y="258"/>
                    </a:lnTo>
                    <a:lnTo>
                      <a:pt x="578" y="357"/>
                    </a:lnTo>
                    <a:lnTo>
                      <a:pt x="467" y="467"/>
                    </a:lnTo>
                    <a:lnTo>
                      <a:pt x="357" y="578"/>
                    </a:lnTo>
                    <a:lnTo>
                      <a:pt x="258" y="713"/>
                    </a:lnTo>
                    <a:lnTo>
                      <a:pt x="185" y="848"/>
                    </a:lnTo>
                    <a:lnTo>
                      <a:pt x="111" y="983"/>
                    </a:lnTo>
                    <a:lnTo>
                      <a:pt x="62" y="1131"/>
                    </a:lnTo>
                    <a:lnTo>
                      <a:pt x="25" y="1278"/>
                    </a:lnTo>
                    <a:lnTo>
                      <a:pt x="12" y="1426"/>
                    </a:lnTo>
                    <a:lnTo>
                      <a:pt x="0" y="1573"/>
                    </a:lnTo>
                    <a:lnTo>
                      <a:pt x="12" y="1721"/>
                    </a:lnTo>
                    <a:lnTo>
                      <a:pt x="25" y="1880"/>
                    </a:lnTo>
                    <a:lnTo>
                      <a:pt x="62" y="2028"/>
                    </a:lnTo>
                    <a:lnTo>
                      <a:pt x="111" y="2163"/>
                    </a:lnTo>
                    <a:lnTo>
                      <a:pt x="185" y="2311"/>
                    </a:lnTo>
                    <a:lnTo>
                      <a:pt x="258" y="2433"/>
                    </a:lnTo>
                    <a:lnTo>
                      <a:pt x="357" y="2569"/>
                    </a:lnTo>
                    <a:lnTo>
                      <a:pt x="467" y="2692"/>
                    </a:lnTo>
                    <a:lnTo>
                      <a:pt x="10310" y="12129"/>
                    </a:lnTo>
                    <a:lnTo>
                      <a:pt x="10433" y="12227"/>
                    </a:lnTo>
                    <a:lnTo>
                      <a:pt x="10556" y="12325"/>
                    </a:lnTo>
                    <a:lnTo>
                      <a:pt x="10691" y="12411"/>
                    </a:lnTo>
                    <a:lnTo>
                      <a:pt x="10826" y="12473"/>
                    </a:lnTo>
                    <a:lnTo>
                      <a:pt x="10974" y="12522"/>
                    </a:lnTo>
                    <a:lnTo>
                      <a:pt x="11121" y="12559"/>
                    </a:lnTo>
                    <a:lnTo>
                      <a:pt x="11268" y="12583"/>
                    </a:lnTo>
                    <a:lnTo>
                      <a:pt x="11576" y="12583"/>
                    </a:lnTo>
                    <a:lnTo>
                      <a:pt x="11723" y="12559"/>
                    </a:lnTo>
                    <a:lnTo>
                      <a:pt x="11871" y="12522"/>
                    </a:lnTo>
                    <a:lnTo>
                      <a:pt x="12018" y="12473"/>
                    </a:lnTo>
                    <a:lnTo>
                      <a:pt x="12153" y="12411"/>
                    </a:lnTo>
                    <a:lnTo>
                      <a:pt x="12288" y="12325"/>
                    </a:lnTo>
                    <a:lnTo>
                      <a:pt x="12411" y="12227"/>
                    </a:lnTo>
                    <a:lnTo>
                      <a:pt x="12534" y="12129"/>
                    </a:lnTo>
                    <a:lnTo>
                      <a:pt x="12645" y="12006"/>
                    </a:lnTo>
                    <a:lnTo>
                      <a:pt x="12731" y="11883"/>
                    </a:lnTo>
                    <a:lnTo>
                      <a:pt x="12817" y="11748"/>
                    </a:lnTo>
                    <a:lnTo>
                      <a:pt x="12878" y="11600"/>
                    </a:lnTo>
                    <a:lnTo>
                      <a:pt x="12927" y="11465"/>
                    </a:lnTo>
                    <a:lnTo>
                      <a:pt x="12964" y="11318"/>
                    </a:lnTo>
                    <a:lnTo>
                      <a:pt x="12989" y="11158"/>
                    </a:lnTo>
                    <a:lnTo>
                      <a:pt x="13001" y="11011"/>
                    </a:lnTo>
                    <a:lnTo>
                      <a:pt x="12989" y="10863"/>
                    </a:lnTo>
                    <a:lnTo>
                      <a:pt x="12964" y="10716"/>
                    </a:lnTo>
                    <a:lnTo>
                      <a:pt x="12927" y="10568"/>
                    </a:lnTo>
                    <a:lnTo>
                      <a:pt x="12878" y="10421"/>
                    </a:lnTo>
                    <a:lnTo>
                      <a:pt x="12817" y="10286"/>
                    </a:lnTo>
                    <a:lnTo>
                      <a:pt x="12731" y="10150"/>
                    </a:lnTo>
                    <a:lnTo>
                      <a:pt x="12645" y="10015"/>
                    </a:lnTo>
                    <a:lnTo>
                      <a:pt x="12534" y="9905"/>
                    </a:lnTo>
                    <a:lnTo>
                      <a:pt x="2691" y="467"/>
                    </a:lnTo>
                    <a:lnTo>
                      <a:pt x="2568" y="357"/>
                    </a:lnTo>
                    <a:lnTo>
                      <a:pt x="2446" y="258"/>
                    </a:lnTo>
                    <a:lnTo>
                      <a:pt x="2310" y="185"/>
                    </a:lnTo>
                    <a:lnTo>
                      <a:pt x="2163" y="111"/>
                    </a:lnTo>
                    <a:lnTo>
                      <a:pt x="2028" y="62"/>
                    </a:lnTo>
                    <a:lnTo>
                      <a:pt x="1880" y="25"/>
                    </a:lnTo>
                    <a:lnTo>
                      <a:pt x="1721" y="13"/>
                    </a:lnTo>
                    <a:lnTo>
                      <a:pt x="15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3807498" y="1742420"/>
                <a:ext cx="379225" cy="348249"/>
              </a:xfrm>
              <a:custGeom>
                <a:avLst/>
                <a:gdLst/>
                <a:ahLst/>
                <a:cxnLst/>
                <a:rect l="l" t="t" r="r" b="b"/>
                <a:pathLst>
                  <a:path w="6317" h="5801" extrusionOk="0">
                    <a:moveTo>
                      <a:pt x="6316" y="1"/>
                    </a:moveTo>
                    <a:lnTo>
                      <a:pt x="0" y="1021"/>
                    </a:lnTo>
                    <a:lnTo>
                      <a:pt x="148" y="1905"/>
                    </a:lnTo>
                    <a:lnTo>
                      <a:pt x="5333" y="1070"/>
                    </a:lnTo>
                    <a:lnTo>
                      <a:pt x="5333" y="1070"/>
                    </a:lnTo>
                    <a:lnTo>
                      <a:pt x="5014" y="5739"/>
                    </a:lnTo>
                    <a:lnTo>
                      <a:pt x="5911" y="5801"/>
                    </a:lnTo>
                    <a:lnTo>
                      <a:pt x="63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2027086" y="2130663"/>
                <a:ext cx="130631" cy="130631"/>
              </a:xfrm>
              <a:custGeom>
                <a:avLst/>
                <a:gdLst/>
                <a:ahLst/>
                <a:cxnLst/>
                <a:rect l="l" t="t" r="r" b="b"/>
                <a:pathLst>
                  <a:path w="2176" h="2176" extrusionOk="0">
                    <a:moveTo>
                      <a:pt x="983" y="0"/>
                    </a:moveTo>
                    <a:lnTo>
                      <a:pt x="873" y="25"/>
                    </a:lnTo>
                    <a:lnTo>
                      <a:pt x="762" y="50"/>
                    </a:lnTo>
                    <a:lnTo>
                      <a:pt x="664" y="86"/>
                    </a:lnTo>
                    <a:lnTo>
                      <a:pt x="565" y="123"/>
                    </a:lnTo>
                    <a:lnTo>
                      <a:pt x="479" y="185"/>
                    </a:lnTo>
                    <a:lnTo>
                      <a:pt x="393" y="246"/>
                    </a:lnTo>
                    <a:lnTo>
                      <a:pt x="320" y="320"/>
                    </a:lnTo>
                    <a:lnTo>
                      <a:pt x="246" y="394"/>
                    </a:lnTo>
                    <a:lnTo>
                      <a:pt x="185" y="480"/>
                    </a:lnTo>
                    <a:lnTo>
                      <a:pt x="135" y="566"/>
                    </a:lnTo>
                    <a:lnTo>
                      <a:pt x="86" y="664"/>
                    </a:lnTo>
                    <a:lnTo>
                      <a:pt x="49" y="762"/>
                    </a:lnTo>
                    <a:lnTo>
                      <a:pt x="25" y="861"/>
                    </a:lnTo>
                    <a:lnTo>
                      <a:pt x="12" y="971"/>
                    </a:lnTo>
                    <a:lnTo>
                      <a:pt x="0" y="1082"/>
                    </a:lnTo>
                    <a:lnTo>
                      <a:pt x="12" y="1192"/>
                    </a:lnTo>
                    <a:lnTo>
                      <a:pt x="25" y="1303"/>
                    </a:lnTo>
                    <a:lnTo>
                      <a:pt x="49" y="1401"/>
                    </a:lnTo>
                    <a:lnTo>
                      <a:pt x="86" y="1512"/>
                    </a:lnTo>
                    <a:lnTo>
                      <a:pt x="135" y="1598"/>
                    </a:lnTo>
                    <a:lnTo>
                      <a:pt x="185" y="1696"/>
                    </a:lnTo>
                    <a:lnTo>
                      <a:pt x="246" y="1770"/>
                    </a:lnTo>
                    <a:lnTo>
                      <a:pt x="320" y="1856"/>
                    </a:lnTo>
                    <a:lnTo>
                      <a:pt x="393" y="1917"/>
                    </a:lnTo>
                    <a:lnTo>
                      <a:pt x="479" y="1979"/>
                    </a:lnTo>
                    <a:lnTo>
                      <a:pt x="565" y="2040"/>
                    </a:lnTo>
                    <a:lnTo>
                      <a:pt x="664" y="2089"/>
                    </a:lnTo>
                    <a:lnTo>
                      <a:pt x="762" y="2126"/>
                    </a:lnTo>
                    <a:lnTo>
                      <a:pt x="873" y="2151"/>
                    </a:lnTo>
                    <a:lnTo>
                      <a:pt x="983" y="2163"/>
                    </a:lnTo>
                    <a:lnTo>
                      <a:pt x="1094" y="2175"/>
                    </a:lnTo>
                    <a:lnTo>
                      <a:pt x="1204" y="2163"/>
                    </a:lnTo>
                    <a:lnTo>
                      <a:pt x="1303" y="2151"/>
                    </a:lnTo>
                    <a:lnTo>
                      <a:pt x="1413" y="2126"/>
                    </a:lnTo>
                    <a:lnTo>
                      <a:pt x="1512" y="2089"/>
                    </a:lnTo>
                    <a:lnTo>
                      <a:pt x="1610" y="2040"/>
                    </a:lnTo>
                    <a:lnTo>
                      <a:pt x="1696" y="1979"/>
                    </a:lnTo>
                    <a:lnTo>
                      <a:pt x="1782" y="1917"/>
                    </a:lnTo>
                    <a:lnTo>
                      <a:pt x="1856" y="1856"/>
                    </a:lnTo>
                    <a:lnTo>
                      <a:pt x="1929" y="1770"/>
                    </a:lnTo>
                    <a:lnTo>
                      <a:pt x="1991" y="1696"/>
                    </a:lnTo>
                    <a:lnTo>
                      <a:pt x="2040" y="1598"/>
                    </a:lnTo>
                    <a:lnTo>
                      <a:pt x="2089" y="1512"/>
                    </a:lnTo>
                    <a:lnTo>
                      <a:pt x="2126" y="1401"/>
                    </a:lnTo>
                    <a:lnTo>
                      <a:pt x="2151" y="1303"/>
                    </a:lnTo>
                    <a:lnTo>
                      <a:pt x="2175" y="1192"/>
                    </a:lnTo>
                    <a:lnTo>
                      <a:pt x="2175" y="1082"/>
                    </a:lnTo>
                    <a:lnTo>
                      <a:pt x="2175" y="971"/>
                    </a:lnTo>
                    <a:lnTo>
                      <a:pt x="2151" y="861"/>
                    </a:lnTo>
                    <a:lnTo>
                      <a:pt x="2126" y="762"/>
                    </a:lnTo>
                    <a:lnTo>
                      <a:pt x="2089" y="664"/>
                    </a:lnTo>
                    <a:lnTo>
                      <a:pt x="2040" y="566"/>
                    </a:lnTo>
                    <a:lnTo>
                      <a:pt x="1991" y="480"/>
                    </a:lnTo>
                    <a:lnTo>
                      <a:pt x="1929" y="394"/>
                    </a:lnTo>
                    <a:lnTo>
                      <a:pt x="1856" y="320"/>
                    </a:lnTo>
                    <a:lnTo>
                      <a:pt x="1782" y="246"/>
                    </a:lnTo>
                    <a:lnTo>
                      <a:pt x="1696" y="185"/>
                    </a:lnTo>
                    <a:lnTo>
                      <a:pt x="1610" y="123"/>
                    </a:lnTo>
                    <a:lnTo>
                      <a:pt x="1512" y="86"/>
                    </a:lnTo>
                    <a:lnTo>
                      <a:pt x="1413" y="50"/>
                    </a:lnTo>
                    <a:lnTo>
                      <a:pt x="1303" y="25"/>
                    </a:lnTo>
                    <a:lnTo>
                      <a:pt x="120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 name="Google Shape;61;p15"/>
              <p:cNvGrpSpPr/>
              <p:nvPr/>
            </p:nvGrpSpPr>
            <p:grpSpPr>
              <a:xfrm>
                <a:off x="2704199" y="1793203"/>
                <a:ext cx="502453" cy="502447"/>
                <a:chOff x="593193" y="1883873"/>
                <a:chExt cx="1552217" cy="1552200"/>
              </a:xfrm>
            </p:grpSpPr>
            <p:sp>
              <p:nvSpPr>
                <p:cNvPr id="62" name="Google Shape;62;p15"/>
                <p:cNvSpPr/>
                <p:nvPr/>
              </p:nvSpPr>
              <p:spPr>
                <a:xfrm>
                  <a:off x="593193" y="1883873"/>
                  <a:ext cx="1552200" cy="1552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593210" y="1883873"/>
                  <a:ext cx="1552200" cy="1552200"/>
                </a:xfrm>
                <a:prstGeom prst="pie">
                  <a:avLst>
                    <a:gd name="adj1" fmla="val 16261269"/>
                    <a:gd name="adj2" fmla="val 3579306"/>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64" name="Google Shape;64;p15"/>
            <p:cNvCxnSpPr/>
            <p:nvPr/>
          </p:nvCxnSpPr>
          <p:spPr>
            <a:xfrm>
              <a:off x="2282438" y="3785525"/>
              <a:ext cx="1301100" cy="0"/>
            </a:xfrm>
            <a:prstGeom prst="straightConnector1">
              <a:avLst/>
            </a:prstGeom>
            <a:noFill/>
            <a:ln w="9525" cap="flat" cmpd="sng">
              <a:solidFill>
                <a:schemeClr val="dk2"/>
              </a:solidFill>
              <a:prstDash val="solid"/>
              <a:round/>
              <a:headEnd type="none" w="med" len="med"/>
              <a:tailEnd type="none" w="med" len="med"/>
            </a:ln>
          </p:spPr>
        </p:cxnSp>
      </p:grpSp>
      <p:pic>
        <p:nvPicPr>
          <p:cNvPr id="21" name="صورة 3">
            <a:extLst>
              <a:ext uri="{FF2B5EF4-FFF2-40B4-BE49-F238E27FC236}">
                <a16:creationId xmlns:a16="http://schemas.microsoft.com/office/drawing/2014/main" id="{895B07A9-356B-4CE6-A140-CD08DF8B8537}"/>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32202" y="0"/>
            <a:ext cx="1521598" cy="1379809"/>
          </a:xfrm>
          <a:prstGeom prst="rect">
            <a:avLst/>
          </a:prstGeom>
        </p:spPr>
      </p:pic>
      <p:pic>
        <p:nvPicPr>
          <p:cNvPr id="22" name="Picture 2">
            <a:extLst>
              <a:ext uri="{FF2B5EF4-FFF2-40B4-BE49-F238E27FC236}">
                <a16:creationId xmlns:a16="http://schemas.microsoft.com/office/drawing/2014/main" id="{C0AF976E-8193-4B7C-8D20-0D9CFA7D21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7216" y="0"/>
            <a:ext cx="1424581" cy="133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itle 1">
            <a:extLst>
              <a:ext uri="{FF2B5EF4-FFF2-40B4-BE49-F238E27FC236}">
                <a16:creationId xmlns:a16="http://schemas.microsoft.com/office/drawing/2014/main" id="{5526E8EE-37DF-4A65-8228-8120725D28AE}"/>
              </a:ext>
            </a:extLst>
          </p:cNvPr>
          <p:cNvSpPr>
            <a:spLocks noGrp="1"/>
          </p:cNvSpPr>
          <p:nvPr/>
        </p:nvSpPr>
        <p:spPr>
          <a:xfrm>
            <a:off x="1564013" y="324461"/>
            <a:ext cx="5885655" cy="105171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t>Libyan International Medical University</a:t>
            </a:r>
            <a:br>
              <a:rPr lang="en-US" sz="2000" dirty="0"/>
            </a:br>
            <a:r>
              <a:rPr lang="en-US" sz="2000" dirty="0"/>
              <a:t>Faculty of Business Administration</a:t>
            </a:r>
            <a:br>
              <a:rPr lang="en-US" sz="2000" dirty="0"/>
            </a:br>
            <a:endParaRPr lang="en-US" sz="2000" dirty="0"/>
          </a:p>
        </p:txBody>
      </p:sp>
      <p:sp>
        <p:nvSpPr>
          <p:cNvPr id="24" name="Subtitle 23">
            <a:extLst>
              <a:ext uri="{FF2B5EF4-FFF2-40B4-BE49-F238E27FC236}">
                <a16:creationId xmlns:a16="http://schemas.microsoft.com/office/drawing/2014/main" id="{8B055F93-1A27-4CCA-B605-C03D0910169E}"/>
              </a:ext>
            </a:extLst>
          </p:cNvPr>
          <p:cNvSpPr txBox="1">
            <a:spLocks noGrp="1"/>
          </p:cNvSpPr>
          <p:nvPr>
            <p:ph type="subTitle" idx="1"/>
          </p:nvPr>
        </p:nvSpPr>
        <p:spPr>
          <a:xfrm>
            <a:off x="893001" y="3962654"/>
            <a:ext cx="3497263" cy="923299"/>
          </a:xfrm>
          <a:prstGeom prst="rect">
            <a:avLst/>
          </a:prstGeom>
          <a:noFill/>
        </p:spPr>
        <p:txBody>
          <a:bodyPr wrap="square">
            <a:spAutoFit/>
          </a:bodyPr>
          <a:lstStyle/>
          <a:p>
            <a:pPr marL="0" indent="0"/>
            <a:r>
              <a:rPr lang="en-US" dirty="0">
                <a:solidFill>
                  <a:schemeClr val="accent6">
                    <a:lumMod val="50000"/>
                  </a:schemeClr>
                </a:solidFill>
                <a:latin typeface="Times New Roman"/>
                <a:cs typeface="Times New Roman"/>
              </a:rPr>
              <a:t>Fahd Elsaite</a:t>
            </a:r>
          </a:p>
          <a:p>
            <a:pPr marL="0" indent="0"/>
            <a:r>
              <a:rPr lang="en-US" dirty="0">
                <a:solidFill>
                  <a:schemeClr val="accent6">
                    <a:lumMod val="50000"/>
                  </a:schemeClr>
                </a:solidFill>
                <a:latin typeface="Times New Roman"/>
                <a:cs typeface="Times New Roman"/>
              </a:rPr>
              <a:t>ID: 3307</a:t>
            </a:r>
          </a:p>
          <a:p>
            <a:pPr marL="0" indent="0"/>
            <a:r>
              <a:rPr lang="en-US" dirty="0">
                <a:solidFill>
                  <a:schemeClr val="accent6">
                    <a:lumMod val="50000"/>
                  </a:schemeClr>
                </a:solidFill>
                <a:latin typeface="Times New Roman"/>
                <a:cs typeface="Times New Roman"/>
              </a:rPr>
              <a:t>Fahd_3307@limu.edu.ly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CONTENTS</a:t>
            </a:r>
            <a:endParaRPr dirty="0"/>
          </a:p>
        </p:txBody>
      </p:sp>
      <p:graphicFrame>
        <p:nvGraphicFramePr>
          <p:cNvPr id="165" name="Google Shape;165;p17"/>
          <p:cNvGraphicFramePr/>
          <p:nvPr>
            <p:extLst>
              <p:ext uri="{D42A27DB-BD31-4B8C-83A1-F6EECF244321}">
                <p14:modId xmlns:p14="http://schemas.microsoft.com/office/powerpoint/2010/main" val="3268594714"/>
              </p:ext>
            </p:extLst>
          </p:nvPr>
        </p:nvGraphicFramePr>
        <p:xfrm>
          <a:off x="979406" y="1122471"/>
          <a:ext cx="7185187" cy="3704712"/>
        </p:xfrm>
        <a:graphic>
          <a:graphicData uri="http://schemas.openxmlformats.org/drawingml/2006/table">
            <a:tbl>
              <a:tblPr>
                <a:noFill/>
                <a:tableStyleId>{3CE96E81-DA6D-4B31-8E2A-10EE9866573C}</a:tableStyleId>
              </a:tblPr>
              <a:tblGrid>
                <a:gridCol w="7185187">
                  <a:extLst>
                    <a:ext uri="{9D8B030D-6E8A-4147-A177-3AD203B41FA5}">
                      <a16:colId xmlns:a16="http://schemas.microsoft.com/office/drawing/2014/main" val="20000"/>
                    </a:ext>
                  </a:extLst>
                </a:gridCol>
              </a:tblGrid>
              <a:tr h="926178">
                <a:tc>
                  <a:txBody>
                    <a:bodyPr/>
                    <a:lstStyle/>
                    <a:p>
                      <a:pPr marL="0" lvl="0" indent="0" algn="ctr" rtl="0">
                        <a:spcBef>
                          <a:spcPts val="0"/>
                        </a:spcBef>
                        <a:spcAft>
                          <a:spcPts val="0"/>
                        </a:spcAft>
                        <a:buNone/>
                      </a:pPr>
                      <a:r>
                        <a:rPr lang="en" sz="1800" b="1" dirty="0">
                          <a:solidFill>
                            <a:schemeClr val="lt1"/>
                          </a:solidFill>
                          <a:latin typeface="Fira Sans Extra Condensed"/>
                          <a:ea typeface="Fira Sans Extra Condensed"/>
                          <a:cs typeface="Fira Sans Extra Condensed"/>
                          <a:sym typeface="Fira Sans Extra Condensed"/>
                        </a:rPr>
                        <a:t>THE MAJOR COMPONENTS OF AN ORGANIZATION’S </a:t>
                      </a:r>
                      <a:r>
                        <a:rPr lang="en" sz="1800" b="1" dirty="0">
                          <a:solidFill>
                            <a:schemeClr val="accent6">
                              <a:lumMod val="50000"/>
                            </a:schemeClr>
                          </a:solidFill>
                          <a:latin typeface="Fira Sans Extra Condensed"/>
                          <a:ea typeface="Fira Sans Extra Condensed"/>
                          <a:cs typeface="Fira Sans Extra Condensed"/>
                          <a:sym typeface="Fira Sans Extra Condensed"/>
                        </a:rPr>
                        <a:t>GENERAL </a:t>
                      </a:r>
                      <a:r>
                        <a:rPr lang="en" sz="1800" b="1" dirty="0">
                          <a:solidFill>
                            <a:schemeClr val="lt1"/>
                          </a:solidFill>
                          <a:latin typeface="Fira Sans Extra Condensed"/>
                          <a:ea typeface="Fira Sans Extra Condensed"/>
                          <a:cs typeface="Fira Sans Extra Condensed"/>
                          <a:sym typeface="Fira Sans Extra Condensed"/>
                        </a:rPr>
                        <a:t>ENVIRONMENT </a:t>
                      </a:r>
                      <a:endParaRPr sz="1800" b="1" dirty="0">
                        <a:solidFill>
                          <a:schemeClr val="lt1"/>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3"/>
                    </a:solidFill>
                  </a:tcPr>
                </a:tc>
                <a:extLst>
                  <a:ext uri="{0D108BD9-81ED-4DB2-BD59-A6C34878D82A}">
                    <a16:rowId xmlns:a16="http://schemas.microsoft.com/office/drawing/2014/main" val="10000"/>
                  </a:ext>
                </a:extLst>
              </a:tr>
              <a:tr h="926178">
                <a:tc>
                  <a:txBody>
                    <a:bodyPr/>
                    <a:lstStyle/>
                    <a:p>
                      <a:pPr marL="0" lvl="0" indent="0" algn="ctr" rtl="0">
                        <a:spcBef>
                          <a:spcPts val="0"/>
                        </a:spcBef>
                        <a:spcAft>
                          <a:spcPts val="0"/>
                        </a:spcAft>
                        <a:buNone/>
                      </a:pPr>
                      <a:r>
                        <a:rPr lang="en" sz="1800" b="1" dirty="0">
                          <a:solidFill>
                            <a:schemeClr val="lt1"/>
                          </a:solidFill>
                          <a:latin typeface="Fira Sans Extra Condensed"/>
                          <a:ea typeface="Fira Sans Extra Condensed"/>
                          <a:cs typeface="Fira Sans Extra Condensed"/>
                          <a:sym typeface="Fira Sans Extra Condensed"/>
                        </a:rPr>
                        <a:t>THE MAJOR COMPONENTS OF AN ORGANIZATION’S </a:t>
                      </a:r>
                      <a:r>
                        <a:rPr lang="en" sz="1800" b="1" dirty="0">
                          <a:solidFill>
                            <a:schemeClr val="accent6">
                              <a:lumMod val="50000"/>
                            </a:schemeClr>
                          </a:solidFill>
                          <a:latin typeface="Fira Sans Extra Condensed"/>
                          <a:ea typeface="Fira Sans Extra Condensed"/>
                          <a:cs typeface="Fira Sans Extra Condensed"/>
                          <a:sym typeface="Fira Sans Extra Condensed"/>
                        </a:rPr>
                        <a:t>INTERNAL</a:t>
                      </a:r>
                      <a:r>
                        <a:rPr lang="en" sz="1800" b="1" dirty="0">
                          <a:solidFill>
                            <a:schemeClr val="lt1"/>
                          </a:solidFill>
                          <a:latin typeface="Fira Sans Extra Condensed"/>
                          <a:ea typeface="Fira Sans Extra Condensed"/>
                          <a:cs typeface="Fira Sans Extra Condensed"/>
                          <a:sym typeface="Fira Sans Extra Condensed"/>
                        </a:rPr>
                        <a:t> ENVIRONMENT</a:t>
                      </a:r>
                      <a:endParaRPr sz="1800" b="1" dirty="0">
                        <a:solidFill>
                          <a:schemeClr val="lt1"/>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extLst>
                  <a:ext uri="{0D108BD9-81ED-4DB2-BD59-A6C34878D82A}">
                    <a16:rowId xmlns:a16="http://schemas.microsoft.com/office/drawing/2014/main" val="10001"/>
                  </a:ext>
                </a:extLst>
              </a:tr>
              <a:tr h="926178">
                <a:tc>
                  <a:txBody>
                    <a:bodyPr/>
                    <a:lstStyle/>
                    <a:p>
                      <a:pPr marL="0" lvl="0" indent="0" algn="ctr" rtl="0">
                        <a:spcBef>
                          <a:spcPts val="0"/>
                        </a:spcBef>
                        <a:spcAft>
                          <a:spcPts val="0"/>
                        </a:spcAft>
                        <a:buNone/>
                      </a:pPr>
                      <a:r>
                        <a:rPr lang="en" sz="1800" b="1" dirty="0">
                          <a:solidFill>
                            <a:schemeClr val="lt1"/>
                          </a:solidFill>
                          <a:latin typeface="Fira Sans Extra Condensed"/>
                          <a:ea typeface="Fira Sans Extra Condensed"/>
                          <a:cs typeface="Fira Sans Extra Condensed"/>
                          <a:sym typeface="Fira Sans Extra Condensed"/>
                        </a:rPr>
                        <a:t>CONCLUSION</a:t>
                      </a:r>
                      <a:endParaRPr sz="1800" b="1" dirty="0">
                        <a:solidFill>
                          <a:schemeClr val="lt1"/>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5"/>
                    </a:solidFill>
                  </a:tcPr>
                </a:tc>
                <a:extLst>
                  <a:ext uri="{0D108BD9-81ED-4DB2-BD59-A6C34878D82A}">
                    <a16:rowId xmlns:a16="http://schemas.microsoft.com/office/drawing/2014/main" val="10002"/>
                  </a:ext>
                </a:extLst>
              </a:tr>
              <a:tr h="926178">
                <a:tc>
                  <a:txBody>
                    <a:bodyPr/>
                    <a:lstStyle/>
                    <a:p>
                      <a:pPr marL="0" lvl="0" indent="0" algn="ctr" rtl="0">
                        <a:spcBef>
                          <a:spcPts val="0"/>
                        </a:spcBef>
                        <a:spcAft>
                          <a:spcPts val="0"/>
                        </a:spcAft>
                        <a:buNone/>
                      </a:pPr>
                      <a:r>
                        <a:rPr lang="en" sz="1800" b="1" dirty="0">
                          <a:solidFill>
                            <a:schemeClr val="lt1"/>
                          </a:solidFill>
                          <a:latin typeface="Fira Sans Extra Condensed"/>
                          <a:ea typeface="Fira Sans Extra Condensed"/>
                          <a:cs typeface="Fira Sans Extra Condensed"/>
                          <a:sym typeface="Fira Sans Extra Condensed"/>
                        </a:rPr>
                        <a:t>REFERENCES</a:t>
                      </a:r>
                      <a:endParaRPr sz="1800" b="1" dirty="0">
                        <a:solidFill>
                          <a:schemeClr val="lt1"/>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6"/>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1"/>
          <p:cNvSpPr txBox="1"/>
          <p:nvPr/>
        </p:nvSpPr>
        <p:spPr>
          <a:xfrm>
            <a:off x="-15534" y="1"/>
            <a:ext cx="9159533" cy="5143500"/>
          </a:xfrm>
          <a:prstGeom prst="rect">
            <a:avLst/>
          </a:prstGeom>
          <a:solidFill>
            <a:srgbClr val="899FA4">
              <a:alpha val="25099"/>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Fira Sans Extra Condensed"/>
              <a:ea typeface="Fira Sans Extra Condensed"/>
              <a:cs typeface="Fira Sans Extra Condensed"/>
              <a:sym typeface="Fira Sans Extra Condensed"/>
            </a:endParaRPr>
          </a:p>
        </p:txBody>
      </p:sp>
      <p:sp>
        <p:nvSpPr>
          <p:cNvPr id="299" name="Google Shape;299;p21"/>
          <p:cNvSpPr txBox="1"/>
          <p:nvPr/>
        </p:nvSpPr>
        <p:spPr>
          <a:xfrm>
            <a:off x="326455" y="1358408"/>
            <a:ext cx="8229600" cy="3785091"/>
          </a:xfrm>
          <a:prstGeom prst="rect">
            <a:avLst/>
          </a:prstGeom>
          <a:solidFill>
            <a:schemeClr val="lt1"/>
          </a:solidFill>
          <a:ln>
            <a:noFill/>
          </a:ln>
        </p:spPr>
        <p:txBody>
          <a:bodyPr spcFirstLastPara="1" wrap="square" lIns="91425" tIns="91425" rIns="91425" bIns="91425" anchor="ctr" anchorCtr="0">
            <a:noAutofit/>
          </a:bodyPr>
          <a:lstStyle/>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Political and legal forces </a:t>
            </a:r>
            <a:r>
              <a:rPr lang="en-US" sz="1600" dirty="0">
                <a:latin typeface="Times New Roman" panose="02020603050405020304" pitchFamily="18" charset="0"/>
                <a:cs typeface="Times New Roman" panose="02020603050405020304" pitchFamily="18" charset="0"/>
              </a:rPr>
              <a:t>Industry changes resulting from changes in laws and regulations.</a:t>
            </a:r>
            <a:endParaRPr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US"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Macroeconomic forces </a:t>
            </a:r>
            <a:r>
              <a:rPr lang="en-US" sz="1600" dirty="0">
                <a:latin typeface="Times New Roman" panose="02020603050405020304" pitchFamily="18" charset="0"/>
                <a:cs typeface="Times New Roman" panose="02020603050405020304" pitchFamily="18" charset="0"/>
              </a:rPr>
              <a:t>that affect the general health and wellbeing of a national or the regional economy, which in turn affect the profitability of firms within that economy</a:t>
            </a:r>
            <a:endParaRPr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US" sz="1600" dirty="0">
              <a:latin typeface="Times New Roman" panose="02020603050405020304" pitchFamily="18" charset="0"/>
              <a:cs typeface="Times New Roman" panose="02020603050405020304" pitchFamily="18" charset="0"/>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Demographic forces </a:t>
            </a:r>
            <a:r>
              <a:rPr lang="en-US" sz="1600" dirty="0">
                <a:latin typeface="Times New Roman" panose="02020603050405020304" pitchFamily="18" charset="0"/>
                <a:cs typeface="Times New Roman" panose="02020603050405020304" pitchFamily="18" charset="0"/>
              </a:rPr>
              <a:t>Outcomes of changes in the characteristics of a population, such as age, gender, ethnic origin, race, sexual orientation, and social class.</a:t>
            </a:r>
            <a:endParaRPr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Sociocultural forces </a:t>
            </a:r>
            <a:r>
              <a:rPr lang="en-US" sz="1600" dirty="0">
                <a:latin typeface="Times New Roman" panose="02020603050405020304" pitchFamily="18" charset="0"/>
                <a:cs typeface="Times New Roman" panose="02020603050405020304" pitchFamily="18" charset="0"/>
              </a:rPr>
              <a:t>The way in which changing social mores and values affect an industry.</a:t>
            </a: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Technological forces </a:t>
            </a:r>
            <a:r>
              <a:rPr lang="en-US" sz="1600" dirty="0">
                <a:latin typeface="Times New Roman" panose="02020603050405020304" pitchFamily="18" charset="0"/>
                <a:cs typeface="Times New Roman" panose="02020603050405020304" pitchFamily="18" charset="0"/>
              </a:rPr>
              <a:t>can make established products obsolete overnight and simultaneously create a host of new product possibilities.</a:t>
            </a:r>
            <a:endParaRPr sz="1600" dirty="0">
              <a:solidFill>
                <a:schemeClr val="dk1"/>
              </a:solidFill>
              <a:latin typeface="Times New Roman" panose="02020603050405020304" pitchFamily="18" charset="0"/>
              <a:ea typeface="Roboto"/>
              <a:cs typeface="Times New Roman" panose="02020603050405020304" pitchFamily="18" charset="0"/>
              <a:sym typeface="Roboto"/>
            </a:endParaRPr>
          </a:p>
        </p:txBody>
      </p:sp>
      <p:sp>
        <p:nvSpPr>
          <p:cNvPr id="35" name="Google Shape;73;p16">
            <a:extLst>
              <a:ext uri="{FF2B5EF4-FFF2-40B4-BE49-F238E27FC236}">
                <a16:creationId xmlns:a16="http://schemas.microsoft.com/office/drawing/2014/main" id="{CD370104-5F62-48E6-A64C-EDFCA9442A80}"/>
              </a:ext>
            </a:extLst>
          </p:cNvPr>
          <p:cNvSpPr txBox="1">
            <a:spLocks/>
          </p:cNvSpPr>
          <p:nvPr/>
        </p:nvSpPr>
        <p:spPr>
          <a:xfrm>
            <a:off x="326455" y="199126"/>
            <a:ext cx="8229600" cy="141296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1pPr>
            <a:lvl2pPr marR="0" lvl="1"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2pPr>
            <a:lvl3pPr marR="0" lvl="2"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3pPr>
            <a:lvl4pPr marR="0" lvl="3"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4pPr>
            <a:lvl5pPr marR="0" lvl="4"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5pPr>
            <a:lvl6pPr marR="0" lvl="5"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6pPr>
            <a:lvl7pPr marR="0" lvl="6"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7pPr>
            <a:lvl8pPr marR="0" lvl="7"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8pPr>
            <a:lvl9pPr marR="0" lvl="8"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9pPr>
          </a:lstStyle>
          <a:p>
            <a:r>
              <a:rPr lang="en-US" dirty="0">
                <a:solidFill>
                  <a:schemeClr val="accent6">
                    <a:lumMod val="50000"/>
                  </a:schemeClr>
                </a:solidFill>
              </a:rPr>
              <a:t>THE MAJOR COMPONENTS OF AN ORGANIZATION’S GENERAL ENVIRONMENT </a:t>
            </a:r>
            <a:br>
              <a:rPr lang="en-US" dirty="0">
                <a:solidFill>
                  <a:schemeClr val="accent6">
                    <a:lumMod val="50000"/>
                  </a:schemeClr>
                </a:solidFill>
              </a:rPr>
            </a:br>
            <a:endParaRPr lang="en-US" dirty="0">
              <a:solidFill>
                <a:schemeClr val="accent6">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1"/>
          <p:cNvSpPr txBox="1"/>
          <p:nvPr/>
        </p:nvSpPr>
        <p:spPr>
          <a:xfrm>
            <a:off x="-15534" y="1"/>
            <a:ext cx="9159533" cy="5143500"/>
          </a:xfrm>
          <a:prstGeom prst="rect">
            <a:avLst/>
          </a:prstGeom>
          <a:solidFill>
            <a:srgbClr val="899FA4">
              <a:alpha val="25099"/>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Fira Sans Extra Condensed"/>
              <a:ea typeface="Fira Sans Extra Condensed"/>
              <a:cs typeface="Fira Sans Extra Condensed"/>
              <a:sym typeface="Fira Sans Extra Condensed"/>
            </a:endParaRPr>
          </a:p>
        </p:txBody>
      </p:sp>
      <p:sp>
        <p:nvSpPr>
          <p:cNvPr id="299" name="Google Shape;299;p21"/>
          <p:cNvSpPr txBox="1"/>
          <p:nvPr/>
        </p:nvSpPr>
        <p:spPr>
          <a:xfrm>
            <a:off x="326455" y="1231568"/>
            <a:ext cx="8229600" cy="3785091"/>
          </a:xfrm>
          <a:prstGeom prst="rect">
            <a:avLst/>
          </a:prstGeom>
          <a:solidFill>
            <a:schemeClr val="lt1"/>
          </a:solidFill>
          <a:ln>
            <a:noFill/>
          </a:ln>
        </p:spPr>
        <p:txBody>
          <a:bodyPr spcFirstLastPara="1" wrap="square" lIns="91425" tIns="91425" rIns="91425" bIns="91425" anchor="ctr" anchorCtr="0">
            <a:noAutofit/>
          </a:bodyPr>
          <a:lstStyle/>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Organizational culture </a:t>
            </a:r>
            <a:r>
              <a:rPr lang="en-US" sz="1600" dirty="0">
                <a:latin typeface="Times New Roman" panose="02020603050405020304" pitchFamily="18" charset="0"/>
                <a:cs typeface="Times New Roman" panose="02020603050405020304" pitchFamily="18" charset="0"/>
              </a:rPr>
              <a:t>The basic pattern of values and assumptions shared by employees within an organization.</a:t>
            </a:r>
            <a:endParaRPr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US"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Human capital </a:t>
            </a:r>
            <a:r>
              <a:rPr lang="en-US" sz="1600" dirty="0">
                <a:latin typeface="Times New Roman" panose="02020603050405020304" pitchFamily="18" charset="0"/>
                <a:cs typeface="Times New Roman" panose="02020603050405020304" pitchFamily="18" charset="0"/>
              </a:rPr>
              <a:t>The knowledge, skills, and capabilities embedded in individuals.</a:t>
            </a:r>
          </a:p>
          <a:p>
            <a:pPr marL="457200" lvl="0" indent="-317500" algn="l" rtl="0">
              <a:spcBef>
                <a:spcPts val="0"/>
              </a:spcBef>
              <a:spcAft>
                <a:spcPts val="0"/>
              </a:spcAft>
              <a:buClr>
                <a:schemeClr val="dk1"/>
              </a:buClr>
              <a:buSzPts val="1400"/>
              <a:buFont typeface="Roboto"/>
              <a:buChar char="●"/>
            </a:pPr>
            <a:endParaRPr lang="en-US" sz="1600" dirty="0">
              <a:latin typeface="Times New Roman" panose="02020603050405020304" pitchFamily="18" charset="0"/>
              <a:cs typeface="Times New Roman" panose="02020603050405020304" pitchFamily="18" charset="0"/>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Resources Assets </a:t>
            </a:r>
            <a:r>
              <a:rPr lang="en-US" sz="1600" dirty="0">
                <a:latin typeface="Times New Roman" panose="02020603050405020304" pitchFamily="18" charset="0"/>
                <a:cs typeface="Times New Roman" panose="02020603050405020304" pitchFamily="18" charset="0"/>
              </a:rPr>
              <a:t>that managers have to work with in their quest to improve the performance of an enterprise.</a:t>
            </a: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139700" lvl="0" algn="l" rtl="0">
              <a:spcBef>
                <a:spcPts val="0"/>
              </a:spcBef>
              <a:spcAft>
                <a:spcPts val="0"/>
              </a:spcAft>
              <a:buClr>
                <a:schemeClr val="dk1"/>
              </a:buClr>
              <a:buSzPts val="1400"/>
            </a:pPr>
            <a:endParaRPr lang="en-US" sz="1600" b="1"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Tangible resources </a:t>
            </a:r>
            <a:r>
              <a:rPr lang="en-US" sz="1600" dirty="0">
                <a:latin typeface="Times New Roman" panose="02020603050405020304" pitchFamily="18" charset="0"/>
                <a:cs typeface="Times New Roman" panose="02020603050405020304" pitchFamily="18" charset="0"/>
              </a:rPr>
              <a:t>Physical assets, such as land, buildings, equipment, inventory, and money.</a:t>
            </a: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a:p>
            <a:pPr marL="457200" lvl="0" indent="-317500" algn="l" rtl="0">
              <a:spcBef>
                <a:spcPts val="0"/>
              </a:spcBef>
              <a:spcAft>
                <a:spcPts val="0"/>
              </a:spcAft>
              <a:buClr>
                <a:schemeClr val="dk1"/>
              </a:buClr>
              <a:buSzPts val="1400"/>
              <a:buFont typeface="Roboto"/>
              <a:buChar char="●"/>
            </a:pPr>
            <a:endParaRPr lang="en-US" sz="1600" dirty="0">
              <a:latin typeface="Times New Roman" panose="02020603050405020304" pitchFamily="18" charset="0"/>
              <a:cs typeface="Times New Roman" panose="02020603050405020304" pitchFamily="18" charset="0"/>
            </a:endParaRPr>
          </a:p>
          <a:p>
            <a:pPr marL="457200" lvl="0" indent="-317500" algn="l" rtl="0">
              <a:spcBef>
                <a:spcPts val="0"/>
              </a:spcBef>
              <a:spcAft>
                <a:spcPts val="0"/>
              </a:spcAft>
              <a:buClr>
                <a:schemeClr val="dk1"/>
              </a:buClr>
              <a:buSzPts val="1400"/>
              <a:buFont typeface="Roboto"/>
              <a:buChar char="●"/>
            </a:pPr>
            <a:r>
              <a:rPr lang="en-US" sz="1600" b="1" dirty="0">
                <a:latin typeface="Times New Roman" panose="02020603050405020304" pitchFamily="18" charset="0"/>
                <a:cs typeface="Times New Roman" panose="02020603050405020304" pitchFamily="18" charset="0"/>
              </a:rPr>
              <a:t>Intangible resources </a:t>
            </a:r>
            <a:r>
              <a:rPr lang="en-US" sz="1600" dirty="0">
                <a:latin typeface="Times New Roman" panose="02020603050405020304" pitchFamily="18" charset="0"/>
                <a:cs typeface="Times New Roman" panose="02020603050405020304" pitchFamily="18" charset="0"/>
              </a:rPr>
              <a:t>Nonphysical assets that are the creation of managers and other employees, such as brand names, the reputation of the company, processes within the firm for performing work and making decisions, and the intellectual property of the company, including that protected through patents, copyrights, and trademarks. </a:t>
            </a:r>
            <a:endParaRPr lang="en" sz="1600" dirty="0">
              <a:solidFill>
                <a:schemeClr val="dk1"/>
              </a:solidFill>
              <a:latin typeface="Times New Roman" panose="02020603050405020304" pitchFamily="18" charset="0"/>
              <a:ea typeface="Roboto"/>
              <a:cs typeface="Times New Roman" panose="02020603050405020304" pitchFamily="18" charset="0"/>
              <a:sym typeface="Roboto"/>
            </a:endParaRPr>
          </a:p>
        </p:txBody>
      </p:sp>
      <p:sp>
        <p:nvSpPr>
          <p:cNvPr id="35" name="Google Shape;73;p16">
            <a:extLst>
              <a:ext uri="{FF2B5EF4-FFF2-40B4-BE49-F238E27FC236}">
                <a16:creationId xmlns:a16="http://schemas.microsoft.com/office/drawing/2014/main" id="{CD370104-5F62-48E6-A64C-EDFCA9442A80}"/>
              </a:ext>
            </a:extLst>
          </p:cNvPr>
          <p:cNvSpPr txBox="1">
            <a:spLocks/>
          </p:cNvSpPr>
          <p:nvPr/>
        </p:nvSpPr>
        <p:spPr>
          <a:xfrm>
            <a:off x="326455" y="-90699"/>
            <a:ext cx="8229600" cy="141296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1pPr>
            <a:lvl2pPr marR="0" lvl="1"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2pPr>
            <a:lvl3pPr marR="0" lvl="2"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3pPr>
            <a:lvl4pPr marR="0" lvl="3"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4pPr>
            <a:lvl5pPr marR="0" lvl="4"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5pPr>
            <a:lvl6pPr marR="0" lvl="5"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6pPr>
            <a:lvl7pPr marR="0" lvl="6"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7pPr>
            <a:lvl8pPr marR="0" lvl="7"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8pPr>
            <a:lvl9pPr marR="0" lvl="8"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9pPr>
          </a:lstStyle>
          <a:p>
            <a:r>
              <a:rPr lang="en-US" dirty="0">
                <a:solidFill>
                  <a:schemeClr val="accent6">
                    <a:lumMod val="50000"/>
                  </a:schemeClr>
                </a:solidFill>
              </a:rPr>
              <a:t>THE MAJOR COMPONENTS OF AN ORGANIZATION’S INTERNAL ENVIRONMENT </a:t>
            </a:r>
            <a:br>
              <a:rPr lang="en-US" dirty="0">
                <a:solidFill>
                  <a:schemeClr val="accent6">
                    <a:lumMod val="50000"/>
                  </a:schemeClr>
                </a:solidFill>
              </a:rPr>
            </a:br>
            <a:endParaRPr lang="en-US" dirty="0">
              <a:solidFill>
                <a:schemeClr val="accent6">
                  <a:lumMod val="50000"/>
                </a:schemeClr>
              </a:solidFill>
            </a:endParaRPr>
          </a:p>
        </p:txBody>
      </p:sp>
    </p:spTree>
    <p:extLst>
      <p:ext uri="{BB962C8B-B14F-4D97-AF65-F5344CB8AC3E}">
        <p14:creationId xmlns:p14="http://schemas.microsoft.com/office/powerpoint/2010/main" val="3288968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0"/>
        <p:cNvGrpSpPr/>
        <p:nvPr/>
      </p:nvGrpSpPr>
      <p:grpSpPr>
        <a:xfrm>
          <a:off x="0" y="0"/>
          <a:ext cx="0" cy="0"/>
          <a:chOff x="0" y="0"/>
          <a:chExt cx="0" cy="0"/>
        </a:xfrm>
      </p:grpSpPr>
      <p:sp>
        <p:nvSpPr>
          <p:cNvPr id="1261" name="Google Shape;1261;p45"/>
          <p:cNvSpPr txBox="1"/>
          <p:nvPr/>
        </p:nvSpPr>
        <p:spPr>
          <a:xfrm>
            <a:off x="0" y="1"/>
            <a:ext cx="9143999" cy="627055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latin typeface="Times New Roman" panose="02020603050405020304" pitchFamily="18" charset="0"/>
                <a:cs typeface="Times New Roman" panose="02020603050405020304" pitchFamily="18" charset="0"/>
              </a:rPr>
              <a:t>The general environment helps shape the task environment, thus determining the magnitude of the opportunities and threats confronting the organization. e the internal environment helps with identifying the firm’s strengths and weaknesses. This inward focus complements the identification of opportunities and threats in the external </a:t>
            </a:r>
          </a:p>
          <a:p>
            <a:pPr marL="0" lvl="0" indent="0" algn="ctr" rtl="0">
              <a:spcBef>
                <a:spcPts val="0"/>
              </a:spcBef>
              <a:spcAft>
                <a:spcPts val="0"/>
              </a:spcAft>
              <a:buNone/>
            </a:pPr>
            <a:endParaRPr sz="1800" b="1" dirty="0">
              <a:solidFill>
                <a:schemeClr val="lt1"/>
              </a:solidFill>
              <a:latin typeface="Fira Sans Extra Condensed"/>
              <a:ea typeface="Fira Sans Extra Condensed"/>
              <a:cs typeface="Fira Sans Extra Condensed"/>
              <a:sym typeface="Fira Sans Extra Condensed"/>
            </a:endParaRPr>
          </a:p>
        </p:txBody>
      </p:sp>
      <p:sp>
        <p:nvSpPr>
          <p:cNvPr id="1251" name="Google Shape;1251;p45"/>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CONCLUSION</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8"/>
        <p:cNvGrpSpPr/>
        <p:nvPr/>
      </p:nvGrpSpPr>
      <p:grpSpPr>
        <a:xfrm>
          <a:off x="0" y="0"/>
          <a:ext cx="0" cy="0"/>
          <a:chOff x="0" y="0"/>
          <a:chExt cx="0" cy="0"/>
        </a:xfrm>
      </p:grpSpPr>
      <p:sp>
        <p:nvSpPr>
          <p:cNvPr id="1269" name="Google Shape;1269;p46"/>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REFERENCES</a:t>
            </a:r>
            <a:endParaRPr dirty="0"/>
          </a:p>
        </p:txBody>
      </p:sp>
      <p:sp>
        <p:nvSpPr>
          <p:cNvPr id="5" name="TextBox 4">
            <a:extLst>
              <a:ext uri="{FF2B5EF4-FFF2-40B4-BE49-F238E27FC236}">
                <a16:creationId xmlns:a16="http://schemas.microsoft.com/office/drawing/2014/main" id="{157980A5-0A83-4AE3-A6EC-75E4CEFA1EAD}"/>
              </a:ext>
            </a:extLst>
          </p:cNvPr>
          <p:cNvSpPr txBox="1"/>
          <p:nvPr/>
        </p:nvSpPr>
        <p:spPr>
          <a:xfrm>
            <a:off x="2286000" y="1918064"/>
            <a:ext cx="4572000" cy="1015663"/>
          </a:xfrm>
          <a:prstGeom prst="rect">
            <a:avLst/>
          </a:prstGeom>
          <a:noFill/>
        </p:spPr>
        <p:txBody>
          <a:bodyPr wrap="square">
            <a:spAutoFit/>
          </a:bodyPr>
          <a:lstStyle/>
          <a:p>
            <a:r>
              <a:rPr lang="en-US" sz="2000" b="1" dirty="0"/>
              <a:t>Hill, C. W. L., &amp; </a:t>
            </a:r>
            <a:r>
              <a:rPr lang="en-US" sz="2000" b="1" dirty="0" err="1"/>
              <a:t>Mcshane</a:t>
            </a:r>
            <a:r>
              <a:rPr lang="en-US" sz="2000" b="1" dirty="0"/>
              <a:t>, S. (2008). Principles of Management. (First ed.) McGraw-Hill</a:t>
            </a:r>
            <a:r>
              <a:rPr lang="en-US"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1"/>
          <p:cNvSpPr txBox="1"/>
          <p:nvPr/>
        </p:nvSpPr>
        <p:spPr>
          <a:xfrm>
            <a:off x="-15534" y="1"/>
            <a:ext cx="9159533" cy="5143500"/>
          </a:xfrm>
          <a:prstGeom prst="rect">
            <a:avLst/>
          </a:prstGeom>
          <a:solidFill>
            <a:srgbClr val="899FA4">
              <a:alpha val="25099"/>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800" b="1">
              <a:solidFill>
                <a:schemeClr val="lt1"/>
              </a:solidFill>
              <a:latin typeface="Fira Sans Extra Condensed"/>
              <a:ea typeface="Fira Sans Extra Condensed"/>
              <a:cs typeface="Fira Sans Extra Condensed"/>
              <a:sym typeface="Fira Sans Extra Condensed"/>
            </a:endParaRPr>
          </a:p>
        </p:txBody>
      </p:sp>
      <p:sp>
        <p:nvSpPr>
          <p:cNvPr id="35" name="Google Shape;73;p16">
            <a:extLst>
              <a:ext uri="{FF2B5EF4-FFF2-40B4-BE49-F238E27FC236}">
                <a16:creationId xmlns:a16="http://schemas.microsoft.com/office/drawing/2014/main" id="{CD370104-5F62-48E6-A64C-EDFCA9442A80}"/>
              </a:ext>
            </a:extLst>
          </p:cNvPr>
          <p:cNvSpPr txBox="1">
            <a:spLocks/>
          </p:cNvSpPr>
          <p:nvPr/>
        </p:nvSpPr>
        <p:spPr>
          <a:xfrm>
            <a:off x="449432" y="1865266"/>
            <a:ext cx="8229600" cy="141296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1pPr>
            <a:lvl2pPr marR="0" lvl="1"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2pPr>
            <a:lvl3pPr marR="0" lvl="2"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3pPr>
            <a:lvl4pPr marR="0" lvl="3"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4pPr>
            <a:lvl5pPr marR="0" lvl="4"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5pPr>
            <a:lvl6pPr marR="0" lvl="5"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6pPr>
            <a:lvl7pPr marR="0" lvl="6"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7pPr>
            <a:lvl8pPr marR="0" lvl="7"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8pPr>
            <a:lvl9pPr marR="0" lvl="8" algn="l" rtl="0">
              <a:lnSpc>
                <a:spcPct val="100000"/>
              </a:lnSpc>
              <a:spcBef>
                <a:spcPts val="0"/>
              </a:spcBef>
              <a:spcAft>
                <a:spcPts val="0"/>
              </a:spcAft>
              <a:buClr>
                <a:schemeClr val="dk1"/>
              </a:buClr>
              <a:buSzPts val="2800"/>
              <a:buFont typeface="Fira Sans Extra Condensed"/>
              <a:buNone/>
              <a:defRPr sz="2800" b="1" i="0" u="none" strike="noStrike" cap="none">
                <a:solidFill>
                  <a:schemeClr val="dk1"/>
                </a:solidFill>
                <a:latin typeface="Fira Sans Extra Condensed"/>
                <a:ea typeface="Fira Sans Extra Condensed"/>
                <a:cs typeface="Fira Sans Extra Condensed"/>
                <a:sym typeface="Fira Sans Extra Condensed"/>
              </a:defRPr>
            </a:lvl9pPr>
          </a:lstStyle>
          <a:p>
            <a:r>
              <a:rPr lang="en-US" sz="7000" dirty="0">
                <a:solidFill>
                  <a:schemeClr val="accent6">
                    <a:lumMod val="50000"/>
                  </a:schemeClr>
                </a:solidFill>
              </a:rPr>
              <a:t>THANK YOU! </a:t>
            </a:r>
            <a:br>
              <a:rPr lang="en-US" sz="7000" dirty="0">
                <a:solidFill>
                  <a:schemeClr val="accent6">
                    <a:lumMod val="50000"/>
                  </a:schemeClr>
                </a:solidFill>
              </a:rPr>
            </a:br>
            <a:endParaRPr lang="en-US" sz="7000" dirty="0">
              <a:solidFill>
                <a:schemeClr val="accent6">
                  <a:lumMod val="50000"/>
                </a:schemeClr>
              </a:solidFill>
            </a:endParaRPr>
          </a:p>
        </p:txBody>
      </p:sp>
    </p:spTree>
    <p:extLst>
      <p:ext uri="{BB962C8B-B14F-4D97-AF65-F5344CB8AC3E}">
        <p14:creationId xmlns:p14="http://schemas.microsoft.com/office/powerpoint/2010/main" val="530795027"/>
      </p:ext>
    </p:extLst>
  </p:cSld>
  <p:clrMapOvr>
    <a:masterClrMapping/>
  </p:clrMapOvr>
</p:sld>
</file>

<file path=ppt/theme/theme1.xml><?xml version="1.0" encoding="utf-8"?>
<a:theme xmlns:a="http://schemas.openxmlformats.org/drawingml/2006/main" name="Environmental Scanning Infographics by Slidesgo">
  <a:themeElements>
    <a:clrScheme name="Simple Light">
      <a:dk1>
        <a:srgbClr val="000000"/>
      </a:dk1>
      <a:lt1>
        <a:srgbClr val="FFFFFF"/>
      </a:lt1>
      <a:dk2>
        <a:srgbClr val="666666"/>
      </a:dk2>
      <a:lt2>
        <a:srgbClr val="D9D9D9"/>
      </a:lt2>
      <a:accent1>
        <a:srgbClr val="5D696C"/>
      </a:accent1>
      <a:accent2>
        <a:srgbClr val="899FA4"/>
      </a:accent2>
      <a:accent3>
        <a:srgbClr val="B4D3DB"/>
      </a:accent3>
      <a:accent4>
        <a:srgbClr val="82BCCD"/>
      </a:accent4>
      <a:accent5>
        <a:srgbClr val="64818E"/>
      </a:accent5>
      <a:accent6>
        <a:srgbClr val="464F4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362</Words>
  <Application>Microsoft Office PowerPoint</Application>
  <PresentationFormat>On-screen Show (16:9)</PresentationFormat>
  <Paragraphs>35</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Roboto</vt:lpstr>
      <vt:lpstr>Fira Sans Extra Condensed SemiBold</vt:lpstr>
      <vt:lpstr>Fira Sans Extra Condensed</vt:lpstr>
      <vt:lpstr>Arial</vt:lpstr>
      <vt:lpstr>Times New Roman</vt:lpstr>
      <vt:lpstr>Environmental Scanning Infographics by Slidesgo</vt:lpstr>
      <vt:lpstr>The Major Components of an Organization’s General and Internal Environment</vt:lpstr>
      <vt:lpstr>TABLE OF CONTENTS</vt:lpstr>
      <vt:lpstr>PowerPoint Presentation</vt:lpstr>
      <vt:lpstr>PowerPoint Presentation</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LISTING THE MAJOR COMPONENTS OF AN ORGANIZATION’S GENERAL AND INTERNAL ENVIRONMENT</dc:title>
  <dc:creator>Farah Elsaite</dc:creator>
  <cp:lastModifiedBy>Maher Fattouh</cp:lastModifiedBy>
  <cp:revision>6</cp:revision>
  <dcterms:modified xsi:type="dcterms:W3CDTF">2022-04-09T08:58:33Z</dcterms:modified>
</cp:coreProperties>
</file>