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80"/>
  </p:notesMasterIdLst>
  <p:handoutMasterIdLst>
    <p:handoutMasterId r:id="rId81"/>
  </p:handoutMasterIdLst>
  <p:sldIdLst>
    <p:sldId id="427" r:id="rId2"/>
    <p:sldId id="428" r:id="rId3"/>
    <p:sldId id="429" r:id="rId4"/>
    <p:sldId id="430" r:id="rId5"/>
    <p:sldId id="431" r:id="rId6"/>
    <p:sldId id="273" r:id="rId7"/>
    <p:sldId id="286" r:id="rId8"/>
    <p:sldId id="272" r:id="rId9"/>
    <p:sldId id="297" r:id="rId10"/>
    <p:sldId id="443" r:id="rId11"/>
    <p:sldId id="341" r:id="rId12"/>
    <p:sldId id="271" r:id="rId13"/>
    <p:sldId id="449" r:id="rId14"/>
    <p:sldId id="444" r:id="rId15"/>
    <p:sldId id="448" r:id="rId16"/>
    <p:sldId id="445" r:id="rId17"/>
    <p:sldId id="446" r:id="rId18"/>
    <p:sldId id="346" r:id="rId19"/>
    <p:sldId id="452" r:id="rId20"/>
    <p:sldId id="347" r:id="rId21"/>
    <p:sldId id="349" r:id="rId22"/>
    <p:sldId id="447" r:id="rId23"/>
    <p:sldId id="350" r:id="rId24"/>
    <p:sldId id="351" r:id="rId25"/>
    <p:sldId id="352" r:id="rId26"/>
    <p:sldId id="353" r:id="rId27"/>
    <p:sldId id="354" r:id="rId28"/>
    <p:sldId id="360" r:id="rId29"/>
    <p:sldId id="460" r:id="rId30"/>
    <p:sldId id="461" r:id="rId31"/>
    <p:sldId id="462" r:id="rId32"/>
    <p:sldId id="463" r:id="rId33"/>
    <p:sldId id="464" r:id="rId34"/>
    <p:sldId id="465" r:id="rId35"/>
    <p:sldId id="481" r:id="rId36"/>
    <p:sldId id="394" r:id="rId37"/>
    <p:sldId id="395" r:id="rId38"/>
    <p:sldId id="396" r:id="rId39"/>
    <p:sldId id="398" r:id="rId40"/>
    <p:sldId id="399" r:id="rId41"/>
    <p:sldId id="401" r:id="rId42"/>
    <p:sldId id="402" r:id="rId43"/>
    <p:sldId id="406" r:id="rId44"/>
    <p:sldId id="409" r:id="rId45"/>
    <p:sldId id="410" r:id="rId46"/>
    <p:sldId id="411" r:id="rId47"/>
    <p:sldId id="414" r:id="rId48"/>
    <p:sldId id="417" r:id="rId49"/>
    <p:sldId id="420" r:id="rId50"/>
    <p:sldId id="421" r:id="rId51"/>
    <p:sldId id="424" r:id="rId52"/>
    <p:sldId id="455" r:id="rId53"/>
    <p:sldId id="456" r:id="rId54"/>
    <p:sldId id="457" r:id="rId55"/>
    <p:sldId id="458" r:id="rId56"/>
    <p:sldId id="459" r:id="rId57"/>
    <p:sldId id="466" r:id="rId58"/>
    <p:sldId id="467" r:id="rId59"/>
    <p:sldId id="468" r:id="rId60"/>
    <p:sldId id="469" r:id="rId61"/>
    <p:sldId id="471" r:id="rId62"/>
    <p:sldId id="472" r:id="rId63"/>
    <p:sldId id="473" r:id="rId64"/>
    <p:sldId id="474" r:id="rId65"/>
    <p:sldId id="475" r:id="rId66"/>
    <p:sldId id="477" r:id="rId67"/>
    <p:sldId id="478" r:id="rId68"/>
    <p:sldId id="479" r:id="rId69"/>
    <p:sldId id="480" r:id="rId70"/>
    <p:sldId id="482" r:id="rId71"/>
    <p:sldId id="483" r:id="rId72"/>
    <p:sldId id="484" r:id="rId73"/>
    <p:sldId id="485" r:id="rId74"/>
    <p:sldId id="488" r:id="rId75"/>
    <p:sldId id="489" r:id="rId76"/>
    <p:sldId id="490" r:id="rId77"/>
    <p:sldId id="491" r:id="rId78"/>
    <p:sldId id="487" r:id="rId7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5050"/>
    <a:srgbClr val="996600"/>
    <a:srgbClr val="FF9900"/>
    <a:srgbClr val="663300"/>
    <a:srgbClr val="894400"/>
    <a:srgbClr val="A451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1086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5" d="100"/>
          <a:sy n="35" d="100"/>
        </p:scale>
        <p:origin x="-160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7.xml"/><Relationship Id="rId1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2051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2052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2053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57C2EF3-64FE-4165-A6DD-9EB95C1A7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07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1660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08547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  <p:sp>
        <p:nvSpPr>
          <p:cNvPr id="108548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7696E03C-AE37-462A-B5A1-195352323910}" type="slidenum">
              <a:rPr lang="de-DE"/>
              <a:pPr/>
              <a:t>70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09571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  <p:sp>
        <p:nvSpPr>
          <p:cNvPr id="109572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F72F3891-2CAE-4456-9502-7C1F79060A11}" type="slidenum">
              <a:rPr lang="de-DE"/>
              <a:pPr/>
              <a:t>71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10595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  <p:sp>
        <p:nvSpPr>
          <p:cNvPr id="110596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6B33401B-E88F-49E0-9A22-111D35266892}" type="slidenum">
              <a:rPr lang="de-DE"/>
              <a:pPr/>
              <a:t>72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11619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  <p:sp>
        <p:nvSpPr>
          <p:cNvPr id="111620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56B5322E-5EF1-486E-B2DF-54D2AC7CE794}" type="slidenum">
              <a:rPr lang="de-DE"/>
              <a:pPr/>
              <a:t>73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 more presentations www.medicalppt.blogspot.com</a:t>
            </a:r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490A2-7484-4BCF-9E0E-F869F49F1B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03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 more presentations www.medicalppt.blogspot.com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F6FE1-E161-41FE-B388-E41DB87E8A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7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 more presentations www.medicalppt.blogspot.com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7F63B-805C-4C85-9661-65FB898BB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59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2057400"/>
            <a:ext cx="3810000" cy="4114800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5626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 more presentations www.medicalppt.blogspot.com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24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D8F69-0E0D-4F32-A14C-86C9920ED3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67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2057400"/>
            <a:ext cx="3810000" cy="4114800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5626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 more presentations www.medicalppt.blogspot.com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24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CCFD2-D72A-4C43-8AF8-2BAB090B7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174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C210AAD-22E0-4797-87C9-CD2A3150D9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 more presentations www.medicalppt.blogspot.com</a:t>
            </a:r>
          </a:p>
        </p:txBody>
      </p:sp>
    </p:spTree>
    <p:extLst>
      <p:ext uri="{BB962C8B-B14F-4D97-AF65-F5344CB8AC3E}">
        <p14:creationId xmlns:p14="http://schemas.microsoft.com/office/powerpoint/2010/main" val="1293995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 more presentations www.medicalppt.blogspot.com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1FC2F-DCD7-425C-8471-E2519C75F8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871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 more presentations www.medicalppt.blogspot.com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F9A61-EDAA-412E-AAEE-0F5778295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903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 more presentations www.medicalppt.blogspot.com</a:t>
            </a: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2ADB1-BD0A-4C29-90C5-66134A58E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31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D166A0-262F-455C-8DF5-0B3D680F0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 more presentations www.medicalppt.blogspot.com</a:t>
            </a:r>
          </a:p>
        </p:txBody>
      </p:sp>
    </p:spTree>
    <p:extLst>
      <p:ext uri="{BB962C8B-B14F-4D97-AF65-F5344CB8AC3E}">
        <p14:creationId xmlns:p14="http://schemas.microsoft.com/office/powerpoint/2010/main" val="1907120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 more presentations www.medicalppt.blogspot.com</a:t>
            </a: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97DFA-D422-403F-9896-6D088FDC5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17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traight Connector 1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Straight Connector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Straight Connector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A885D11-3F21-4B50-84AA-0406EE816B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 more presentations www.medicalppt.blogspot.com</a:t>
            </a:r>
          </a:p>
        </p:txBody>
      </p:sp>
    </p:spTree>
    <p:extLst>
      <p:ext uri="{BB962C8B-B14F-4D97-AF65-F5344CB8AC3E}">
        <p14:creationId xmlns:p14="http://schemas.microsoft.com/office/powerpoint/2010/main" val="14131516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Straight Connector 1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Straight Connector 1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Straight Connector 2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A7F7409-DAB3-4A0A-89D0-3693C45948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 more presentations www.medicalppt.blogspot.com</a:t>
            </a:r>
          </a:p>
        </p:txBody>
      </p:sp>
    </p:spTree>
    <p:extLst>
      <p:ext uri="{BB962C8B-B14F-4D97-AF65-F5344CB8AC3E}">
        <p14:creationId xmlns:p14="http://schemas.microsoft.com/office/powerpoint/2010/main" val="2284968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For more presentations www.medicalppt.blogspot.com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2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34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44BEDF-B465-459E-B965-1568148F9F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73" r:id="rId4"/>
    <p:sldLayoutId id="2147483874" r:id="rId5"/>
    <p:sldLayoutId id="2147483881" r:id="rId6"/>
    <p:sldLayoutId id="2147483875" r:id="rId7"/>
    <p:sldLayoutId id="2147483882" r:id="rId8"/>
    <p:sldLayoutId id="2147483883" r:id="rId9"/>
    <p:sldLayoutId id="2147483876" r:id="rId10"/>
    <p:sldLayoutId id="2147483877" r:id="rId11"/>
    <p:sldLayoutId id="2147483884" r:id="rId12"/>
    <p:sldLayoutId id="2147483885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609600"/>
            <a:ext cx="6172200" cy="1295400"/>
          </a:xfrm>
        </p:spPr>
        <p:txBody>
          <a:bodyPr/>
          <a:lstStyle/>
          <a:p>
            <a:pPr>
              <a:defRPr/>
            </a:pPr>
            <a:r>
              <a:rPr lang="en-US" dirty="0"/>
              <a:t/>
            </a:r>
            <a:br>
              <a:rPr lang="en-US" dirty="0"/>
            </a:br>
            <a:r>
              <a:rPr lang="en-US" sz="4000" dirty="0"/>
              <a:t>Reading </a:t>
            </a:r>
            <a:r>
              <a:rPr lang="en-US" sz="4000" dirty="0" smtClean="0"/>
              <a:t>the </a:t>
            </a:r>
            <a:r>
              <a:rPr lang="en-US" sz="4000" dirty="0"/>
              <a:t>ECG</a:t>
            </a:r>
            <a:endParaRPr lang="en-US" dirty="0"/>
          </a:p>
        </p:txBody>
      </p:sp>
      <p:sp>
        <p:nvSpPr>
          <p:cNvPr id="10243" name="Subtitle 2"/>
          <p:cNvSpPr>
            <a:spLocks noGrp="1"/>
          </p:cNvSpPr>
          <p:nvPr>
            <p:ph type="subTitle" idx="1"/>
          </p:nvPr>
        </p:nvSpPr>
        <p:spPr>
          <a:xfrm>
            <a:off x="2286000" y="2286000"/>
            <a:ext cx="6172200" cy="762000"/>
          </a:xfrm>
        </p:spPr>
        <p:txBody>
          <a:bodyPr/>
          <a:lstStyle/>
          <a:p>
            <a:pPr>
              <a:defRPr/>
            </a:pPr>
            <a:r>
              <a:rPr lang="en-US" sz="3200" dirty="0" smtClean="0"/>
              <a:t>Dr. </a:t>
            </a:r>
            <a:r>
              <a:rPr lang="en-US" sz="3200" dirty="0" err="1" smtClean="0"/>
              <a:t>Zaki</a:t>
            </a:r>
            <a:r>
              <a:rPr lang="en-US" sz="3200" dirty="0" smtClean="0"/>
              <a:t> </a:t>
            </a:r>
            <a:r>
              <a:rPr lang="en-US" sz="3200" dirty="0" err="1" smtClean="0"/>
              <a:t>Bettamer,MD</a:t>
            </a:r>
            <a:endParaRPr lang="en-US" sz="3200" dirty="0" smtClean="0"/>
          </a:p>
          <a:p>
            <a:pPr>
              <a:defRPr/>
            </a:pPr>
            <a:r>
              <a:rPr lang="en-US" sz="2400" dirty="0" smtClean="0"/>
              <a:t>         </a:t>
            </a:r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</a:rPr>
              <a:t>Zikoecho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 @yahoo.com</a:t>
            </a:r>
          </a:p>
          <a:p>
            <a:pPr algn="ctr"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29/12/2016</a:t>
            </a:r>
          </a:p>
        </p:txBody>
      </p:sp>
      <p:pic>
        <p:nvPicPr>
          <p:cNvPr id="10244" name="Picture 4" descr="C:\Users\Blossom79\Downloads\oie_62222QYWnllO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9600"/>
            <a:ext cx="9144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http://images.wikia.com/answers/images/7/74/Heart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267" b="93867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0974">
            <a:off x="-1375089" y="2129538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Anatomy of Heart and ECG signal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>
              <a:defRPr/>
            </a:pPr>
            <a:endParaRPr lang="en-US" sz="3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endParaRPr lang="en-US" sz="3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endParaRPr lang="en-US" sz="3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82725"/>
            <a:ext cx="7391400" cy="484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Pacemakers of the Heart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5050"/>
                </a:solidFill>
              </a:rPr>
              <a:t>SA Node</a:t>
            </a:r>
            <a:r>
              <a:rPr lang="en-US" altLang="en-US" smtClean="0"/>
              <a:t> - Dominant pacemaker with an intrinsic rate of 60 - 100 beats/minute.</a:t>
            </a:r>
          </a:p>
          <a:p>
            <a:pPr eaLnBrk="1" hangingPunct="1"/>
            <a:endParaRPr lang="en-US" altLang="en-US" sz="1200" smtClean="0"/>
          </a:p>
          <a:p>
            <a:pPr eaLnBrk="1" hangingPunct="1"/>
            <a:r>
              <a:rPr lang="en-US" altLang="en-US" smtClean="0">
                <a:solidFill>
                  <a:srgbClr val="FF5050"/>
                </a:solidFill>
              </a:rPr>
              <a:t>AV Node</a:t>
            </a:r>
            <a:r>
              <a:rPr lang="en-US" altLang="en-US" smtClean="0"/>
              <a:t> - Back-up pacemaker with an intrinsic rate of 40 - 60 beats/minute.</a:t>
            </a:r>
          </a:p>
          <a:p>
            <a:pPr eaLnBrk="1" hangingPunct="1"/>
            <a:endParaRPr lang="en-US" altLang="en-US" sz="1200" smtClean="0"/>
          </a:p>
          <a:p>
            <a:pPr eaLnBrk="1" hangingPunct="1"/>
            <a:r>
              <a:rPr lang="en-US" altLang="en-US" smtClean="0">
                <a:solidFill>
                  <a:srgbClr val="FF5050"/>
                </a:solidFill>
              </a:rPr>
              <a:t>Ventricular cells</a:t>
            </a:r>
            <a:r>
              <a:rPr lang="en-US" altLang="en-US" smtClean="0"/>
              <a:t> - Back-up pacemaker with an intrinsic rate of 20 - 45 bpm.</a:t>
            </a: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The ECG Paper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altLang="en-US" smtClean="0"/>
              <a:t>Horizontally</a:t>
            </a:r>
          </a:p>
          <a:p>
            <a:pPr lvl="1" eaLnBrk="1" hangingPunct="1"/>
            <a:r>
              <a:rPr lang="en-US" altLang="en-US" smtClean="0"/>
              <a:t>One small box - 0.04 s</a:t>
            </a:r>
          </a:p>
          <a:p>
            <a:pPr lvl="1" eaLnBrk="1" hangingPunct="1"/>
            <a:r>
              <a:rPr lang="en-US" altLang="en-US" smtClean="0"/>
              <a:t>One large box - 0.20 s </a:t>
            </a:r>
          </a:p>
          <a:p>
            <a:pPr eaLnBrk="1" hangingPunct="1"/>
            <a:r>
              <a:rPr lang="en-US" altLang="en-US" smtClean="0"/>
              <a:t>Vertically</a:t>
            </a:r>
          </a:p>
          <a:p>
            <a:pPr lvl="1" eaLnBrk="1" hangingPunct="1"/>
            <a:r>
              <a:rPr lang="en-US" altLang="en-US" smtClean="0"/>
              <a:t>One large box - 0.5 mV</a:t>
            </a:r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21509" name="Picture 9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562600"/>
            <a:ext cx="77724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5" descr="EKGGrap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2438400"/>
            <a:ext cx="3771900" cy="288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4800600" y="5562600"/>
            <a:ext cx="304800" cy="3048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  <p:bldP spid="1946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81534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/>
              <a:t>The ECG Complex with Interval and Segment Measurements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Remember </a:t>
            </a:r>
            <a:r>
              <a:rPr lang="en-US" dirty="0" smtClean="0"/>
              <a:t>This    3</a:t>
            </a:r>
            <a:r>
              <a:rPr lang="en-US" dirty="0"/>
              <a:t>, 3, 3 and 5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smtClean="0"/>
              <a:t>P duration = 3 small sqs = 0.12 sec.</a:t>
            </a:r>
          </a:p>
          <a:p>
            <a:r>
              <a:rPr lang="en-US" smtClean="0"/>
              <a:t>P height = 3 small sqs = 0.12 sec.</a:t>
            </a:r>
          </a:p>
          <a:p>
            <a:r>
              <a:rPr lang="en-US" smtClean="0"/>
              <a:t>QRS duration = 3 small sq = 0.12 sec.</a:t>
            </a:r>
          </a:p>
          <a:p>
            <a:r>
              <a:rPr lang="en-US" smtClean="0"/>
              <a:t>P-R interval = 5 small sqs = 0.2 sec.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/>
              <a:t>ECG Paper and related Heart Rate &amp; Voltage Computations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4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Rhythm Analysis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Step 1:	Calculate rate.</a:t>
            </a:r>
          </a:p>
          <a:p>
            <a:pPr eaLnBrk="1" hangingPunct="1"/>
            <a:r>
              <a:rPr lang="en-US" altLang="en-US" smtClean="0"/>
              <a:t>Step 2:	Determine regularity.</a:t>
            </a:r>
          </a:p>
          <a:p>
            <a:pPr eaLnBrk="1" hangingPunct="1"/>
            <a:r>
              <a:rPr lang="en-US" altLang="en-US" smtClean="0"/>
              <a:t>Step 3:	Assess the P waves.</a:t>
            </a:r>
          </a:p>
          <a:p>
            <a:pPr eaLnBrk="1" hangingPunct="1"/>
            <a:r>
              <a:rPr lang="en-US" altLang="en-US" smtClean="0"/>
              <a:t>Step 4:	Determine PR interval.</a:t>
            </a:r>
          </a:p>
          <a:p>
            <a:pPr eaLnBrk="1" hangingPunct="1"/>
            <a:r>
              <a:rPr lang="en-US" altLang="en-US" smtClean="0"/>
              <a:t>Step 5:	Determine QRS duration.</a:t>
            </a:r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28677" name="Picture 4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77724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0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The ECG Paper (cont)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z="1200" smtClean="0"/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Every 3 seconds (15 large boxes) is marked by a vertical line.</a:t>
            </a:r>
          </a:p>
          <a:p>
            <a:pPr eaLnBrk="1" hangingPunct="1"/>
            <a:r>
              <a:rPr lang="en-US" altLang="en-US" smtClean="0"/>
              <a:t>This helps when calculating the heart rate.</a:t>
            </a:r>
          </a:p>
          <a:p>
            <a:pPr eaLnBrk="1" hangingPunct="1">
              <a:buFontTx/>
              <a:buNone/>
            </a:pPr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29700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29701" name="Line 6"/>
          <p:cNvSpPr>
            <a:spLocks noChangeShapeType="1"/>
          </p:cNvSpPr>
          <p:nvPr/>
        </p:nvSpPr>
        <p:spPr bwMode="auto">
          <a:xfrm flipV="1">
            <a:off x="685800" y="1600200"/>
            <a:ext cx="0" cy="38100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2" name="Line 7"/>
          <p:cNvSpPr>
            <a:spLocks noChangeShapeType="1"/>
          </p:cNvSpPr>
          <p:nvPr/>
        </p:nvSpPr>
        <p:spPr bwMode="auto">
          <a:xfrm flipV="1">
            <a:off x="4572000" y="1600200"/>
            <a:ext cx="0" cy="38100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Line 8"/>
          <p:cNvSpPr>
            <a:spLocks noChangeShapeType="1"/>
          </p:cNvSpPr>
          <p:nvPr/>
        </p:nvSpPr>
        <p:spPr bwMode="auto">
          <a:xfrm flipV="1">
            <a:off x="8458200" y="1600200"/>
            <a:ext cx="0" cy="38100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Line 9"/>
          <p:cNvSpPr>
            <a:spLocks noChangeShapeType="1"/>
          </p:cNvSpPr>
          <p:nvPr/>
        </p:nvSpPr>
        <p:spPr bwMode="auto">
          <a:xfrm>
            <a:off x="838200" y="1752600"/>
            <a:ext cx="3505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Line 10"/>
          <p:cNvSpPr>
            <a:spLocks noChangeShapeType="1"/>
          </p:cNvSpPr>
          <p:nvPr/>
        </p:nvSpPr>
        <p:spPr bwMode="auto">
          <a:xfrm>
            <a:off x="4724400" y="1752600"/>
            <a:ext cx="3505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6" name="Text Box 11"/>
          <p:cNvSpPr txBox="1">
            <a:spLocks noChangeArrowheads="1"/>
          </p:cNvSpPr>
          <p:nvPr/>
        </p:nvSpPr>
        <p:spPr bwMode="auto">
          <a:xfrm>
            <a:off x="2133600" y="1447800"/>
            <a:ext cx="990600" cy="4889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600" b="1">
                <a:solidFill>
                  <a:srgbClr val="FF5050"/>
                </a:solidFill>
              </a:rPr>
              <a:t>3 sec</a:t>
            </a:r>
          </a:p>
        </p:txBody>
      </p:sp>
      <p:sp>
        <p:nvSpPr>
          <p:cNvPr id="29707" name="Text Box 12"/>
          <p:cNvSpPr txBox="1">
            <a:spLocks noChangeArrowheads="1"/>
          </p:cNvSpPr>
          <p:nvPr/>
        </p:nvSpPr>
        <p:spPr bwMode="auto">
          <a:xfrm>
            <a:off x="6019800" y="1447800"/>
            <a:ext cx="990600" cy="4889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600" b="1">
                <a:solidFill>
                  <a:srgbClr val="FF5050"/>
                </a:solidFill>
              </a:rPr>
              <a:t>3 sec</a:t>
            </a:r>
          </a:p>
        </p:txBody>
      </p:sp>
      <p:pic>
        <p:nvPicPr>
          <p:cNvPr id="29708" name="Picture 13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81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6038"/>
            <a:ext cx="9144000" cy="695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Step 1: Calculate Rate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r>
              <a:rPr lang="en-US" altLang="en-US" dirty="0" smtClean="0"/>
              <a:t>Option 1</a:t>
            </a:r>
          </a:p>
          <a:p>
            <a:pPr lvl="1" eaLnBrk="1" hangingPunct="1">
              <a:defRPr/>
            </a:pPr>
            <a:r>
              <a:rPr lang="en-US" altLang="en-US" dirty="0" smtClean="0"/>
              <a:t>Count the # of R waves in a 6 second rhythm strip, then multiply by 10.</a:t>
            </a:r>
          </a:p>
          <a:p>
            <a:pPr marL="366713" lvl="1" indent="0" eaLnBrk="1" hangingPunct="1">
              <a:buFont typeface="Wingdings 2" pitchFamily="18" charset="2"/>
              <a:buNone/>
              <a:defRPr/>
            </a:pPr>
            <a:endParaRPr lang="en-US" altLang="en-US" dirty="0" smtClean="0"/>
          </a:p>
          <a:p>
            <a:pPr eaLnBrk="1" hangingPunct="1">
              <a:buFontTx/>
              <a:buNone/>
              <a:defRPr/>
            </a:pPr>
            <a:r>
              <a:rPr lang="en-US" altLang="en-US" dirty="0" smtClean="0"/>
              <a:t>Interpretation?</a:t>
            </a:r>
          </a:p>
          <a:p>
            <a:pPr algn="ctr" eaLnBrk="1" hangingPunct="1">
              <a:buFontTx/>
              <a:buNone/>
              <a:defRPr/>
            </a:pPr>
            <a:endParaRPr lang="en-US" altLang="en-US" dirty="0" smtClean="0"/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30725" name="Line 4"/>
          <p:cNvSpPr>
            <a:spLocks noChangeShapeType="1"/>
          </p:cNvSpPr>
          <p:nvPr/>
        </p:nvSpPr>
        <p:spPr bwMode="auto">
          <a:xfrm flipV="1">
            <a:off x="8458200" y="1676400"/>
            <a:ext cx="0" cy="38100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Line 5"/>
          <p:cNvSpPr>
            <a:spLocks noChangeShapeType="1"/>
          </p:cNvSpPr>
          <p:nvPr/>
        </p:nvSpPr>
        <p:spPr bwMode="auto">
          <a:xfrm flipV="1">
            <a:off x="4495800" y="1676400"/>
            <a:ext cx="0" cy="38100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Line 6"/>
          <p:cNvSpPr>
            <a:spLocks noChangeShapeType="1"/>
          </p:cNvSpPr>
          <p:nvPr/>
        </p:nvSpPr>
        <p:spPr bwMode="auto">
          <a:xfrm flipV="1">
            <a:off x="685800" y="1676400"/>
            <a:ext cx="0" cy="38100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3581400" y="5715000"/>
            <a:ext cx="3886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9 x 10 = 90 bpm</a:t>
            </a:r>
          </a:p>
        </p:txBody>
      </p:sp>
      <p:sp>
        <p:nvSpPr>
          <p:cNvPr id="30729" name="Line 8"/>
          <p:cNvSpPr>
            <a:spLocks noChangeShapeType="1"/>
          </p:cNvSpPr>
          <p:nvPr/>
        </p:nvSpPr>
        <p:spPr bwMode="auto">
          <a:xfrm>
            <a:off x="838200" y="1752600"/>
            <a:ext cx="3505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0" name="Text Box 9"/>
          <p:cNvSpPr txBox="1">
            <a:spLocks noChangeArrowheads="1"/>
          </p:cNvSpPr>
          <p:nvPr/>
        </p:nvSpPr>
        <p:spPr bwMode="auto">
          <a:xfrm>
            <a:off x="2133600" y="1538288"/>
            <a:ext cx="9906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>
                <a:solidFill>
                  <a:srgbClr val="FF5050"/>
                </a:solidFill>
              </a:rPr>
              <a:t>3 sec</a:t>
            </a:r>
          </a:p>
        </p:txBody>
      </p:sp>
      <p:sp>
        <p:nvSpPr>
          <p:cNvPr id="30731" name="Line 10"/>
          <p:cNvSpPr>
            <a:spLocks noChangeShapeType="1"/>
          </p:cNvSpPr>
          <p:nvPr/>
        </p:nvSpPr>
        <p:spPr bwMode="auto">
          <a:xfrm>
            <a:off x="4724400" y="1752600"/>
            <a:ext cx="3505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2" name="Text Box 11"/>
          <p:cNvSpPr txBox="1">
            <a:spLocks noChangeArrowheads="1"/>
          </p:cNvSpPr>
          <p:nvPr/>
        </p:nvSpPr>
        <p:spPr bwMode="auto">
          <a:xfrm>
            <a:off x="5943600" y="1524000"/>
            <a:ext cx="990600" cy="519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>
                <a:solidFill>
                  <a:srgbClr val="FF5050"/>
                </a:solidFill>
              </a:rPr>
              <a:t>3 sec</a:t>
            </a:r>
          </a:p>
        </p:txBody>
      </p:sp>
      <p:pic>
        <p:nvPicPr>
          <p:cNvPr id="30733" name="Picture 12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81200"/>
            <a:ext cx="77724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1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  <p:bldP spid="101383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Step 1: Calculate Rate</a:t>
            </a:r>
          </a:p>
        </p:txBody>
      </p:sp>
      <p:sp>
        <p:nvSpPr>
          <p:cNvPr id="102404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z="1200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Option 2 (cont) </a:t>
            </a:r>
          </a:p>
          <a:p>
            <a:pPr lvl="1" eaLnBrk="1" hangingPunct="1"/>
            <a:r>
              <a:rPr lang="en-US" altLang="en-US" smtClean="0"/>
              <a:t>Memorize the sequence:</a:t>
            </a:r>
          </a:p>
          <a:p>
            <a:pPr lvl="1" algn="ctr" eaLnBrk="1" hangingPunct="1">
              <a:buFontTx/>
              <a:buNone/>
            </a:pPr>
            <a:r>
              <a:rPr lang="en-US" altLang="en-US" smtClean="0"/>
              <a:t>300 - 150 - 100 - 75 - 60 - 50</a:t>
            </a:r>
          </a:p>
          <a:p>
            <a:pPr lvl="1" eaLnBrk="1" hangingPunct="1">
              <a:buFontTx/>
              <a:buNone/>
            </a:pPr>
            <a:endParaRPr lang="en-US" altLang="en-US" smtClean="0"/>
          </a:p>
          <a:p>
            <a:pPr eaLnBrk="1" hangingPunct="1">
              <a:buFontTx/>
              <a:buNone/>
            </a:pPr>
            <a:r>
              <a:rPr lang="en-US" altLang="en-US" smtClean="0"/>
              <a:t>Interpretation?</a:t>
            </a:r>
          </a:p>
          <a:p>
            <a:pPr lvl="1" eaLnBrk="1" hangingPunct="1"/>
            <a:endParaRPr lang="en-US" altLang="en-US" sz="1200" smtClean="0"/>
          </a:p>
          <a:p>
            <a:pPr algn="ctr" eaLnBrk="1" hangingPunct="1">
              <a:buFontTx/>
              <a:buNone/>
            </a:pPr>
            <a:endParaRPr lang="en-US" altLang="en-US" smtClean="0"/>
          </a:p>
        </p:txBody>
      </p:sp>
      <p:sp>
        <p:nvSpPr>
          <p:cNvPr id="32772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32773" name="Picture 2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62200"/>
            <a:ext cx="77724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Line 5"/>
          <p:cNvSpPr>
            <a:spLocks noChangeShapeType="1"/>
          </p:cNvSpPr>
          <p:nvPr/>
        </p:nvSpPr>
        <p:spPr bwMode="auto">
          <a:xfrm>
            <a:off x="2514600" y="2057400"/>
            <a:ext cx="0" cy="30480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Text Box 6"/>
          <p:cNvSpPr txBox="1">
            <a:spLocks noChangeArrowheads="1"/>
          </p:cNvSpPr>
          <p:nvPr/>
        </p:nvSpPr>
        <p:spPr bwMode="auto">
          <a:xfrm>
            <a:off x="2590800" y="1524000"/>
            <a:ext cx="304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latin typeface="Arial" charset="0"/>
              </a:rPr>
              <a:t>300</a:t>
            </a:r>
          </a:p>
        </p:txBody>
      </p:sp>
      <p:sp>
        <p:nvSpPr>
          <p:cNvPr id="32776" name="Text Box 7"/>
          <p:cNvSpPr txBox="1">
            <a:spLocks noChangeArrowheads="1"/>
          </p:cNvSpPr>
          <p:nvPr/>
        </p:nvSpPr>
        <p:spPr bwMode="auto">
          <a:xfrm>
            <a:off x="2895600" y="1524000"/>
            <a:ext cx="304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latin typeface="Arial" charset="0"/>
              </a:rPr>
              <a:t>150</a:t>
            </a:r>
          </a:p>
        </p:txBody>
      </p:sp>
      <p:sp>
        <p:nvSpPr>
          <p:cNvPr id="32777" name="Text Box 8"/>
          <p:cNvSpPr txBox="1">
            <a:spLocks noChangeArrowheads="1"/>
          </p:cNvSpPr>
          <p:nvPr/>
        </p:nvSpPr>
        <p:spPr bwMode="auto">
          <a:xfrm>
            <a:off x="3124200" y="1524000"/>
            <a:ext cx="304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latin typeface="Arial" charset="0"/>
              </a:rPr>
              <a:t>100</a:t>
            </a:r>
          </a:p>
        </p:txBody>
      </p:sp>
      <p:sp>
        <p:nvSpPr>
          <p:cNvPr id="32778" name="Text Box 9"/>
          <p:cNvSpPr txBox="1">
            <a:spLocks noChangeArrowheads="1"/>
          </p:cNvSpPr>
          <p:nvPr/>
        </p:nvSpPr>
        <p:spPr bwMode="auto">
          <a:xfrm>
            <a:off x="3352800" y="1524000"/>
            <a:ext cx="304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latin typeface="Arial" charset="0"/>
              </a:rPr>
              <a:t> 75</a:t>
            </a:r>
          </a:p>
        </p:txBody>
      </p:sp>
      <p:sp>
        <p:nvSpPr>
          <p:cNvPr id="32779" name="Text Box 10"/>
          <p:cNvSpPr txBox="1">
            <a:spLocks noChangeArrowheads="1"/>
          </p:cNvSpPr>
          <p:nvPr/>
        </p:nvSpPr>
        <p:spPr bwMode="auto">
          <a:xfrm>
            <a:off x="3657600" y="1524000"/>
            <a:ext cx="304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latin typeface="Arial" charset="0"/>
              </a:rPr>
              <a:t> 60</a:t>
            </a:r>
          </a:p>
        </p:txBody>
      </p:sp>
      <p:sp>
        <p:nvSpPr>
          <p:cNvPr id="32780" name="Text Box 11"/>
          <p:cNvSpPr txBox="1">
            <a:spLocks noChangeArrowheads="1"/>
          </p:cNvSpPr>
          <p:nvPr/>
        </p:nvSpPr>
        <p:spPr bwMode="auto">
          <a:xfrm>
            <a:off x="3886200" y="1524000"/>
            <a:ext cx="304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latin typeface="Arial" charset="0"/>
              </a:rPr>
              <a:t> 50</a:t>
            </a:r>
          </a:p>
        </p:txBody>
      </p:sp>
      <p:sp>
        <p:nvSpPr>
          <p:cNvPr id="32781" name="Line 12"/>
          <p:cNvSpPr>
            <a:spLocks noChangeShapeType="1"/>
          </p:cNvSpPr>
          <p:nvPr/>
        </p:nvSpPr>
        <p:spPr bwMode="auto">
          <a:xfrm>
            <a:off x="3048000" y="2286000"/>
            <a:ext cx="0" cy="2286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2" name="Line 13"/>
          <p:cNvSpPr>
            <a:spLocks noChangeShapeType="1"/>
          </p:cNvSpPr>
          <p:nvPr/>
        </p:nvSpPr>
        <p:spPr bwMode="auto">
          <a:xfrm>
            <a:off x="2743200" y="2286000"/>
            <a:ext cx="0" cy="2286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3" name="Line 14"/>
          <p:cNvSpPr>
            <a:spLocks noChangeShapeType="1"/>
          </p:cNvSpPr>
          <p:nvPr/>
        </p:nvSpPr>
        <p:spPr bwMode="auto">
          <a:xfrm>
            <a:off x="3276600" y="2286000"/>
            <a:ext cx="0" cy="2286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4" name="Line 15"/>
          <p:cNvSpPr>
            <a:spLocks noChangeShapeType="1"/>
          </p:cNvSpPr>
          <p:nvPr/>
        </p:nvSpPr>
        <p:spPr bwMode="auto">
          <a:xfrm>
            <a:off x="3505200" y="2286000"/>
            <a:ext cx="0" cy="2286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5" name="Line 16"/>
          <p:cNvSpPr>
            <a:spLocks noChangeShapeType="1"/>
          </p:cNvSpPr>
          <p:nvPr/>
        </p:nvSpPr>
        <p:spPr bwMode="auto">
          <a:xfrm>
            <a:off x="3810000" y="2286000"/>
            <a:ext cx="0" cy="2286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6" name="Line 17"/>
          <p:cNvSpPr>
            <a:spLocks noChangeShapeType="1"/>
          </p:cNvSpPr>
          <p:nvPr/>
        </p:nvSpPr>
        <p:spPr bwMode="auto">
          <a:xfrm>
            <a:off x="4038600" y="2286000"/>
            <a:ext cx="0" cy="2286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18" name="Text Box 18"/>
          <p:cNvSpPr txBox="1">
            <a:spLocks noChangeArrowheads="1"/>
          </p:cNvSpPr>
          <p:nvPr/>
        </p:nvSpPr>
        <p:spPr bwMode="auto">
          <a:xfrm>
            <a:off x="3124200" y="5562600"/>
            <a:ext cx="5486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lvl="1"/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Approx. 1 box less than 100 = 95 bpm</a:t>
            </a:r>
            <a:r>
              <a:rPr lang="en-US" altLang="en-US" sz="3200" i="1">
                <a:latin typeface="Arial" charset="0"/>
              </a:rPr>
              <a:t> </a:t>
            </a:r>
          </a:p>
        </p:txBody>
      </p:sp>
      <p:sp>
        <p:nvSpPr>
          <p:cNvPr id="102419" name="Line 19"/>
          <p:cNvSpPr>
            <a:spLocks noChangeShapeType="1"/>
          </p:cNvSpPr>
          <p:nvPr/>
        </p:nvSpPr>
        <p:spPr bwMode="auto">
          <a:xfrm flipV="1">
            <a:off x="2514600" y="3124200"/>
            <a:ext cx="0" cy="38100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20" name="Line 20"/>
          <p:cNvSpPr>
            <a:spLocks noChangeShapeType="1"/>
          </p:cNvSpPr>
          <p:nvPr/>
        </p:nvSpPr>
        <p:spPr bwMode="auto">
          <a:xfrm flipV="1">
            <a:off x="3352800" y="3124200"/>
            <a:ext cx="0" cy="38100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4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4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4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2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 build="p" autoUpdateAnimBg="0"/>
      <p:bldP spid="102418" grpId="0" autoUpdateAnimBg="0"/>
      <p:bldP spid="102419" grpId="0" animBg="1"/>
      <p:bldP spid="1024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Rate: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000" dirty="0"/>
              <a:t>If regular : Divide 300/ number of large squares between 2 </a:t>
            </a:r>
            <a:r>
              <a:rPr lang="en-US" sz="2000" dirty="0" err="1"/>
              <a:t>Rs</a:t>
            </a:r>
            <a:r>
              <a:rPr lang="en-US" sz="2000" dirty="0"/>
              <a:t> = HR</a:t>
            </a:r>
          </a:p>
          <a:p>
            <a:pPr>
              <a:defRPr/>
            </a:pPr>
            <a:r>
              <a:rPr lang="en-US" sz="2000" dirty="0"/>
              <a:t>If </a:t>
            </a:r>
            <a:r>
              <a:rPr lang="en-US" sz="2000" dirty="0" smtClean="0"/>
              <a:t>irregular</a:t>
            </a:r>
            <a:r>
              <a:rPr lang="en-US" sz="2000" dirty="0"/>
              <a:t>: Count number of complexes in 6 sec. and multiply by </a:t>
            </a:r>
            <a:r>
              <a:rPr lang="en-US" sz="2000" dirty="0" smtClean="0"/>
              <a:t>10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2000" dirty="0"/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/>
              <a:t>        RATE </a:t>
            </a:r>
            <a:r>
              <a:rPr lang="en-US" dirty="0"/>
              <a:t>may be</a:t>
            </a:r>
            <a:r>
              <a:rPr lang="en-US" dirty="0" smtClean="0"/>
              <a:t>:                           </a:t>
            </a:r>
            <a:r>
              <a:rPr lang="fi-FI" dirty="0"/>
              <a:t>P  = </a:t>
            </a:r>
            <a:r>
              <a:rPr lang="fi-FI" dirty="0" smtClean="0"/>
              <a:t>Sinus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fi-FI" dirty="0" smtClean="0"/>
              <a:t>        </a:t>
            </a:r>
            <a:r>
              <a:rPr lang="en-US" dirty="0" smtClean="0"/>
              <a:t>Normal 60 -100                     </a:t>
            </a:r>
            <a:r>
              <a:rPr lang="fi-FI" dirty="0"/>
              <a:t>No P = Non </a:t>
            </a:r>
            <a:r>
              <a:rPr lang="fi-FI" dirty="0" smtClean="0"/>
              <a:t>sinus</a:t>
            </a:r>
            <a:endParaRPr lang="en-US" dirty="0"/>
          </a:p>
          <a:p>
            <a:pPr marL="0" indent="0">
              <a:buFont typeface="Wingdings" pitchFamily="2" charset="2"/>
              <a:buNone/>
              <a:defRPr/>
            </a:pPr>
            <a:endParaRPr lang="en-US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err="1" smtClean="0"/>
              <a:t>Bradycardia</a:t>
            </a:r>
            <a:r>
              <a:rPr lang="en-US" dirty="0" smtClean="0"/>
              <a:t> </a:t>
            </a:r>
            <a:r>
              <a:rPr lang="en-US" dirty="0"/>
              <a:t>&lt; 60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/>
              <a:t>Tachycardia &gt; 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Step 2: Determine regularity</a:t>
            </a:r>
          </a:p>
        </p:txBody>
      </p:sp>
      <p:sp>
        <p:nvSpPr>
          <p:cNvPr id="103428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en-US" altLang="en-US" sz="2800" smtClean="0"/>
          </a:p>
          <a:p>
            <a:pPr eaLnBrk="1" hangingPunct="1"/>
            <a:endParaRPr lang="en-US" altLang="en-US" sz="2800" smtClean="0"/>
          </a:p>
          <a:p>
            <a:pPr eaLnBrk="1" hangingPunct="1"/>
            <a:r>
              <a:rPr lang="en-US" altLang="en-US" sz="2800" smtClean="0"/>
              <a:t>Look at the R-R distances (using a caliper or markings on a pen or paper).</a:t>
            </a:r>
          </a:p>
          <a:p>
            <a:pPr eaLnBrk="1" hangingPunct="1"/>
            <a:r>
              <a:rPr lang="en-US" altLang="en-US" sz="2800" smtClean="0"/>
              <a:t>Regular (are they equidistant apart)? Occasionally irregular? Regularly irregular? Irregularly irregular?</a:t>
            </a:r>
          </a:p>
          <a:p>
            <a:pPr eaLnBrk="1" hangingPunct="1">
              <a:buFontTx/>
              <a:buNone/>
            </a:pPr>
            <a:endParaRPr lang="en-US" altLang="en-US" sz="1000" smtClean="0"/>
          </a:p>
          <a:p>
            <a:pPr eaLnBrk="1" hangingPunct="1">
              <a:buFontTx/>
              <a:buNone/>
            </a:pPr>
            <a:r>
              <a:rPr lang="en-US" altLang="en-US" sz="2800" smtClean="0"/>
              <a:t>Interpretation?</a:t>
            </a:r>
            <a:r>
              <a:rPr lang="en-US" altLang="en-US" sz="2800" smtClean="0">
                <a:solidFill>
                  <a:srgbClr val="FF5050"/>
                </a:solidFill>
                <a:latin typeface="Comic Sans MS" pitchFamily="66" charset="0"/>
              </a:rPr>
              <a:t> </a:t>
            </a:r>
            <a:endParaRPr lang="en-US" altLang="en-US" sz="2800" smtClean="0"/>
          </a:p>
        </p:txBody>
      </p:sp>
      <p:sp>
        <p:nvSpPr>
          <p:cNvPr id="34820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34821" name="Picture 2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77724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9" name="Line 5"/>
          <p:cNvSpPr>
            <a:spLocks noChangeShapeType="1"/>
          </p:cNvSpPr>
          <p:nvPr/>
        </p:nvSpPr>
        <p:spPr bwMode="auto">
          <a:xfrm>
            <a:off x="914400" y="228600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30" name="Line 6"/>
          <p:cNvSpPr>
            <a:spLocks noChangeShapeType="1"/>
          </p:cNvSpPr>
          <p:nvPr/>
        </p:nvSpPr>
        <p:spPr bwMode="auto">
          <a:xfrm>
            <a:off x="1752600" y="228600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31" name="Line 7"/>
          <p:cNvSpPr>
            <a:spLocks noChangeShapeType="1"/>
          </p:cNvSpPr>
          <p:nvPr/>
        </p:nvSpPr>
        <p:spPr bwMode="auto">
          <a:xfrm>
            <a:off x="2590800" y="228600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32" name="Line 8"/>
          <p:cNvSpPr>
            <a:spLocks noChangeShapeType="1"/>
          </p:cNvSpPr>
          <p:nvPr/>
        </p:nvSpPr>
        <p:spPr bwMode="auto">
          <a:xfrm>
            <a:off x="4267200" y="228600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33" name="Line 9"/>
          <p:cNvSpPr>
            <a:spLocks noChangeShapeType="1"/>
          </p:cNvSpPr>
          <p:nvPr/>
        </p:nvSpPr>
        <p:spPr bwMode="auto">
          <a:xfrm>
            <a:off x="3429000" y="228600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34" name="Line 10"/>
          <p:cNvSpPr>
            <a:spLocks noChangeShapeType="1"/>
          </p:cNvSpPr>
          <p:nvPr/>
        </p:nvSpPr>
        <p:spPr bwMode="auto">
          <a:xfrm>
            <a:off x="6019800" y="228600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35" name="Line 11"/>
          <p:cNvSpPr>
            <a:spLocks noChangeShapeType="1"/>
          </p:cNvSpPr>
          <p:nvPr/>
        </p:nvSpPr>
        <p:spPr bwMode="auto">
          <a:xfrm>
            <a:off x="5105400" y="228600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36" name="Line 12"/>
          <p:cNvSpPr>
            <a:spLocks noChangeShapeType="1"/>
          </p:cNvSpPr>
          <p:nvPr/>
        </p:nvSpPr>
        <p:spPr bwMode="auto">
          <a:xfrm>
            <a:off x="6858000" y="228600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37" name="Text Box 13"/>
          <p:cNvSpPr txBox="1">
            <a:spLocks noChangeArrowheads="1"/>
          </p:cNvSpPr>
          <p:nvPr/>
        </p:nvSpPr>
        <p:spPr bwMode="auto">
          <a:xfrm>
            <a:off x="3581400" y="5562600"/>
            <a:ext cx="2133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Regular</a:t>
            </a:r>
          </a:p>
        </p:txBody>
      </p:sp>
      <p:sp>
        <p:nvSpPr>
          <p:cNvPr id="103438" name="Text Box 14"/>
          <p:cNvSpPr txBox="1">
            <a:spLocks noChangeArrowheads="1"/>
          </p:cNvSpPr>
          <p:nvPr/>
        </p:nvSpPr>
        <p:spPr bwMode="auto">
          <a:xfrm>
            <a:off x="3124200" y="1524000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5050"/>
                </a:solidFill>
                <a:latin typeface="Arial" charset="0"/>
              </a:rPr>
              <a:t>R</a:t>
            </a:r>
          </a:p>
        </p:txBody>
      </p:sp>
      <p:sp>
        <p:nvSpPr>
          <p:cNvPr id="103439" name="Text Box 15"/>
          <p:cNvSpPr txBox="1">
            <a:spLocks noChangeArrowheads="1"/>
          </p:cNvSpPr>
          <p:nvPr/>
        </p:nvSpPr>
        <p:spPr bwMode="auto">
          <a:xfrm>
            <a:off x="3962400" y="1524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5050"/>
                </a:solidFill>
                <a:latin typeface="Arial" charset="0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3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3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3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3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3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3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03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034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03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03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build="p" autoUpdateAnimBg="0"/>
      <p:bldP spid="103429" grpId="0" animBg="1"/>
      <p:bldP spid="103430" grpId="0" animBg="1"/>
      <p:bldP spid="103431" grpId="0" animBg="1"/>
      <p:bldP spid="103432" grpId="0" animBg="1"/>
      <p:bldP spid="103433" grpId="0" animBg="1"/>
      <p:bldP spid="103434" grpId="0" animBg="1"/>
      <p:bldP spid="103435" grpId="0" animBg="1"/>
      <p:bldP spid="103436" grpId="0" animBg="1"/>
      <p:bldP spid="103437" grpId="0" autoUpdateAnimBg="0"/>
      <p:bldP spid="103438" grpId="0" autoUpdateAnimBg="0"/>
      <p:bldP spid="103439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Step 3: Assess the P waves</a:t>
            </a:r>
          </a:p>
        </p:txBody>
      </p:sp>
      <p:sp>
        <p:nvSpPr>
          <p:cNvPr id="104452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Are there P waves?</a:t>
            </a:r>
          </a:p>
          <a:p>
            <a:pPr eaLnBrk="1" hangingPunct="1"/>
            <a:r>
              <a:rPr lang="en-US" altLang="en-US" smtClean="0"/>
              <a:t>Do the P waves all look alike?</a:t>
            </a:r>
          </a:p>
          <a:p>
            <a:pPr eaLnBrk="1" hangingPunct="1"/>
            <a:r>
              <a:rPr lang="en-US" altLang="en-US" smtClean="0"/>
              <a:t>Do the P waves occur at a regular rate?</a:t>
            </a:r>
          </a:p>
          <a:p>
            <a:pPr eaLnBrk="1" hangingPunct="1"/>
            <a:r>
              <a:rPr lang="en-US" altLang="en-US" smtClean="0"/>
              <a:t>Is there one P wave before each QRS?</a:t>
            </a:r>
            <a:endParaRPr lang="en-US" altLang="en-US" sz="1800" smtClean="0">
              <a:solidFill>
                <a:srgbClr val="FF5050"/>
              </a:solidFill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r>
              <a:rPr lang="en-US" altLang="en-US" smtClean="0"/>
              <a:t>Interpretation?</a:t>
            </a:r>
            <a:r>
              <a:rPr lang="en-US" altLang="en-US" smtClean="0">
                <a:solidFill>
                  <a:srgbClr val="FF5050"/>
                </a:solidFill>
                <a:latin typeface="Comic Sans MS" pitchFamily="66" charset="0"/>
              </a:rPr>
              <a:t> </a:t>
            </a:r>
            <a:endParaRPr lang="en-US" altLang="en-US" smtClean="0"/>
          </a:p>
        </p:txBody>
      </p:sp>
      <p:sp>
        <p:nvSpPr>
          <p:cNvPr id="35844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35845" name="Picture 2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0"/>
            <a:ext cx="77724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Line 5"/>
          <p:cNvSpPr>
            <a:spLocks noChangeShapeType="1"/>
          </p:cNvSpPr>
          <p:nvPr/>
        </p:nvSpPr>
        <p:spPr bwMode="auto">
          <a:xfrm>
            <a:off x="15240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54" name="Line 6"/>
          <p:cNvSpPr>
            <a:spLocks noChangeShapeType="1"/>
          </p:cNvSpPr>
          <p:nvPr/>
        </p:nvSpPr>
        <p:spPr bwMode="auto">
          <a:xfrm>
            <a:off x="23622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55" name="Line 7"/>
          <p:cNvSpPr>
            <a:spLocks noChangeShapeType="1"/>
          </p:cNvSpPr>
          <p:nvPr/>
        </p:nvSpPr>
        <p:spPr bwMode="auto">
          <a:xfrm>
            <a:off x="32004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56" name="Line 8"/>
          <p:cNvSpPr>
            <a:spLocks noChangeShapeType="1"/>
          </p:cNvSpPr>
          <p:nvPr/>
        </p:nvSpPr>
        <p:spPr bwMode="auto">
          <a:xfrm>
            <a:off x="40386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57" name="Line 9"/>
          <p:cNvSpPr>
            <a:spLocks noChangeShapeType="1"/>
          </p:cNvSpPr>
          <p:nvPr/>
        </p:nvSpPr>
        <p:spPr bwMode="auto">
          <a:xfrm>
            <a:off x="48768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58" name="Line 10"/>
          <p:cNvSpPr>
            <a:spLocks noChangeShapeType="1"/>
          </p:cNvSpPr>
          <p:nvPr/>
        </p:nvSpPr>
        <p:spPr bwMode="auto">
          <a:xfrm>
            <a:off x="57912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59" name="Line 11"/>
          <p:cNvSpPr>
            <a:spLocks noChangeShapeType="1"/>
          </p:cNvSpPr>
          <p:nvPr/>
        </p:nvSpPr>
        <p:spPr bwMode="auto">
          <a:xfrm>
            <a:off x="66294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60" name="Line 12"/>
          <p:cNvSpPr>
            <a:spLocks noChangeShapeType="1"/>
          </p:cNvSpPr>
          <p:nvPr/>
        </p:nvSpPr>
        <p:spPr bwMode="auto">
          <a:xfrm>
            <a:off x="74676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61" name="Line 13"/>
          <p:cNvSpPr>
            <a:spLocks noChangeShapeType="1"/>
          </p:cNvSpPr>
          <p:nvPr/>
        </p:nvSpPr>
        <p:spPr bwMode="auto">
          <a:xfrm>
            <a:off x="83058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62" name="Text Box 14"/>
          <p:cNvSpPr txBox="1">
            <a:spLocks noChangeArrowheads="1"/>
          </p:cNvSpPr>
          <p:nvPr/>
        </p:nvSpPr>
        <p:spPr bwMode="auto">
          <a:xfrm>
            <a:off x="3581400" y="5562600"/>
            <a:ext cx="4953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Normal P waves with 1 P wave for every QRS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4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4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4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044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44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044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044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044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04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 build="p" autoUpdateAnimBg="0"/>
      <p:bldP spid="104453" grpId="0" animBg="1"/>
      <p:bldP spid="104454" grpId="0" animBg="1"/>
      <p:bldP spid="104455" grpId="0" animBg="1"/>
      <p:bldP spid="104456" grpId="0" animBg="1"/>
      <p:bldP spid="104457" grpId="0" animBg="1"/>
      <p:bldP spid="104458" grpId="0" animBg="1"/>
      <p:bldP spid="104459" grpId="0" animBg="1"/>
      <p:bldP spid="104460" grpId="0" animBg="1"/>
      <p:bldP spid="104461" grpId="0" animBg="1"/>
      <p:bldP spid="104462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Step 4: Determine PR interval</a:t>
            </a:r>
          </a:p>
        </p:txBody>
      </p:sp>
      <p:sp>
        <p:nvSpPr>
          <p:cNvPr id="105476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Normal: 0.12 - 0.20 seconds.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		        (3 - 5 boxes)</a:t>
            </a:r>
          </a:p>
          <a:p>
            <a:pPr lvl="1" eaLnBrk="1" hangingPunct="1"/>
            <a:endParaRPr lang="en-US" altLang="en-US" smtClean="0"/>
          </a:p>
          <a:p>
            <a:pPr lvl="1" eaLnBrk="1" hangingPunct="1"/>
            <a:endParaRPr lang="en-US" altLang="en-US" smtClean="0"/>
          </a:p>
          <a:p>
            <a:pPr lvl="1" eaLnBrk="1" hangingPunct="1"/>
            <a:endParaRPr lang="en-US" altLang="en-US" sz="1600" smtClean="0">
              <a:solidFill>
                <a:srgbClr val="FF5050"/>
              </a:solidFill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r>
              <a:rPr lang="en-US" altLang="en-US" smtClean="0"/>
              <a:t>Interpretation?</a:t>
            </a:r>
            <a:r>
              <a:rPr lang="en-US" altLang="en-US" smtClean="0">
                <a:solidFill>
                  <a:srgbClr val="FF5050"/>
                </a:solidFill>
                <a:latin typeface="Comic Sans MS" pitchFamily="66" charset="0"/>
              </a:rPr>
              <a:t> </a:t>
            </a:r>
            <a:endParaRPr lang="en-US" altLang="en-US" smtClean="0"/>
          </a:p>
        </p:txBody>
      </p:sp>
      <p:sp>
        <p:nvSpPr>
          <p:cNvPr id="36868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36869" name="Picture 2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77724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7" name="Line 5"/>
          <p:cNvSpPr>
            <a:spLocks noChangeShapeType="1"/>
          </p:cNvSpPr>
          <p:nvPr/>
        </p:nvSpPr>
        <p:spPr bwMode="auto">
          <a:xfrm>
            <a:off x="2286000" y="2209800"/>
            <a:ext cx="0" cy="6096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78" name="Line 6"/>
          <p:cNvSpPr>
            <a:spLocks noChangeShapeType="1"/>
          </p:cNvSpPr>
          <p:nvPr/>
        </p:nvSpPr>
        <p:spPr bwMode="auto">
          <a:xfrm>
            <a:off x="2286000" y="2362200"/>
            <a:ext cx="2286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79" name="Line 7"/>
          <p:cNvSpPr>
            <a:spLocks noChangeShapeType="1"/>
          </p:cNvSpPr>
          <p:nvPr/>
        </p:nvSpPr>
        <p:spPr bwMode="auto">
          <a:xfrm flipV="1">
            <a:off x="2514600" y="2209800"/>
            <a:ext cx="0" cy="6096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3581400" y="5715000"/>
            <a:ext cx="2743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0.12 seconds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5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5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5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54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5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 build="p" autoUpdateAnimBg="0"/>
      <p:bldP spid="105477" grpId="0" animBg="1"/>
      <p:bldP spid="105478" grpId="0" animBg="1"/>
      <p:bldP spid="105479" grpId="0" animBg="1"/>
      <p:bldP spid="105480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Step 5: QRS duration</a:t>
            </a:r>
          </a:p>
        </p:txBody>
      </p:sp>
      <p:sp>
        <p:nvSpPr>
          <p:cNvPr id="106500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Normal: 0.04 - 0.12 seconds.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                 (1 - 3 boxes)</a:t>
            </a:r>
          </a:p>
          <a:p>
            <a:pPr lvl="1" eaLnBrk="1" hangingPunct="1"/>
            <a:endParaRPr lang="en-US" altLang="en-US" smtClean="0"/>
          </a:p>
          <a:p>
            <a:pPr lvl="1" eaLnBrk="1" hangingPunct="1"/>
            <a:endParaRPr lang="en-US" altLang="en-US" smtClean="0"/>
          </a:p>
          <a:p>
            <a:pPr lvl="1" eaLnBrk="1" hangingPunct="1"/>
            <a:endParaRPr lang="en-US" altLang="en-US" sz="1600" smtClean="0">
              <a:solidFill>
                <a:srgbClr val="FF5050"/>
              </a:solidFill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r>
              <a:rPr lang="en-US" altLang="en-US" smtClean="0"/>
              <a:t>Interpretation?</a:t>
            </a:r>
          </a:p>
        </p:txBody>
      </p:sp>
      <p:sp>
        <p:nvSpPr>
          <p:cNvPr id="37892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37893" name="Picture 2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7724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1" name="Line 5"/>
          <p:cNvSpPr>
            <a:spLocks noChangeShapeType="1"/>
          </p:cNvSpPr>
          <p:nvPr/>
        </p:nvSpPr>
        <p:spPr bwMode="auto">
          <a:xfrm flipV="1">
            <a:off x="1600200" y="1981200"/>
            <a:ext cx="0" cy="762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502" name="Line 6"/>
          <p:cNvSpPr>
            <a:spLocks noChangeShapeType="1"/>
          </p:cNvSpPr>
          <p:nvPr/>
        </p:nvSpPr>
        <p:spPr bwMode="auto">
          <a:xfrm>
            <a:off x="1600200" y="2057400"/>
            <a:ext cx="1524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3581400" y="5715000"/>
            <a:ext cx="2743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0.08 seconds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65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65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65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 build="p" autoUpdateAnimBg="0"/>
      <p:bldP spid="106501" grpId="0" animBg="1"/>
      <p:bldP spid="106502" grpId="0" animBg="1"/>
      <p:bldP spid="106503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Rhythm Summary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en-US" altLang="en-US" sz="2800" smtClean="0"/>
          </a:p>
          <a:p>
            <a:pPr eaLnBrk="1" hangingPunct="1"/>
            <a:endParaRPr lang="en-US" altLang="en-US" sz="2800" smtClean="0"/>
          </a:p>
          <a:p>
            <a:pPr eaLnBrk="1" hangingPunct="1"/>
            <a:r>
              <a:rPr lang="en-US" altLang="en-US" sz="2800" smtClean="0"/>
              <a:t>Rate				90-95 bpm	</a:t>
            </a:r>
          </a:p>
          <a:p>
            <a:pPr eaLnBrk="1" hangingPunct="1"/>
            <a:r>
              <a:rPr lang="en-US" altLang="en-US" sz="2800" smtClean="0"/>
              <a:t>Regularity			regular</a:t>
            </a:r>
          </a:p>
          <a:p>
            <a:pPr eaLnBrk="1" hangingPunct="1"/>
            <a:r>
              <a:rPr lang="en-US" altLang="en-US" sz="2800" smtClean="0"/>
              <a:t>P waves				normal</a:t>
            </a:r>
          </a:p>
          <a:p>
            <a:pPr eaLnBrk="1" hangingPunct="1"/>
            <a:r>
              <a:rPr lang="en-US" altLang="en-US" sz="2800" smtClean="0"/>
              <a:t>PR interval			0.12 s</a:t>
            </a:r>
          </a:p>
          <a:p>
            <a:pPr eaLnBrk="1" hangingPunct="1"/>
            <a:r>
              <a:rPr lang="en-US" altLang="en-US" sz="2800" smtClean="0"/>
              <a:t>QRS duration			0.08 s</a:t>
            </a:r>
          </a:p>
          <a:p>
            <a:pPr eaLnBrk="1" hangingPunct="1">
              <a:buFontTx/>
              <a:buNone/>
            </a:pPr>
            <a:r>
              <a:rPr lang="en-US" altLang="en-US" sz="2800" smtClean="0"/>
              <a:t>Interpretation?</a:t>
            </a:r>
          </a:p>
        </p:txBody>
      </p:sp>
      <p:sp>
        <p:nvSpPr>
          <p:cNvPr id="38916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3581400" y="5638800"/>
            <a:ext cx="4800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Normal Sinus Rhythm</a:t>
            </a:r>
          </a:p>
        </p:txBody>
      </p:sp>
      <p:pic>
        <p:nvPicPr>
          <p:cNvPr id="38918" name="Picture 5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7724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7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7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build="p" autoUpdateAnimBg="0"/>
      <p:bldP spid="107524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7772400" cy="762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NSR Parameters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pPr eaLnBrk="1" hangingPunct="1"/>
            <a:r>
              <a:rPr lang="en-US" altLang="en-US" smtClean="0"/>
              <a:t>Rate				</a:t>
            </a:r>
            <a:r>
              <a:rPr lang="en-US" altLang="en-US" smtClean="0">
                <a:solidFill>
                  <a:srgbClr val="FF5050"/>
                </a:solidFill>
              </a:rPr>
              <a:t>60 - 100 bpm</a:t>
            </a:r>
            <a:r>
              <a:rPr lang="en-US" altLang="en-US" smtClean="0"/>
              <a:t>	</a:t>
            </a:r>
          </a:p>
          <a:p>
            <a:pPr eaLnBrk="1" hangingPunct="1"/>
            <a:r>
              <a:rPr lang="en-US" altLang="en-US" smtClean="0"/>
              <a:t>Regularity			</a:t>
            </a:r>
            <a:r>
              <a:rPr lang="en-US" altLang="en-US" smtClean="0">
                <a:solidFill>
                  <a:srgbClr val="FF5050"/>
                </a:solidFill>
              </a:rPr>
              <a:t>regular</a:t>
            </a:r>
            <a:endParaRPr lang="en-US" altLang="en-US" smtClean="0"/>
          </a:p>
          <a:p>
            <a:pPr eaLnBrk="1" hangingPunct="1"/>
            <a:r>
              <a:rPr lang="en-US" altLang="en-US" smtClean="0"/>
              <a:t>P waves			</a:t>
            </a:r>
            <a:r>
              <a:rPr lang="en-US" altLang="en-US" smtClean="0">
                <a:solidFill>
                  <a:srgbClr val="FF5050"/>
                </a:solidFill>
              </a:rPr>
              <a:t>normal</a:t>
            </a:r>
            <a:endParaRPr lang="en-US" altLang="en-US" smtClean="0"/>
          </a:p>
          <a:p>
            <a:pPr eaLnBrk="1" hangingPunct="1"/>
            <a:r>
              <a:rPr lang="en-US" altLang="en-US" smtClean="0"/>
              <a:t>PR interval			</a:t>
            </a:r>
            <a:r>
              <a:rPr lang="en-US" altLang="en-US" smtClean="0">
                <a:solidFill>
                  <a:srgbClr val="FF5050"/>
                </a:solidFill>
              </a:rPr>
              <a:t>0.12 - 0.20 s</a:t>
            </a:r>
            <a:endParaRPr lang="en-US" altLang="en-US" smtClean="0"/>
          </a:p>
          <a:p>
            <a:pPr eaLnBrk="1" hangingPunct="1"/>
            <a:r>
              <a:rPr lang="en-US" altLang="en-US" smtClean="0"/>
              <a:t>QRS duration		</a:t>
            </a:r>
            <a:r>
              <a:rPr lang="en-US" altLang="en-US" smtClean="0">
                <a:solidFill>
                  <a:srgbClr val="FF5050"/>
                </a:solidFill>
              </a:rPr>
              <a:t>0.04 - 0.12 s</a:t>
            </a:r>
          </a:p>
          <a:p>
            <a:pPr eaLnBrk="1" hangingPunct="1">
              <a:buFontTx/>
              <a:buNone/>
            </a:pPr>
            <a:r>
              <a:rPr lang="en-US" altLang="en-US" u="sng" smtClean="0"/>
              <a:t>Any deviation from above is sinus tachycardia, sinus bradycardia or an arrhythmia</a:t>
            </a:r>
            <a:endParaRPr lang="en-US" altLang="en-US" smtClean="0">
              <a:solidFill>
                <a:schemeClr val="accent2"/>
              </a:solidFill>
            </a:endParaRPr>
          </a:p>
          <a:p>
            <a:pPr algn="ctr" eaLnBrk="1" hangingPunct="1">
              <a:buFontTx/>
              <a:buNone/>
            </a:pPr>
            <a:endParaRPr lang="en-US" altLang="en-US" smtClean="0"/>
          </a:p>
        </p:txBody>
      </p:sp>
      <p:sp>
        <p:nvSpPr>
          <p:cNvPr id="40964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40965" name="Picture 4" descr="nsr2-m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772400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The QRS Axis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The QRS axis represents the net overall direction of the heart’s electrical activity.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pPr>
              <a:buFont typeface="Wingdings" pitchFamily="2" charset="2"/>
              <a:buNone/>
            </a:pPr>
            <a:r>
              <a:rPr lang="en-US" smtClean="0"/>
              <a:t>Abnormalities of axis can hint at: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		Ventricular enlargement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		Conduction blocks (i.e. hemiblocks)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Introduction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sz="2000" smtClean="0"/>
              <a:t>• </a:t>
            </a:r>
            <a:r>
              <a:rPr lang="en-US" sz="3600" smtClean="0"/>
              <a:t>Electrocardiography is a graphic recording of the electrical activity (potentials) produced by the conduction system and the myocardium of the heart during its depolarization / re-polarization cycle.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The QRS Axis</a:t>
            </a:r>
          </a:p>
        </p:txBody>
      </p:sp>
      <p:sp>
        <p:nvSpPr>
          <p:cNvPr id="43011" name="Text Box 5"/>
          <p:cNvSpPr txBox="1">
            <a:spLocks noChangeArrowheads="1"/>
          </p:cNvSpPr>
          <p:nvPr/>
        </p:nvSpPr>
        <p:spPr bwMode="auto">
          <a:xfrm>
            <a:off x="152400" y="1676400"/>
            <a:ext cx="4267200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By near-consensus, the normal QRS axis is defined as ranging from -30</a:t>
            </a:r>
            <a:r>
              <a:rPr lang="en-US">
                <a:cs typeface="Arial" charset="0"/>
              </a:rPr>
              <a:t>°</a:t>
            </a:r>
            <a:r>
              <a:rPr lang="en-US"/>
              <a:t> to +90</a:t>
            </a:r>
            <a:r>
              <a:rPr lang="en-US">
                <a:cs typeface="Arial" charset="0"/>
              </a:rPr>
              <a:t>°</a:t>
            </a:r>
            <a:r>
              <a:rPr lang="en-US"/>
              <a:t>.</a:t>
            </a:r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-30</a:t>
            </a:r>
            <a:r>
              <a:rPr lang="en-US">
                <a:cs typeface="Arial" charset="0"/>
              </a:rPr>
              <a:t>°</a:t>
            </a:r>
            <a:r>
              <a:rPr lang="en-US"/>
              <a:t> to -90</a:t>
            </a:r>
            <a:r>
              <a:rPr lang="en-US">
                <a:cs typeface="Arial" charset="0"/>
              </a:rPr>
              <a:t>°</a:t>
            </a:r>
            <a:r>
              <a:rPr lang="en-US"/>
              <a:t> is referred to as a left axis deviation (LAD)</a:t>
            </a:r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+90</a:t>
            </a:r>
            <a:r>
              <a:rPr lang="en-US">
                <a:cs typeface="Arial" charset="0"/>
              </a:rPr>
              <a:t>°</a:t>
            </a:r>
            <a:r>
              <a:rPr lang="en-US"/>
              <a:t> to +180</a:t>
            </a:r>
            <a:r>
              <a:rPr lang="en-US">
                <a:cs typeface="Arial" charset="0"/>
              </a:rPr>
              <a:t>°</a:t>
            </a:r>
            <a:r>
              <a:rPr lang="en-US"/>
              <a:t> is referred to as a right axis deviation (RAD)</a:t>
            </a:r>
          </a:p>
        </p:txBody>
      </p:sp>
      <p:pic>
        <p:nvPicPr>
          <p:cNvPr id="43012" name="Picture 6" descr="axis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752600"/>
            <a:ext cx="4114800" cy="374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Determining the Axis</a:t>
            </a:r>
          </a:p>
        </p:txBody>
      </p:sp>
      <p:pic>
        <p:nvPicPr>
          <p:cNvPr id="44035" name="Picture 5" descr="axis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8800" y="1524000"/>
            <a:ext cx="5410200" cy="49260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Determining the Axis</a:t>
            </a:r>
          </a:p>
        </p:txBody>
      </p:sp>
      <p:pic>
        <p:nvPicPr>
          <p:cNvPr id="45059" name="Picture 4" descr="axis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05000"/>
            <a:ext cx="17875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5" descr="axis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905000"/>
            <a:ext cx="1785938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6" descr="axis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905000"/>
            <a:ext cx="17875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2" name="Text Box 7"/>
          <p:cNvSpPr txBox="1">
            <a:spLocks noChangeArrowheads="1"/>
          </p:cNvSpPr>
          <p:nvPr/>
        </p:nvSpPr>
        <p:spPr bwMode="auto">
          <a:xfrm>
            <a:off x="533400" y="5257800"/>
            <a:ext cx="2362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/>
              <a:t>Predominantly Positive</a:t>
            </a:r>
          </a:p>
        </p:txBody>
      </p:sp>
      <p:sp>
        <p:nvSpPr>
          <p:cNvPr id="45063" name="Text Box 8"/>
          <p:cNvSpPr txBox="1">
            <a:spLocks noChangeArrowheads="1"/>
          </p:cNvSpPr>
          <p:nvPr/>
        </p:nvSpPr>
        <p:spPr bwMode="auto">
          <a:xfrm>
            <a:off x="3429000" y="5257800"/>
            <a:ext cx="2362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/>
              <a:t>Predominantly Negative</a:t>
            </a:r>
          </a:p>
        </p:txBody>
      </p:sp>
      <p:sp>
        <p:nvSpPr>
          <p:cNvPr id="45064" name="Text Box 9"/>
          <p:cNvSpPr txBox="1">
            <a:spLocks noChangeArrowheads="1"/>
          </p:cNvSpPr>
          <p:nvPr/>
        </p:nvSpPr>
        <p:spPr bwMode="auto">
          <a:xfrm>
            <a:off x="6705600" y="52578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Equiphasic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The Quadrant Approach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534400" cy="1752600"/>
          </a:xfrm>
        </p:spPr>
        <p:txBody>
          <a:bodyPr/>
          <a:lstStyle/>
          <a:p>
            <a:pPr marL="350838" indent="-350838">
              <a:buFont typeface="Wingdings" pitchFamily="2" charset="2"/>
              <a:buNone/>
            </a:pPr>
            <a:r>
              <a:rPr lang="en-US" smtClean="0"/>
              <a:t>1. Examine the QRS complex in leads I and aVF to determine if they are predominantly positive or predominantly negative.  The combination should place the axis into one of the 4 quadrants below.</a:t>
            </a:r>
          </a:p>
        </p:txBody>
      </p:sp>
      <p:pic>
        <p:nvPicPr>
          <p:cNvPr id="46084" name="Picture 4" descr="axis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352800"/>
            <a:ext cx="5181600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88987"/>
          </a:xfrm>
        </p:spPr>
        <p:txBody>
          <a:bodyPr/>
          <a:lstStyle/>
          <a:p>
            <a:pPr>
              <a:defRPr/>
            </a:pPr>
            <a:r>
              <a:rPr lang="en-US" sz="4000"/>
              <a:t>Quadrant Approach: Example 1</a:t>
            </a:r>
          </a:p>
        </p:txBody>
      </p:sp>
      <p:pic>
        <p:nvPicPr>
          <p:cNvPr id="47107" name="Picture 3" descr="ec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219200"/>
            <a:ext cx="5562600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1905000" y="6172200"/>
            <a:ext cx="525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Negative in I, positive in aVF </a:t>
            </a:r>
            <a:r>
              <a:rPr lang="en-US">
                <a:sym typeface="Wingdings" pitchFamily="2" charset="2"/>
              </a:rPr>
              <a:t> RAD</a:t>
            </a:r>
            <a:endParaRPr lang="en-US"/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7010400" y="5105400"/>
            <a:ext cx="1828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/>
              <a:t>The Alan E. Lindsay ECG Learning Center http://medstat.med.utah.edu/kw/ecg/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Arrhythmia Formation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2057400"/>
            <a:ext cx="74676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/>
              <a:t>Arrhythmias can arise from problems in the:</a:t>
            </a:r>
          </a:p>
          <a:p>
            <a:pPr lvl="1" eaLnBrk="1" hangingPunct="1">
              <a:buFontTx/>
              <a:buChar char="•"/>
            </a:pPr>
            <a:r>
              <a:rPr lang="en-US" altLang="en-US" sz="3200" smtClean="0"/>
              <a:t>Sinus node</a:t>
            </a:r>
          </a:p>
          <a:p>
            <a:pPr lvl="1" eaLnBrk="1" hangingPunct="1">
              <a:buFontTx/>
              <a:buChar char="•"/>
            </a:pPr>
            <a:r>
              <a:rPr lang="en-US" altLang="en-US" sz="3200" smtClean="0"/>
              <a:t>Atrial cells</a:t>
            </a:r>
          </a:p>
          <a:p>
            <a:pPr lvl="1" eaLnBrk="1" hangingPunct="1">
              <a:buFontTx/>
              <a:buChar char="•"/>
            </a:pPr>
            <a:r>
              <a:rPr lang="en-US" altLang="en-US" sz="3200" smtClean="0"/>
              <a:t>AV junction</a:t>
            </a:r>
          </a:p>
          <a:p>
            <a:pPr lvl="1" eaLnBrk="1" hangingPunct="1">
              <a:buFontTx/>
              <a:buChar char="•"/>
            </a:pPr>
            <a:r>
              <a:rPr lang="en-US" altLang="en-US" sz="3200" smtClean="0"/>
              <a:t>Ventricular cells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48132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Sinus Rhythms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altLang="en-US" sz="3600" i="1" smtClean="0">
                <a:solidFill>
                  <a:srgbClr val="FF5050"/>
                </a:solidFill>
              </a:rPr>
              <a:t>Sinus Bradycardia</a:t>
            </a:r>
            <a:endParaRPr lang="en-US" altLang="en-US" sz="3600" smtClean="0"/>
          </a:p>
          <a:p>
            <a:pPr eaLnBrk="1" hangingPunct="1"/>
            <a:endParaRPr lang="en-US" altLang="en-US" sz="1200" smtClean="0"/>
          </a:p>
          <a:p>
            <a:pPr eaLnBrk="1" hangingPunct="1"/>
            <a:r>
              <a:rPr lang="en-US" altLang="en-US" sz="3600" i="1" smtClean="0">
                <a:solidFill>
                  <a:srgbClr val="FF5050"/>
                </a:solidFill>
              </a:rPr>
              <a:t>Sinus Tachycardia</a:t>
            </a:r>
            <a:endParaRPr lang="en-US" altLang="en-US" sz="3600" smtClean="0">
              <a:solidFill>
                <a:srgbClr val="FFFFFF"/>
              </a:solidFill>
            </a:endParaRPr>
          </a:p>
        </p:txBody>
      </p:sp>
      <p:sp>
        <p:nvSpPr>
          <p:cNvPr id="49156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50179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5257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30 bpm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Rate?</a:t>
            </a:r>
            <a:endParaRPr lang="en-US" altLang="en-US"/>
          </a:p>
        </p:txBody>
      </p:sp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685800" y="3306763"/>
            <a:ext cx="2895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Regularity?</a:t>
            </a:r>
            <a:endParaRPr lang="en-US" altLang="en-US"/>
          </a:p>
        </p:txBody>
      </p:sp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5257800" y="33528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regular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5257800" y="39624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normal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60" name="Text Box 8"/>
          <p:cNvSpPr txBox="1">
            <a:spLocks noChangeArrowheads="1"/>
          </p:cNvSpPr>
          <p:nvPr/>
        </p:nvSpPr>
        <p:spPr bwMode="auto">
          <a:xfrm>
            <a:off x="5257800" y="5135563"/>
            <a:ext cx="1752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0.10 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61" name="Text Box 9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 waves?</a:t>
            </a:r>
            <a:endParaRPr lang="en-US" altLang="en-US"/>
          </a:p>
        </p:txBody>
      </p:sp>
      <p:sp>
        <p:nvSpPr>
          <p:cNvPr id="100362" name="Text Box 10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PR interval?</a:t>
            </a:r>
            <a:endParaRPr lang="en-US" altLang="en-US"/>
          </a:p>
        </p:txBody>
      </p:sp>
      <p:sp>
        <p:nvSpPr>
          <p:cNvPr id="100363" name="Text Box 11"/>
          <p:cNvSpPr txBox="1">
            <a:spLocks noChangeArrowheads="1"/>
          </p:cNvSpPr>
          <p:nvPr/>
        </p:nvSpPr>
        <p:spPr bwMode="auto">
          <a:xfrm>
            <a:off x="5257800" y="45720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0.12 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64" name="Text Box 12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QRS duration?</a:t>
            </a:r>
            <a:endParaRPr lang="en-US" altLang="en-US"/>
          </a:p>
        </p:txBody>
      </p:sp>
      <p:sp>
        <p:nvSpPr>
          <p:cNvPr id="100365" name="Text Box 13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latin typeface="Arial" charset="0"/>
              </a:rPr>
              <a:t>Interpretation?</a:t>
            </a:r>
            <a:endParaRPr lang="en-US" altLang="en-US"/>
          </a:p>
        </p:txBody>
      </p:sp>
      <p:sp>
        <p:nvSpPr>
          <p:cNvPr id="100366" name="Text Box 14"/>
          <p:cNvSpPr txBox="1">
            <a:spLocks noChangeArrowheads="1"/>
          </p:cNvSpPr>
          <p:nvPr/>
        </p:nvSpPr>
        <p:spPr bwMode="auto">
          <a:xfrm>
            <a:off x="3581400" y="5821363"/>
            <a:ext cx="4953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Sinus Bradycardia</a:t>
            </a:r>
          </a:p>
        </p:txBody>
      </p:sp>
      <p:pic>
        <p:nvPicPr>
          <p:cNvPr id="50192" name="Picture 15" descr="sb-m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17663"/>
            <a:ext cx="7772400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0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0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0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0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0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0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0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autoUpdateAnimBg="0"/>
      <p:bldP spid="100356" grpId="0" autoUpdateAnimBg="0"/>
      <p:bldP spid="100357" grpId="0" autoUpdateAnimBg="0"/>
      <p:bldP spid="100358" grpId="0" autoUpdateAnimBg="0"/>
      <p:bldP spid="100359" grpId="0" autoUpdateAnimBg="0"/>
      <p:bldP spid="100360" grpId="0" autoUpdateAnimBg="0"/>
      <p:bldP spid="100361" grpId="0" autoUpdateAnimBg="0"/>
      <p:bldP spid="100362" grpId="0" autoUpdateAnimBg="0"/>
      <p:bldP spid="100363" grpId="0" autoUpdateAnimBg="0"/>
      <p:bldP spid="100364" grpId="0" autoUpdateAnimBg="0"/>
      <p:bldP spid="100365" grpId="0" autoUpdateAnimBg="0"/>
      <p:bldP spid="100366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Sinus Bradycardia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z="3600" smtClean="0">
              <a:solidFill>
                <a:srgbClr val="FF5050"/>
              </a:solidFill>
            </a:endParaRPr>
          </a:p>
          <a:p>
            <a:pPr eaLnBrk="1" hangingPunct="1"/>
            <a:r>
              <a:rPr lang="en-US" altLang="en-US" sz="3600" smtClean="0">
                <a:solidFill>
                  <a:srgbClr val="FF5050"/>
                </a:solidFill>
              </a:rPr>
              <a:t>Deviation from NSR</a:t>
            </a:r>
            <a:endParaRPr lang="en-US" altLang="en-US" smtClean="0">
              <a:solidFill>
                <a:srgbClr val="FF505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sz="3600" smtClean="0"/>
              <a:t>		- Rate			</a:t>
            </a:r>
            <a:r>
              <a:rPr lang="en-US" altLang="en-US" sz="3600" smtClean="0">
                <a:solidFill>
                  <a:srgbClr val="FF5050"/>
                </a:solidFill>
              </a:rPr>
              <a:t>&lt; 60 bpm</a:t>
            </a:r>
            <a:r>
              <a:rPr lang="en-US" altLang="en-US" smtClean="0"/>
              <a:t>	</a:t>
            </a:r>
          </a:p>
          <a:p>
            <a:pPr lvl="1" eaLnBrk="1" hangingPunct="1"/>
            <a:endParaRPr lang="en-US" altLang="en-US" smtClean="0"/>
          </a:p>
        </p:txBody>
      </p:sp>
      <p:sp>
        <p:nvSpPr>
          <p:cNvPr id="51204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51205" name="Text Box 4"/>
          <p:cNvSpPr txBox="1">
            <a:spLocks noChangeArrowheads="1"/>
          </p:cNvSpPr>
          <p:nvPr/>
        </p:nvSpPr>
        <p:spPr bwMode="auto">
          <a:xfrm>
            <a:off x="3870325" y="18891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endParaRPr lang="en-US" altLang="en-US">
              <a:latin typeface="Times" pitchFamily="18" charset="0"/>
            </a:endParaRPr>
          </a:p>
        </p:txBody>
      </p:sp>
      <p:pic>
        <p:nvPicPr>
          <p:cNvPr id="51206" name="Picture 5" descr="sb-m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17663"/>
            <a:ext cx="7772400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53251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5257800" y="27432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rgbClr val="FF5050"/>
                </a:solidFill>
                <a:latin typeface="Arial" charset="0"/>
              </a:rPr>
              <a:t>130 bpm</a:t>
            </a:r>
            <a:endParaRPr lang="en-US">
              <a:solidFill>
                <a:srgbClr val="FF5050"/>
              </a:solidFill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>
                <a:latin typeface="Arial" charset="0"/>
              </a:rPr>
              <a:t>  Rate?</a:t>
            </a:r>
            <a:endParaRPr lang="en-US"/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685800" y="3306763"/>
            <a:ext cx="3657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>
                <a:latin typeface="Arial" charset="0"/>
              </a:rPr>
              <a:t>  Regularity?</a:t>
            </a:r>
            <a:endParaRPr lang="en-US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5257800" y="33528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rgbClr val="FF5050"/>
                </a:solidFill>
                <a:latin typeface="Arial" charset="0"/>
              </a:rPr>
              <a:t>regular</a:t>
            </a:r>
            <a:endParaRPr lang="en-US">
              <a:solidFill>
                <a:srgbClr val="FF5050"/>
              </a:solidFill>
            </a:endParaRP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5257800" y="39624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rgbClr val="FF5050"/>
                </a:solidFill>
                <a:latin typeface="Arial" charset="0"/>
              </a:rPr>
              <a:t>normal</a:t>
            </a:r>
            <a:endParaRPr lang="en-US">
              <a:solidFill>
                <a:srgbClr val="FF5050"/>
              </a:solidFill>
            </a:endParaRP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5257800" y="5135563"/>
            <a:ext cx="1752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rgbClr val="FF5050"/>
                </a:solidFill>
                <a:latin typeface="Arial" charset="0"/>
              </a:rPr>
              <a:t>0.08 s</a:t>
            </a:r>
            <a:endParaRPr lang="en-US">
              <a:solidFill>
                <a:srgbClr val="FF5050"/>
              </a:solidFill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>
                <a:latin typeface="Arial" charset="0"/>
              </a:rPr>
              <a:t>  P waves?</a:t>
            </a:r>
            <a:endParaRPr lang="en-US"/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>
                <a:latin typeface="Arial" charset="0"/>
              </a:rPr>
              <a:t>  PR interval?</a:t>
            </a:r>
            <a:endParaRPr lang="en-US"/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5257800" y="45720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rgbClr val="FF5050"/>
                </a:solidFill>
                <a:latin typeface="Arial" charset="0"/>
              </a:rPr>
              <a:t>0.16 s</a:t>
            </a:r>
            <a:endParaRPr lang="en-US">
              <a:solidFill>
                <a:srgbClr val="FF5050"/>
              </a:solidFill>
            </a:endParaRP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>
                <a:latin typeface="Arial" charset="0"/>
              </a:rPr>
              <a:t>  QRS duration?</a:t>
            </a:r>
            <a:endParaRPr lang="en-US"/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latin typeface="Arial" charset="0"/>
              </a:rPr>
              <a:t>Interpretation?</a:t>
            </a:r>
            <a:endParaRPr lang="en-US"/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3581400" y="5821363"/>
            <a:ext cx="4953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i="1">
                <a:solidFill>
                  <a:srgbClr val="FF5050"/>
                </a:solidFill>
                <a:latin typeface="Arial" charset="0"/>
              </a:rPr>
              <a:t>Sinus Tachycardia</a:t>
            </a:r>
          </a:p>
        </p:txBody>
      </p:sp>
      <p:pic>
        <p:nvPicPr>
          <p:cNvPr id="53264" name="Picture 16" descr="S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772400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utoUpdateAnimBg="0"/>
      <p:bldP spid="27653" grpId="0" autoUpdateAnimBg="0"/>
      <p:bldP spid="27654" grpId="0" autoUpdateAnimBg="0"/>
      <p:bldP spid="27655" grpId="0" autoUpdateAnimBg="0"/>
      <p:bldP spid="27656" grpId="0" autoUpdateAnimBg="0"/>
      <p:bldP spid="27657" grpId="0" autoUpdateAnimBg="0"/>
      <p:bldP spid="27658" grpId="0" autoUpdateAnimBg="0"/>
      <p:bldP spid="27659" grpId="0" autoUpdateAnimBg="0"/>
      <p:bldP spid="27660" grpId="0" autoUpdateAnimBg="0"/>
      <p:bldP spid="27661" grpId="0" autoUpdateAnimBg="0"/>
      <p:bldP spid="27662" grpId="0" autoUpdateAnimBg="0"/>
      <p:bldP spid="2766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ECG </a:t>
            </a:r>
            <a:r>
              <a:rPr lang="en-US" dirty="0"/>
              <a:t>leads</a:t>
            </a:r>
            <a:br>
              <a:rPr lang="en-US" dirty="0"/>
            </a:br>
            <a:endParaRPr 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smtClean="0"/>
              <a:t>• To ascertain the direction of a wavefront, the</a:t>
            </a:r>
          </a:p>
          <a:p>
            <a:pPr marL="0" indent="0">
              <a:buFont typeface="Wingdings" pitchFamily="2" charset="2"/>
              <a:buNone/>
            </a:pPr>
            <a:r>
              <a:rPr lang="en-US" smtClean="0"/>
              <a:t>ECG is recorded from different sites called lead</a:t>
            </a:r>
          </a:p>
          <a:p>
            <a:pPr marL="0" indent="0">
              <a:buFont typeface="Wingdings" pitchFamily="2" charset="2"/>
              <a:buNone/>
            </a:pPr>
            <a:r>
              <a:rPr lang="en-US" smtClean="0"/>
              <a:t>Recording 12 lead ECG:</a:t>
            </a:r>
          </a:p>
          <a:p>
            <a:pPr marL="0" indent="0">
              <a:buFont typeface="Wingdings" pitchFamily="2" charset="2"/>
              <a:buNone/>
            </a:pPr>
            <a:endParaRPr lang="en-US" smtClean="0"/>
          </a:p>
          <a:p>
            <a:pPr marL="0" indent="0">
              <a:buFont typeface="Wingdings" pitchFamily="2" charset="2"/>
              <a:buNone/>
            </a:pPr>
            <a:r>
              <a:rPr lang="en-US" smtClean="0"/>
              <a:t>• 6 horizontal bipolar leads( I,II, III, aVR, aVL,</a:t>
            </a:r>
          </a:p>
          <a:p>
            <a:pPr marL="0" indent="0">
              <a:buFont typeface="Wingdings" pitchFamily="2" charset="2"/>
              <a:buNone/>
            </a:pPr>
            <a:r>
              <a:rPr lang="en-US" smtClean="0"/>
              <a:t>aVF).</a:t>
            </a:r>
          </a:p>
          <a:p>
            <a:pPr marL="0" indent="0">
              <a:buFont typeface="Wingdings" pitchFamily="2" charset="2"/>
              <a:buNone/>
            </a:pPr>
            <a:endParaRPr lang="en-US" smtClean="0"/>
          </a:p>
          <a:p>
            <a:pPr marL="0" indent="0">
              <a:buFont typeface="Wingdings" pitchFamily="2" charset="2"/>
              <a:buNone/>
            </a:pPr>
            <a:r>
              <a:rPr lang="en-US" smtClean="0"/>
              <a:t>• 6 frontal leads unipolar leads(V1 – V6). </a:t>
            </a:r>
          </a:p>
          <a:p>
            <a:pPr marL="0" indent="0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Sinus Tachycardia</a:t>
            </a:r>
          </a:p>
        </p:txBody>
      </p:sp>
      <p:sp>
        <p:nvSpPr>
          <p:cNvPr id="56323" name="Rectangle 1027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z="3600" smtClean="0">
                <a:solidFill>
                  <a:srgbClr val="FF5050"/>
                </a:solidFill>
              </a:rPr>
              <a:t>Deviation from NSR</a:t>
            </a:r>
            <a:endParaRPr lang="en-US" altLang="en-US" smtClean="0"/>
          </a:p>
          <a:p>
            <a:pPr eaLnBrk="1" hangingPunct="1">
              <a:buFontTx/>
              <a:buNone/>
            </a:pPr>
            <a:r>
              <a:rPr lang="en-US" altLang="en-US" sz="3600" smtClean="0"/>
              <a:t>		- Rate			</a:t>
            </a:r>
            <a:r>
              <a:rPr lang="en-US" altLang="en-US" sz="3600" smtClean="0">
                <a:solidFill>
                  <a:srgbClr val="FF5050"/>
                </a:solidFill>
              </a:rPr>
              <a:t>&gt; 100 bpm</a:t>
            </a:r>
            <a:r>
              <a:rPr lang="en-US" altLang="en-US" smtClean="0"/>
              <a:t>	</a:t>
            </a:r>
          </a:p>
          <a:p>
            <a:pPr lvl="1" eaLnBrk="1" hangingPunct="1"/>
            <a:endParaRPr lang="en-US" altLang="en-US" smtClean="0"/>
          </a:p>
          <a:p>
            <a:pPr algn="ctr" eaLnBrk="1" hangingPunct="1">
              <a:buFontTx/>
              <a:buNone/>
            </a:pPr>
            <a:endParaRPr lang="en-US" altLang="en-US" smtClean="0"/>
          </a:p>
        </p:txBody>
      </p:sp>
      <p:sp>
        <p:nvSpPr>
          <p:cNvPr id="54276" name="Footer Placeholder 4"/>
          <p:cNvSpPr>
            <a:spLocks noGrp="1"/>
          </p:cNvSpPr>
          <p:nvPr>
            <p:ph type="ftr" sz="quarter" idx="12"/>
          </p:nvPr>
        </p:nvSpPr>
        <p:spPr bwMode="auto">
          <a:xfrm rot="5400000">
            <a:off x="7056438" y="3736975"/>
            <a:ext cx="3200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54277" name="Picture 1029" descr="S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505200"/>
            <a:ext cx="7772400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Premature Beats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altLang="en-US" sz="3600" i="1" smtClean="0">
                <a:solidFill>
                  <a:srgbClr val="FF5050"/>
                </a:solidFill>
              </a:rPr>
              <a:t>Premature Atrial Contractions</a:t>
            </a:r>
            <a:r>
              <a:rPr lang="en-US" altLang="en-US" sz="3600" smtClean="0"/>
              <a:t>  	 	</a:t>
            </a:r>
            <a:r>
              <a:rPr lang="en-US" altLang="en-US" sz="3600" i="1" smtClean="0"/>
              <a:t>(PACs)</a:t>
            </a:r>
            <a:endParaRPr lang="en-US" altLang="en-US" sz="3600" smtClean="0"/>
          </a:p>
          <a:p>
            <a:pPr eaLnBrk="1" hangingPunct="1"/>
            <a:endParaRPr lang="en-US" altLang="en-US" sz="1200" smtClean="0"/>
          </a:p>
          <a:p>
            <a:pPr eaLnBrk="1" hangingPunct="1"/>
            <a:r>
              <a:rPr lang="en-US" altLang="en-US" sz="3600" i="1" smtClean="0">
                <a:solidFill>
                  <a:srgbClr val="FF5050"/>
                </a:solidFill>
              </a:rPr>
              <a:t>Premature Ventricular Contractions</a:t>
            </a:r>
            <a:r>
              <a:rPr lang="en-US" altLang="en-US" sz="3600" smtClean="0"/>
              <a:t> 	</a:t>
            </a:r>
            <a:r>
              <a:rPr lang="en-US" altLang="en-US" sz="3600" i="1" smtClean="0"/>
              <a:t>(PVCs)</a:t>
            </a:r>
            <a:endParaRPr lang="en-US" altLang="en-US" i="1" smtClean="0">
              <a:solidFill>
                <a:srgbClr val="FFFFFF"/>
              </a:solidFill>
            </a:endParaRPr>
          </a:p>
        </p:txBody>
      </p:sp>
      <p:sp>
        <p:nvSpPr>
          <p:cNvPr id="56324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57347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57348" name="Picture 2" descr="pac-m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7772400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5257800" y="27432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70 bpm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Rate?</a:t>
            </a:r>
            <a:endParaRPr lang="en-US" altLang="en-US"/>
          </a:p>
        </p:txBody>
      </p:sp>
      <p:sp>
        <p:nvSpPr>
          <p:cNvPr id="102406" name="Text Box 6"/>
          <p:cNvSpPr txBox="1">
            <a:spLocks noChangeArrowheads="1"/>
          </p:cNvSpPr>
          <p:nvPr/>
        </p:nvSpPr>
        <p:spPr bwMode="auto">
          <a:xfrm>
            <a:off x="762000" y="33528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Regularity?</a:t>
            </a:r>
            <a:endParaRPr lang="en-US" altLang="en-US"/>
          </a:p>
        </p:txBody>
      </p:sp>
      <p:sp>
        <p:nvSpPr>
          <p:cNvPr id="102407" name="Text Box 7"/>
          <p:cNvSpPr txBox="1">
            <a:spLocks noChangeArrowheads="1"/>
          </p:cNvSpPr>
          <p:nvPr/>
        </p:nvSpPr>
        <p:spPr bwMode="auto">
          <a:xfrm>
            <a:off x="5257800" y="33528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occasionally irreg.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5257800" y="3962400"/>
            <a:ext cx="3886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2/7 different contour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5257800" y="5135563"/>
            <a:ext cx="1752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0.08 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2410" name="Text Box 10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 waves?</a:t>
            </a:r>
            <a:endParaRPr lang="en-US" altLang="en-US"/>
          </a:p>
        </p:txBody>
      </p:sp>
      <p:sp>
        <p:nvSpPr>
          <p:cNvPr id="102411" name="Text Box 11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PR interval?</a:t>
            </a:r>
            <a:endParaRPr lang="en-US" altLang="en-US"/>
          </a:p>
        </p:txBody>
      </p:sp>
      <p:sp>
        <p:nvSpPr>
          <p:cNvPr id="102412" name="Text Box 12"/>
          <p:cNvSpPr txBox="1">
            <a:spLocks noChangeArrowheads="1"/>
          </p:cNvSpPr>
          <p:nvPr/>
        </p:nvSpPr>
        <p:spPr bwMode="auto">
          <a:xfrm>
            <a:off x="5257800" y="45720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0.14 s (except 2/7)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2413" name="Text Box 13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QRS duration?</a:t>
            </a:r>
            <a:endParaRPr lang="en-US" altLang="en-US"/>
          </a:p>
        </p:txBody>
      </p:sp>
      <p:sp>
        <p:nvSpPr>
          <p:cNvPr id="102414" name="Text Box 14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latin typeface="Arial" charset="0"/>
              </a:rPr>
              <a:t>Interpretation?</a:t>
            </a:r>
            <a:endParaRPr lang="en-US" altLang="en-US"/>
          </a:p>
        </p:txBody>
      </p:sp>
      <p:sp>
        <p:nvSpPr>
          <p:cNvPr id="102415" name="Text Box 15"/>
          <p:cNvSpPr txBox="1">
            <a:spLocks noChangeArrowheads="1"/>
          </p:cNvSpPr>
          <p:nvPr/>
        </p:nvSpPr>
        <p:spPr bwMode="auto">
          <a:xfrm>
            <a:off x="3581400" y="5791200"/>
            <a:ext cx="4953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NSR with Premature Atrial Contractions</a:t>
            </a:r>
          </a:p>
        </p:txBody>
      </p:sp>
      <p:sp>
        <p:nvSpPr>
          <p:cNvPr id="102416" name="Line 16"/>
          <p:cNvSpPr>
            <a:spLocks noChangeShapeType="1"/>
          </p:cNvSpPr>
          <p:nvPr/>
        </p:nvSpPr>
        <p:spPr bwMode="auto">
          <a:xfrm>
            <a:off x="7391400" y="1676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17" name="Line 17"/>
          <p:cNvSpPr>
            <a:spLocks noChangeShapeType="1"/>
          </p:cNvSpPr>
          <p:nvPr/>
        </p:nvSpPr>
        <p:spPr bwMode="auto">
          <a:xfrm>
            <a:off x="1905000" y="1676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2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2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2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2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02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2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0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02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02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02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 autoUpdateAnimBg="0"/>
      <p:bldP spid="102405" grpId="0" autoUpdateAnimBg="0"/>
      <p:bldP spid="102406" grpId="0" autoUpdateAnimBg="0"/>
      <p:bldP spid="102407" grpId="0" autoUpdateAnimBg="0"/>
      <p:bldP spid="102408" grpId="0" autoUpdateAnimBg="0"/>
      <p:bldP spid="102409" grpId="0" autoUpdateAnimBg="0"/>
      <p:bldP spid="102410" grpId="0" autoUpdateAnimBg="0"/>
      <p:bldP spid="102411" grpId="0" autoUpdateAnimBg="0"/>
      <p:bldP spid="102412" grpId="0" autoUpdateAnimBg="0"/>
      <p:bldP spid="102413" grpId="0" autoUpdateAnimBg="0"/>
      <p:bldP spid="102414" grpId="0" autoUpdateAnimBg="0"/>
      <p:bldP spid="102415" grpId="0" autoUpdateAnimBg="0"/>
      <p:bldP spid="102416" grpId="0" animBg="1"/>
      <p:bldP spid="10241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61443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61444" name="Picture 2" descr="pvc-m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76375"/>
            <a:ext cx="70104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5257800" y="27432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60 bpm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Rate?</a:t>
            </a:r>
            <a:endParaRPr lang="en-US" altLang="en-US"/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685800" y="3306763"/>
            <a:ext cx="3733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Regularity?</a:t>
            </a:r>
            <a:endParaRPr lang="en-US" altLang="en-US"/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5257800" y="33528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occasionally irreg.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5257800" y="39624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 for 7</a:t>
            </a:r>
            <a:r>
              <a:rPr lang="en-US" altLang="en-US">
                <a:solidFill>
                  <a:srgbClr val="FF5050"/>
                </a:solidFill>
                <a:latin typeface="Arial" charset="0"/>
              </a:rPr>
              <a:t>th</a:t>
            </a: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 QRS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5" name="Text Box 9"/>
          <p:cNvSpPr txBox="1">
            <a:spLocks noChangeArrowheads="1"/>
          </p:cNvSpPr>
          <p:nvPr/>
        </p:nvSpPr>
        <p:spPr bwMode="auto">
          <a:xfrm>
            <a:off x="5257800" y="5135563"/>
            <a:ext cx="3733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0.08 s (7th wide)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6" name="Text Box 10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 waves?</a:t>
            </a:r>
            <a:endParaRPr lang="en-US" altLang="en-US"/>
          </a:p>
        </p:txBody>
      </p:sp>
      <p:sp>
        <p:nvSpPr>
          <p:cNvPr id="106507" name="Text Box 11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PR interval?</a:t>
            </a:r>
            <a:endParaRPr lang="en-US" altLang="en-US"/>
          </a:p>
        </p:txBody>
      </p:sp>
      <p:sp>
        <p:nvSpPr>
          <p:cNvPr id="106508" name="Text Box 12"/>
          <p:cNvSpPr txBox="1">
            <a:spLocks noChangeArrowheads="1"/>
          </p:cNvSpPr>
          <p:nvPr/>
        </p:nvSpPr>
        <p:spPr bwMode="auto">
          <a:xfrm>
            <a:off x="5257800" y="45720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0.14 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9" name="Text Box 13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QRS duration?</a:t>
            </a:r>
            <a:endParaRPr lang="en-US" altLang="en-US"/>
          </a:p>
        </p:txBody>
      </p:sp>
      <p:sp>
        <p:nvSpPr>
          <p:cNvPr id="106510" name="Text Box 14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latin typeface="Arial" charset="0"/>
              </a:rPr>
              <a:t>Interpretation?</a:t>
            </a:r>
            <a:endParaRPr lang="en-US" altLang="en-US"/>
          </a:p>
        </p:txBody>
      </p:sp>
      <p:sp>
        <p:nvSpPr>
          <p:cNvPr id="106511" name="Text Box 15"/>
          <p:cNvSpPr txBox="1">
            <a:spLocks noChangeArrowheads="1"/>
          </p:cNvSpPr>
          <p:nvPr/>
        </p:nvSpPr>
        <p:spPr bwMode="auto">
          <a:xfrm>
            <a:off x="3581400" y="5821363"/>
            <a:ext cx="5257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Sinus Rhythm with 1 PVC</a:t>
            </a:r>
          </a:p>
        </p:txBody>
      </p:sp>
      <p:sp>
        <p:nvSpPr>
          <p:cNvPr id="106512" name="Line 16"/>
          <p:cNvSpPr>
            <a:spLocks noChangeShapeType="1"/>
          </p:cNvSpPr>
          <p:nvPr/>
        </p:nvSpPr>
        <p:spPr bwMode="auto">
          <a:xfrm>
            <a:off x="7239000" y="1371600"/>
            <a:ext cx="0" cy="304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6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6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6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6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06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6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06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06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06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 autoUpdateAnimBg="0"/>
      <p:bldP spid="106501" grpId="0" autoUpdateAnimBg="0"/>
      <p:bldP spid="106502" grpId="0" autoUpdateAnimBg="0"/>
      <p:bldP spid="106503" grpId="0" autoUpdateAnimBg="0"/>
      <p:bldP spid="106504" grpId="0" autoUpdateAnimBg="0"/>
      <p:bldP spid="106505" grpId="0" autoUpdateAnimBg="0"/>
      <p:bldP spid="106506" grpId="0" autoUpdateAnimBg="0"/>
      <p:bldP spid="106507" grpId="0" autoUpdateAnimBg="0"/>
      <p:bldP spid="106508" grpId="0" autoUpdateAnimBg="0"/>
      <p:bldP spid="106509" grpId="0" autoUpdateAnimBg="0"/>
      <p:bldP spid="106510" grpId="0" autoUpdateAnimBg="0"/>
      <p:bldP spid="106511" grpId="0" autoUpdateAnimBg="0"/>
      <p:bldP spid="10651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Teaching Moment</a:t>
            </a:r>
          </a:p>
        </p:txBody>
      </p:sp>
      <p:sp>
        <p:nvSpPr>
          <p:cNvPr id="64515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altLang="en-US" smtClean="0"/>
              <a:t>When an impulse originates in a ventricle, conduction through the ventricles will be inefficient and the QRS will be wide and bizarre.</a:t>
            </a:r>
          </a:p>
        </p:txBody>
      </p:sp>
      <p:sp>
        <p:nvSpPr>
          <p:cNvPr id="64516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64517" name="Picture 2" descr="pvc-mf3-m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424363"/>
            <a:ext cx="7772400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Freeform 5"/>
          <p:cNvSpPr>
            <a:spLocks/>
          </p:cNvSpPr>
          <p:nvPr/>
        </p:nvSpPr>
        <p:spPr bwMode="auto">
          <a:xfrm>
            <a:off x="4973638" y="4475163"/>
            <a:ext cx="1122362" cy="1468437"/>
          </a:xfrm>
          <a:custGeom>
            <a:avLst/>
            <a:gdLst>
              <a:gd name="T0" fmla="*/ 2147483647 w 707"/>
              <a:gd name="T1" fmla="*/ 2147483647 h 925"/>
              <a:gd name="T2" fmla="*/ 2147483647 w 707"/>
              <a:gd name="T3" fmla="*/ 2147483647 h 925"/>
              <a:gd name="T4" fmla="*/ 2147483647 w 707"/>
              <a:gd name="T5" fmla="*/ 2147483647 h 925"/>
              <a:gd name="T6" fmla="*/ 2147483647 w 707"/>
              <a:gd name="T7" fmla="*/ 2147483647 h 925"/>
              <a:gd name="T8" fmla="*/ 2147483647 w 707"/>
              <a:gd name="T9" fmla="*/ 2147483647 h 925"/>
              <a:gd name="T10" fmla="*/ 2147483647 w 707"/>
              <a:gd name="T11" fmla="*/ 2147483647 h 925"/>
              <a:gd name="T12" fmla="*/ 2147483647 w 707"/>
              <a:gd name="T13" fmla="*/ 2147483647 h 925"/>
              <a:gd name="T14" fmla="*/ 2147483647 w 707"/>
              <a:gd name="T15" fmla="*/ 2147483647 h 925"/>
              <a:gd name="T16" fmla="*/ 2147483647 w 707"/>
              <a:gd name="T17" fmla="*/ 2147483647 h 925"/>
              <a:gd name="T18" fmla="*/ 2147483647 w 707"/>
              <a:gd name="T19" fmla="*/ 2147483647 h 925"/>
              <a:gd name="T20" fmla="*/ 2147483647 w 707"/>
              <a:gd name="T21" fmla="*/ 2147483647 h 925"/>
              <a:gd name="T22" fmla="*/ 2147483647 w 707"/>
              <a:gd name="T23" fmla="*/ 2147483647 h 925"/>
              <a:gd name="T24" fmla="*/ 2147483647 w 707"/>
              <a:gd name="T25" fmla="*/ 2147483647 h 925"/>
              <a:gd name="T26" fmla="*/ 2147483647 w 707"/>
              <a:gd name="T27" fmla="*/ 2147483647 h 925"/>
              <a:gd name="T28" fmla="*/ 2147483647 w 707"/>
              <a:gd name="T29" fmla="*/ 2147483647 h 92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707"/>
              <a:gd name="T46" fmla="*/ 0 h 925"/>
              <a:gd name="T47" fmla="*/ 707 w 707"/>
              <a:gd name="T48" fmla="*/ 925 h 92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707" h="925">
                <a:moveTo>
                  <a:pt x="264" y="156"/>
                </a:moveTo>
                <a:cubicBezTo>
                  <a:pt x="133" y="171"/>
                  <a:pt x="147" y="152"/>
                  <a:pt x="81" y="247"/>
                </a:cubicBezTo>
                <a:cubicBezTo>
                  <a:pt x="50" y="340"/>
                  <a:pt x="60" y="440"/>
                  <a:pt x="29" y="534"/>
                </a:cubicBezTo>
                <a:cubicBezTo>
                  <a:pt x="44" y="787"/>
                  <a:pt x="0" y="705"/>
                  <a:pt x="95" y="821"/>
                </a:cubicBezTo>
                <a:cubicBezTo>
                  <a:pt x="105" y="833"/>
                  <a:pt x="110" y="849"/>
                  <a:pt x="121" y="860"/>
                </a:cubicBezTo>
                <a:cubicBezTo>
                  <a:pt x="152" y="891"/>
                  <a:pt x="199" y="899"/>
                  <a:pt x="238" y="912"/>
                </a:cubicBezTo>
                <a:cubicBezTo>
                  <a:pt x="251" y="916"/>
                  <a:pt x="277" y="925"/>
                  <a:pt x="277" y="925"/>
                </a:cubicBezTo>
                <a:cubicBezTo>
                  <a:pt x="334" y="921"/>
                  <a:pt x="391" y="922"/>
                  <a:pt x="447" y="912"/>
                </a:cubicBezTo>
                <a:cubicBezTo>
                  <a:pt x="495" y="903"/>
                  <a:pt x="552" y="816"/>
                  <a:pt x="603" y="782"/>
                </a:cubicBezTo>
                <a:cubicBezTo>
                  <a:pt x="677" y="672"/>
                  <a:pt x="667" y="563"/>
                  <a:pt x="707" y="443"/>
                </a:cubicBezTo>
                <a:cubicBezTo>
                  <a:pt x="696" y="305"/>
                  <a:pt x="705" y="129"/>
                  <a:pt x="551" y="78"/>
                </a:cubicBezTo>
                <a:cubicBezTo>
                  <a:pt x="476" y="0"/>
                  <a:pt x="393" y="44"/>
                  <a:pt x="277" y="51"/>
                </a:cubicBezTo>
                <a:cubicBezTo>
                  <a:pt x="198" y="172"/>
                  <a:pt x="295" y="16"/>
                  <a:pt x="238" y="130"/>
                </a:cubicBezTo>
                <a:cubicBezTo>
                  <a:pt x="231" y="144"/>
                  <a:pt x="219" y="155"/>
                  <a:pt x="212" y="169"/>
                </a:cubicBezTo>
                <a:cubicBezTo>
                  <a:pt x="206" y="181"/>
                  <a:pt x="199" y="208"/>
                  <a:pt x="199" y="208"/>
                </a:cubicBezTo>
              </a:path>
            </a:pathLst>
          </a:custGeom>
          <a:noFill/>
          <a:ln w="57150" cap="flat" cmpd="sng">
            <a:solidFill>
              <a:srgbClr val="FF505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19" name="Freeform 6"/>
          <p:cNvSpPr>
            <a:spLocks/>
          </p:cNvSpPr>
          <p:nvPr/>
        </p:nvSpPr>
        <p:spPr bwMode="auto">
          <a:xfrm>
            <a:off x="7086600" y="4246563"/>
            <a:ext cx="1295400" cy="1544637"/>
          </a:xfrm>
          <a:custGeom>
            <a:avLst/>
            <a:gdLst>
              <a:gd name="T0" fmla="*/ 2147483647 w 707"/>
              <a:gd name="T1" fmla="*/ 2147483647 h 925"/>
              <a:gd name="T2" fmla="*/ 2147483647 w 707"/>
              <a:gd name="T3" fmla="*/ 2147483647 h 925"/>
              <a:gd name="T4" fmla="*/ 2147483647 w 707"/>
              <a:gd name="T5" fmla="*/ 2147483647 h 925"/>
              <a:gd name="T6" fmla="*/ 2147483647 w 707"/>
              <a:gd name="T7" fmla="*/ 2147483647 h 925"/>
              <a:gd name="T8" fmla="*/ 2147483647 w 707"/>
              <a:gd name="T9" fmla="*/ 2147483647 h 925"/>
              <a:gd name="T10" fmla="*/ 2147483647 w 707"/>
              <a:gd name="T11" fmla="*/ 2147483647 h 925"/>
              <a:gd name="T12" fmla="*/ 2147483647 w 707"/>
              <a:gd name="T13" fmla="*/ 2147483647 h 925"/>
              <a:gd name="T14" fmla="*/ 2147483647 w 707"/>
              <a:gd name="T15" fmla="*/ 2147483647 h 925"/>
              <a:gd name="T16" fmla="*/ 2147483647 w 707"/>
              <a:gd name="T17" fmla="*/ 2147483647 h 925"/>
              <a:gd name="T18" fmla="*/ 2147483647 w 707"/>
              <a:gd name="T19" fmla="*/ 2147483647 h 925"/>
              <a:gd name="T20" fmla="*/ 2147483647 w 707"/>
              <a:gd name="T21" fmla="*/ 2147483647 h 925"/>
              <a:gd name="T22" fmla="*/ 2147483647 w 707"/>
              <a:gd name="T23" fmla="*/ 2147483647 h 925"/>
              <a:gd name="T24" fmla="*/ 2147483647 w 707"/>
              <a:gd name="T25" fmla="*/ 2147483647 h 925"/>
              <a:gd name="T26" fmla="*/ 2147483647 w 707"/>
              <a:gd name="T27" fmla="*/ 2147483647 h 925"/>
              <a:gd name="T28" fmla="*/ 2147483647 w 707"/>
              <a:gd name="T29" fmla="*/ 2147483647 h 92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707"/>
              <a:gd name="T46" fmla="*/ 0 h 925"/>
              <a:gd name="T47" fmla="*/ 707 w 707"/>
              <a:gd name="T48" fmla="*/ 925 h 92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707" h="925">
                <a:moveTo>
                  <a:pt x="264" y="156"/>
                </a:moveTo>
                <a:cubicBezTo>
                  <a:pt x="133" y="171"/>
                  <a:pt x="147" y="152"/>
                  <a:pt x="81" y="247"/>
                </a:cubicBezTo>
                <a:cubicBezTo>
                  <a:pt x="50" y="340"/>
                  <a:pt x="60" y="440"/>
                  <a:pt x="29" y="534"/>
                </a:cubicBezTo>
                <a:cubicBezTo>
                  <a:pt x="44" y="787"/>
                  <a:pt x="0" y="705"/>
                  <a:pt x="95" y="821"/>
                </a:cubicBezTo>
                <a:cubicBezTo>
                  <a:pt x="105" y="833"/>
                  <a:pt x="110" y="849"/>
                  <a:pt x="121" y="860"/>
                </a:cubicBezTo>
                <a:cubicBezTo>
                  <a:pt x="152" y="891"/>
                  <a:pt x="199" y="899"/>
                  <a:pt x="238" y="912"/>
                </a:cubicBezTo>
                <a:cubicBezTo>
                  <a:pt x="251" y="916"/>
                  <a:pt x="277" y="925"/>
                  <a:pt x="277" y="925"/>
                </a:cubicBezTo>
                <a:cubicBezTo>
                  <a:pt x="334" y="921"/>
                  <a:pt x="391" y="922"/>
                  <a:pt x="447" y="912"/>
                </a:cubicBezTo>
                <a:cubicBezTo>
                  <a:pt x="495" y="903"/>
                  <a:pt x="552" y="816"/>
                  <a:pt x="603" y="782"/>
                </a:cubicBezTo>
                <a:cubicBezTo>
                  <a:pt x="677" y="672"/>
                  <a:pt x="667" y="563"/>
                  <a:pt x="707" y="443"/>
                </a:cubicBezTo>
                <a:cubicBezTo>
                  <a:pt x="696" y="305"/>
                  <a:pt x="705" y="129"/>
                  <a:pt x="551" y="78"/>
                </a:cubicBezTo>
                <a:cubicBezTo>
                  <a:pt x="476" y="0"/>
                  <a:pt x="393" y="44"/>
                  <a:pt x="277" y="51"/>
                </a:cubicBezTo>
                <a:cubicBezTo>
                  <a:pt x="198" y="172"/>
                  <a:pt x="295" y="16"/>
                  <a:pt x="238" y="130"/>
                </a:cubicBezTo>
                <a:cubicBezTo>
                  <a:pt x="231" y="144"/>
                  <a:pt x="219" y="155"/>
                  <a:pt x="212" y="169"/>
                </a:cubicBezTo>
                <a:cubicBezTo>
                  <a:pt x="206" y="181"/>
                  <a:pt x="199" y="208"/>
                  <a:pt x="199" y="208"/>
                </a:cubicBezTo>
              </a:path>
            </a:pathLst>
          </a:custGeom>
          <a:noFill/>
          <a:ln w="57150" cap="flat" cmpd="sng">
            <a:solidFill>
              <a:srgbClr val="FF505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Supraventricular Arrhythmias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altLang="en-US" sz="3600" i="1" smtClean="0">
                <a:solidFill>
                  <a:srgbClr val="FF5050"/>
                </a:solidFill>
              </a:rPr>
              <a:t>Atrial Fibrillation</a:t>
            </a:r>
          </a:p>
          <a:p>
            <a:pPr eaLnBrk="1" hangingPunct="1"/>
            <a:endParaRPr lang="en-US" altLang="en-US" sz="1200" i="1" smtClean="0">
              <a:solidFill>
                <a:srgbClr val="FF5050"/>
              </a:solidFill>
            </a:endParaRPr>
          </a:p>
          <a:p>
            <a:pPr eaLnBrk="1" hangingPunct="1"/>
            <a:r>
              <a:rPr lang="en-US" altLang="en-US" sz="3600" i="1" smtClean="0">
                <a:solidFill>
                  <a:srgbClr val="FF5050"/>
                </a:solidFill>
              </a:rPr>
              <a:t>Atrial Flutter</a:t>
            </a:r>
          </a:p>
          <a:p>
            <a:pPr eaLnBrk="1" hangingPunct="1"/>
            <a:endParaRPr lang="en-US" altLang="en-US" sz="1200" i="1" smtClean="0">
              <a:solidFill>
                <a:srgbClr val="FF5050"/>
              </a:solidFill>
            </a:endParaRPr>
          </a:p>
          <a:p>
            <a:pPr eaLnBrk="1" hangingPunct="1"/>
            <a:r>
              <a:rPr lang="en-US" altLang="en-US" sz="3600" i="1" smtClean="0">
                <a:solidFill>
                  <a:srgbClr val="FF5050"/>
                </a:solidFill>
              </a:rPr>
              <a:t>Paroxysmal Supraventricular Tachycardia</a:t>
            </a:r>
            <a:endParaRPr lang="en-US" altLang="en-US" sz="3600" smtClean="0"/>
          </a:p>
        </p:txBody>
      </p:sp>
      <p:sp>
        <p:nvSpPr>
          <p:cNvPr id="65540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66563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5257800" y="27432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100 bpm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Rate?</a:t>
            </a:r>
            <a:endParaRPr lang="en-US" altLang="en-US"/>
          </a:p>
        </p:txBody>
      </p:sp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685800" y="3306763"/>
            <a:ext cx="3733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Regularity?</a:t>
            </a:r>
            <a:endParaRPr lang="en-US" altLang="en-US"/>
          </a:p>
        </p:txBody>
      </p:sp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5257800" y="3352800"/>
            <a:ext cx="3886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irregularly irregular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5257800" y="39624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60" name="Text Box 8"/>
          <p:cNvSpPr txBox="1">
            <a:spLocks noChangeArrowheads="1"/>
          </p:cNvSpPr>
          <p:nvPr/>
        </p:nvSpPr>
        <p:spPr bwMode="auto">
          <a:xfrm>
            <a:off x="5257800" y="5135563"/>
            <a:ext cx="1752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0.06 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61" name="Text Box 9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 waves?</a:t>
            </a:r>
            <a:endParaRPr lang="en-US" altLang="en-US"/>
          </a:p>
        </p:txBody>
      </p:sp>
      <p:sp>
        <p:nvSpPr>
          <p:cNvPr id="100362" name="Text Box 10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PR interval?</a:t>
            </a:r>
            <a:endParaRPr lang="en-US" altLang="en-US"/>
          </a:p>
        </p:txBody>
      </p:sp>
      <p:sp>
        <p:nvSpPr>
          <p:cNvPr id="100363" name="Text Box 11"/>
          <p:cNvSpPr txBox="1">
            <a:spLocks noChangeArrowheads="1"/>
          </p:cNvSpPr>
          <p:nvPr/>
        </p:nvSpPr>
        <p:spPr bwMode="auto">
          <a:xfrm>
            <a:off x="5257800" y="45720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</a:p>
        </p:txBody>
      </p:sp>
      <p:sp>
        <p:nvSpPr>
          <p:cNvPr id="100364" name="Text Box 12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QRS duration?</a:t>
            </a:r>
            <a:endParaRPr lang="en-US" altLang="en-US"/>
          </a:p>
        </p:txBody>
      </p:sp>
      <p:sp>
        <p:nvSpPr>
          <p:cNvPr id="100365" name="Text Box 13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latin typeface="Arial" charset="0"/>
              </a:rPr>
              <a:t>Interpretation?</a:t>
            </a:r>
            <a:endParaRPr lang="en-US" altLang="en-US"/>
          </a:p>
        </p:txBody>
      </p:sp>
      <p:sp>
        <p:nvSpPr>
          <p:cNvPr id="100366" name="Text Box 14"/>
          <p:cNvSpPr txBox="1">
            <a:spLocks noChangeArrowheads="1"/>
          </p:cNvSpPr>
          <p:nvPr/>
        </p:nvSpPr>
        <p:spPr bwMode="auto">
          <a:xfrm>
            <a:off x="3581400" y="5821363"/>
            <a:ext cx="4953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Atrial Fibrillation</a:t>
            </a:r>
          </a:p>
        </p:txBody>
      </p:sp>
      <p:pic>
        <p:nvPicPr>
          <p:cNvPr id="66576" name="Picture 15" descr="af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77724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0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0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0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0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0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0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0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autoUpdateAnimBg="0"/>
      <p:bldP spid="100356" grpId="0" autoUpdateAnimBg="0"/>
      <p:bldP spid="100357" grpId="0" autoUpdateAnimBg="0"/>
      <p:bldP spid="100358" grpId="0" autoUpdateAnimBg="0"/>
      <p:bldP spid="100359" grpId="0" autoUpdateAnimBg="0"/>
      <p:bldP spid="100360" grpId="0" autoUpdateAnimBg="0"/>
      <p:bldP spid="100361" grpId="0" autoUpdateAnimBg="0"/>
      <p:bldP spid="100362" grpId="0" autoUpdateAnimBg="0"/>
      <p:bldP spid="100363" grpId="0" autoUpdateAnimBg="0"/>
      <p:bldP spid="100364" grpId="0" autoUpdateAnimBg="0"/>
      <p:bldP spid="100365" grpId="0" autoUpdateAnimBg="0"/>
      <p:bldP spid="100366" grpId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69635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5257800" y="27432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70 bpm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Rate?</a:t>
            </a:r>
            <a:endParaRPr lang="en-US" altLang="en-US"/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685800" y="3306763"/>
            <a:ext cx="3733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Regularity?</a:t>
            </a:r>
            <a:endParaRPr lang="en-US" altLang="en-US"/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5257800" y="33528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regular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5257800" y="39624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flutter waves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5257800" y="5135563"/>
            <a:ext cx="1752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0.06 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1385" name="Text Box 9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 waves?</a:t>
            </a:r>
            <a:endParaRPr lang="en-US" altLang="en-US"/>
          </a:p>
        </p:txBody>
      </p:sp>
      <p:sp>
        <p:nvSpPr>
          <p:cNvPr id="101386" name="Text Box 10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PR interval?</a:t>
            </a:r>
            <a:endParaRPr lang="en-US" altLang="en-US"/>
          </a:p>
        </p:txBody>
      </p:sp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5257800" y="45720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</a:p>
        </p:txBody>
      </p:sp>
      <p:sp>
        <p:nvSpPr>
          <p:cNvPr id="101388" name="Text Box 12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QRS duration?</a:t>
            </a:r>
            <a:endParaRPr lang="en-US" altLang="en-US"/>
          </a:p>
        </p:txBody>
      </p:sp>
      <p:sp>
        <p:nvSpPr>
          <p:cNvPr id="101389" name="Text Box 13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latin typeface="Arial" charset="0"/>
              </a:rPr>
              <a:t>Interpretation?</a:t>
            </a:r>
            <a:endParaRPr lang="en-US" altLang="en-US"/>
          </a:p>
        </p:txBody>
      </p:sp>
      <p:sp>
        <p:nvSpPr>
          <p:cNvPr id="101390" name="Text Box 14"/>
          <p:cNvSpPr txBox="1">
            <a:spLocks noChangeArrowheads="1"/>
          </p:cNvSpPr>
          <p:nvPr/>
        </p:nvSpPr>
        <p:spPr bwMode="auto">
          <a:xfrm>
            <a:off x="3581400" y="5821363"/>
            <a:ext cx="4953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Atrial Flutter</a:t>
            </a:r>
          </a:p>
        </p:txBody>
      </p:sp>
      <p:pic>
        <p:nvPicPr>
          <p:cNvPr id="69648" name="Picture 15" descr="aflut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16075"/>
            <a:ext cx="77724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1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1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1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1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autoUpdateAnimBg="0"/>
      <p:bldP spid="101380" grpId="0" autoUpdateAnimBg="0"/>
      <p:bldP spid="101381" grpId="0" autoUpdateAnimBg="0"/>
      <p:bldP spid="101382" grpId="0" autoUpdateAnimBg="0"/>
      <p:bldP spid="101383" grpId="0" autoUpdateAnimBg="0"/>
      <p:bldP spid="101384" grpId="0" autoUpdateAnimBg="0"/>
      <p:bldP spid="101385" grpId="0" autoUpdateAnimBg="0"/>
      <p:bldP spid="101386" grpId="0" autoUpdateAnimBg="0"/>
      <p:bldP spid="101387" grpId="0" autoUpdateAnimBg="0"/>
      <p:bldP spid="101388" grpId="0" autoUpdateAnimBg="0"/>
      <p:bldP spid="101389" grpId="0" autoUpdateAnimBg="0"/>
      <p:bldP spid="101390" grpId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5257800" y="2743200"/>
            <a:ext cx="3200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74 </a:t>
            </a:r>
            <a:r>
              <a:rPr lang="en-US" altLang="en-US" sz="3200">
                <a:solidFill>
                  <a:srgbClr val="FF5050"/>
                </a:solidFill>
                <a:latin typeface="Arial" charset="0"/>
                <a:sym typeface="Wingdings" pitchFamily="2" charset="2"/>
              </a:rPr>
              <a:t>148</a:t>
            </a: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 bpm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Rate?</a:t>
            </a:r>
            <a:endParaRPr lang="en-US" altLang="en-US"/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685800" y="3306763"/>
            <a:ext cx="3733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Regularity?</a:t>
            </a:r>
            <a:endParaRPr lang="en-US" altLang="en-US"/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5257800" y="33528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Regular </a:t>
            </a:r>
            <a:r>
              <a:rPr lang="en-US" altLang="en-US" sz="3200">
                <a:solidFill>
                  <a:srgbClr val="FF5050"/>
                </a:solidFill>
                <a:latin typeface="Arial" charset="0"/>
                <a:sym typeface="Wingdings" pitchFamily="2" charset="2"/>
              </a:rPr>
              <a:t> regular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5257800" y="39624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Normal </a:t>
            </a:r>
            <a:r>
              <a:rPr lang="en-US" altLang="en-US" sz="3200">
                <a:solidFill>
                  <a:srgbClr val="FF5050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5257800" y="5135563"/>
            <a:ext cx="1752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0.08 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4457" name="Text Box 9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 waves?</a:t>
            </a:r>
            <a:endParaRPr lang="en-US" altLang="en-US"/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PR interval?</a:t>
            </a:r>
            <a:endParaRPr lang="en-US" altLang="en-US"/>
          </a:p>
        </p:txBody>
      </p:sp>
      <p:sp>
        <p:nvSpPr>
          <p:cNvPr id="104459" name="Text Box 11"/>
          <p:cNvSpPr txBox="1">
            <a:spLocks noChangeArrowheads="1"/>
          </p:cNvSpPr>
          <p:nvPr/>
        </p:nvSpPr>
        <p:spPr bwMode="auto">
          <a:xfrm>
            <a:off x="5257800" y="45720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0.16 s </a:t>
            </a:r>
            <a:r>
              <a:rPr lang="en-US" altLang="en-US" sz="3200">
                <a:solidFill>
                  <a:srgbClr val="FF5050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</a:p>
        </p:txBody>
      </p:sp>
      <p:sp>
        <p:nvSpPr>
          <p:cNvPr id="104460" name="Text Box 12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QRS duration?</a:t>
            </a:r>
            <a:endParaRPr lang="en-US" altLang="en-US"/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latin typeface="Arial" charset="0"/>
              </a:rPr>
              <a:t>Interpretation?</a:t>
            </a:r>
            <a:endParaRPr lang="en-US" altLang="en-US"/>
          </a:p>
        </p:txBody>
      </p:sp>
      <p:sp>
        <p:nvSpPr>
          <p:cNvPr id="104462" name="Text Box 14"/>
          <p:cNvSpPr txBox="1">
            <a:spLocks noChangeArrowheads="1"/>
          </p:cNvSpPr>
          <p:nvPr/>
        </p:nvSpPr>
        <p:spPr bwMode="auto">
          <a:xfrm>
            <a:off x="3581400" y="5821363"/>
            <a:ext cx="5791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Paroxysmal Supraventricular Tachycardia (PSVT)</a:t>
            </a:r>
          </a:p>
        </p:txBody>
      </p:sp>
      <p:pic>
        <p:nvPicPr>
          <p:cNvPr id="72720" name="Picture 15" descr="psvt-m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8153400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4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4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4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4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autoUpdateAnimBg="0"/>
      <p:bldP spid="104452" grpId="0" autoUpdateAnimBg="0"/>
      <p:bldP spid="104453" grpId="0" autoUpdateAnimBg="0"/>
      <p:bldP spid="104454" grpId="0" autoUpdateAnimBg="0"/>
      <p:bldP spid="104455" grpId="0" autoUpdateAnimBg="0"/>
      <p:bldP spid="104456" grpId="0" autoUpdateAnimBg="0"/>
      <p:bldP spid="104457" grpId="0" autoUpdateAnimBg="0"/>
      <p:bldP spid="104458" grpId="0" autoUpdateAnimBg="0"/>
      <p:bldP spid="104459" grpId="0" autoUpdateAnimBg="0"/>
      <p:bldP spid="104460" grpId="0" autoUpdateAnimBg="0"/>
      <p:bldP spid="104461" grpId="0" autoUpdateAnimBg="0"/>
      <p:bldP spid="104462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Ventricular Arrhythmias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90600" y="2438400"/>
            <a:ext cx="7772400" cy="4114800"/>
          </a:xfrm>
        </p:spPr>
        <p:txBody>
          <a:bodyPr/>
          <a:lstStyle/>
          <a:p>
            <a:pPr eaLnBrk="1" hangingPunct="1"/>
            <a:r>
              <a:rPr lang="en-US" altLang="en-US" sz="3600" i="1" smtClean="0">
                <a:solidFill>
                  <a:srgbClr val="FF5050"/>
                </a:solidFill>
              </a:rPr>
              <a:t>Ventricular Tachycardia</a:t>
            </a:r>
          </a:p>
          <a:p>
            <a:pPr eaLnBrk="1" hangingPunct="1"/>
            <a:endParaRPr lang="en-US" altLang="en-US" sz="1200" i="1" smtClean="0">
              <a:solidFill>
                <a:srgbClr val="FF5050"/>
              </a:solidFill>
            </a:endParaRPr>
          </a:p>
          <a:p>
            <a:pPr eaLnBrk="1" hangingPunct="1"/>
            <a:r>
              <a:rPr lang="en-US" altLang="en-US" sz="3600" i="1" smtClean="0">
                <a:solidFill>
                  <a:srgbClr val="FF5050"/>
                </a:solidFill>
              </a:rPr>
              <a:t>Ventricular Fibrillation</a:t>
            </a:r>
            <a:endParaRPr lang="en-US" altLang="en-US" i="1" smtClean="0">
              <a:solidFill>
                <a:srgbClr val="FF5050"/>
              </a:solidFill>
            </a:endParaRPr>
          </a:p>
        </p:txBody>
      </p:sp>
      <p:sp>
        <p:nvSpPr>
          <p:cNvPr id="75780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sz="5400" smtClean="0"/>
              <a:t>Reading normal ECG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76803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106499" name="Text Box 3"/>
          <p:cNvSpPr txBox="1">
            <a:spLocks noChangeArrowheads="1"/>
          </p:cNvSpPr>
          <p:nvPr/>
        </p:nvSpPr>
        <p:spPr bwMode="auto">
          <a:xfrm>
            <a:off x="5257800" y="27432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160 bpm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Rate?</a:t>
            </a:r>
            <a:endParaRPr lang="en-US" altLang="en-US"/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685800" y="3306763"/>
            <a:ext cx="3733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Regularity?</a:t>
            </a:r>
            <a:endParaRPr lang="en-US" altLang="en-US"/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5257800" y="33528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regular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5257800" y="39624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5257800" y="5135563"/>
            <a:ext cx="3657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wide (&gt; 0.12 sec)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5" name="Text Box 9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 waves?</a:t>
            </a:r>
            <a:endParaRPr lang="en-US" altLang="en-US"/>
          </a:p>
        </p:txBody>
      </p:sp>
      <p:sp>
        <p:nvSpPr>
          <p:cNvPr id="106506" name="Text Box 10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PR interval?</a:t>
            </a:r>
            <a:endParaRPr lang="en-US" altLang="en-US"/>
          </a:p>
        </p:txBody>
      </p:sp>
      <p:sp>
        <p:nvSpPr>
          <p:cNvPr id="106507" name="Text Box 11"/>
          <p:cNvSpPr txBox="1">
            <a:spLocks noChangeArrowheads="1"/>
          </p:cNvSpPr>
          <p:nvPr/>
        </p:nvSpPr>
        <p:spPr bwMode="auto">
          <a:xfrm>
            <a:off x="5257800" y="45720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</a:p>
        </p:txBody>
      </p:sp>
      <p:sp>
        <p:nvSpPr>
          <p:cNvPr id="106508" name="Text Box 12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QRS duration?</a:t>
            </a:r>
            <a:endParaRPr lang="en-US" altLang="en-US"/>
          </a:p>
        </p:txBody>
      </p:sp>
      <p:sp>
        <p:nvSpPr>
          <p:cNvPr id="106509" name="Text Box 13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latin typeface="Arial" charset="0"/>
              </a:rPr>
              <a:t>Interpretation?</a:t>
            </a:r>
            <a:endParaRPr lang="en-US" altLang="en-US"/>
          </a:p>
        </p:txBody>
      </p:sp>
      <p:sp>
        <p:nvSpPr>
          <p:cNvPr id="106510" name="Text Box 14"/>
          <p:cNvSpPr txBox="1">
            <a:spLocks noChangeArrowheads="1"/>
          </p:cNvSpPr>
          <p:nvPr/>
        </p:nvSpPr>
        <p:spPr bwMode="auto">
          <a:xfrm>
            <a:off x="3581400" y="5821363"/>
            <a:ext cx="5791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Ventricular Tachycardia</a:t>
            </a:r>
          </a:p>
        </p:txBody>
      </p:sp>
      <p:pic>
        <p:nvPicPr>
          <p:cNvPr id="76816" name="Picture 15" descr="vt-m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777240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6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6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6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6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6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6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6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6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autoUpdateAnimBg="0"/>
      <p:bldP spid="106500" grpId="0" autoUpdateAnimBg="0"/>
      <p:bldP spid="106501" grpId="0" autoUpdateAnimBg="0"/>
      <p:bldP spid="106502" grpId="0" autoUpdateAnimBg="0"/>
      <p:bldP spid="106503" grpId="0" autoUpdateAnimBg="0"/>
      <p:bldP spid="106504" grpId="0" autoUpdateAnimBg="0"/>
      <p:bldP spid="106505" grpId="0" autoUpdateAnimBg="0"/>
      <p:bldP spid="106506" grpId="0" autoUpdateAnimBg="0"/>
      <p:bldP spid="106507" grpId="0" autoUpdateAnimBg="0"/>
      <p:bldP spid="106508" grpId="0" autoUpdateAnimBg="0"/>
      <p:bldP spid="106509" grpId="0" autoUpdateAnimBg="0"/>
      <p:bldP spid="106510" grpId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79875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5257800" y="27432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Rate?</a:t>
            </a:r>
            <a:endParaRPr lang="en-US" altLang="en-US"/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685800" y="3306763"/>
            <a:ext cx="3733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Regularity?</a:t>
            </a:r>
            <a:endParaRPr lang="en-US" altLang="en-US"/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5257800" y="33528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irregularly irreg.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8551" name="Text Box 7"/>
          <p:cNvSpPr txBox="1">
            <a:spLocks noChangeArrowheads="1"/>
          </p:cNvSpPr>
          <p:nvPr/>
        </p:nvSpPr>
        <p:spPr bwMode="auto">
          <a:xfrm>
            <a:off x="5257800" y="39624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8552" name="Text Box 8"/>
          <p:cNvSpPr txBox="1">
            <a:spLocks noChangeArrowheads="1"/>
          </p:cNvSpPr>
          <p:nvPr/>
        </p:nvSpPr>
        <p:spPr bwMode="auto">
          <a:xfrm>
            <a:off x="5257800" y="5135563"/>
            <a:ext cx="3886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wide, if recognizable 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8553" name="Text Box 9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 waves?</a:t>
            </a:r>
            <a:endParaRPr lang="en-US" altLang="en-US"/>
          </a:p>
        </p:txBody>
      </p:sp>
      <p:sp>
        <p:nvSpPr>
          <p:cNvPr id="108554" name="Text Box 10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PR interval?</a:t>
            </a:r>
            <a:endParaRPr lang="en-US" altLang="en-US"/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5257800" y="45720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</a:p>
        </p:txBody>
      </p:sp>
      <p:sp>
        <p:nvSpPr>
          <p:cNvPr id="108556" name="Text Box 12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QRS duration?</a:t>
            </a:r>
            <a:endParaRPr lang="en-US" altLang="en-US"/>
          </a:p>
        </p:txBody>
      </p:sp>
      <p:sp>
        <p:nvSpPr>
          <p:cNvPr id="108557" name="Text Box 13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latin typeface="Arial" charset="0"/>
              </a:rPr>
              <a:t>Interpretation?</a:t>
            </a:r>
            <a:endParaRPr lang="en-US" altLang="en-US"/>
          </a:p>
        </p:txBody>
      </p:sp>
      <p:sp>
        <p:nvSpPr>
          <p:cNvPr id="108558" name="Text Box 14"/>
          <p:cNvSpPr txBox="1">
            <a:spLocks noChangeArrowheads="1"/>
          </p:cNvSpPr>
          <p:nvPr/>
        </p:nvSpPr>
        <p:spPr bwMode="auto">
          <a:xfrm>
            <a:off x="3581400" y="5821363"/>
            <a:ext cx="5791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Ventricular Fibrillation</a:t>
            </a:r>
          </a:p>
        </p:txBody>
      </p:sp>
      <p:pic>
        <p:nvPicPr>
          <p:cNvPr id="79888" name="Picture 15" descr="vfib-m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7772400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8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8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8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8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8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8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autoUpdateAnimBg="0"/>
      <p:bldP spid="108548" grpId="0" autoUpdateAnimBg="0"/>
      <p:bldP spid="108549" grpId="0" autoUpdateAnimBg="0"/>
      <p:bldP spid="108550" grpId="0" autoUpdateAnimBg="0"/>
      <p:bldP spid="108551" grpId="0" autoUpdateAnimBg="0"/>
      <p:bldP spid="108552" grpId="0" autoUpdateAnimBg="0"/>
      <p:bldP spid="108553" grpId="0" autoUpdateAnimBg="0"/>
      <p:bldP spid="108554" grpId="0" autoUpdateAnimBg="0"/>
      <p:bldP spid="108555" grpId="0" autoUpdateAnimBg="0"/>
      <p:bldP spid="108556" grpId="0" autoUpdateAnimBg="0"/>
      <p:bldP spid="108557" grpId="0" autoUpdateAnimBg="0"/>
      <p:bldP spid="108558" grpId="0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SE" sz="3200" dirty="0" smtClean="0"/>
              <a:t>AV Nodal Blocks</a:t>
            </a:r>
            <a:r>
              <a:rPr lang="sv-SE" dirty="0" smtClean="0"/>
              <a:t/>
            </a:r>
            <a:br>
              <a:rPr lang="sv-SE" dirty="0" smtClean="0"/>
            </a:br>
            <a:endParaRPr lang="en-US" dirty="0"/>
          </a:p>
        </p:txBody>
      </p:sp>
      <p:sp>
        <p:nvSpPr>
          <p:cNvPr id="8294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sv-SE" sz="3600" smtClean="0"/>
              <a:t>1st Degree AV Block</a:t>
            </a:r>
          </a:p>
          <a:p>
            <a:r>
              <a:rPr lang="sv-SE" sz="3600" smtClean="0"/>
              <a:t> 2nd Degree AV Block, Type I</a:t>
            </a:r>
          </a:p>
          <a:p>
            <a:r>
              <a:rPr lang="sv-SE" sz="3600" smtClean="0"/>
              <a:t> 2nd Degree AV Block, Type II</a:t>
            </a:r>
          </a:p>
          <a:p>
            <a:r>
              <a:rPr lang="sv-SE" sz="3600" smtClean="0"/>
              <a:t> 3rd Degree AV Block</a:t>
            </a:r>
            <a:endParaRPr lang="en-US" sz="3600" smtClean="0"/>
          </a:p>
        </p:txBody>
      </p:sp>
      <p:sp>
        <p:nvSpPr>
          <p:cNvPr id="82948" name="Footer Placeholder 3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397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dirty="0" smtClean="0"/>
              <a:t>  </a:t>
            </a:r>
            <a:r>
              <a:rPr lang="en-US" sz="2800" dirty="0" smtClean="0"/>
              <a:t>Rate?                                          </a:t>
            </a:r>
            <a:r>
              <a:rPr lang="en-US" sz="2800" dirty="0" smtClean="0">
                <a:solidFill>
                  <a:srgbClr val="FF0000"/>
                </a:solidFill>
              </a:rPr>
              <a:t>60 BPM 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dirty="0" smtClean="0"/>
              <a:t>  Regularity?                                </a:t>
            </a:r>
            <a:r>
              <a:rPr lang="en-US" sz="2800" dirty="0" smtClean="0">
                <a:solidFill>
                  <a:srgbClr val="FF0000"/>
                </a:solidFill>
              </a:rPr>
              <a:t>Regular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dirty="0" smtClean="0"/>
              <a:t>  P waves?                                     </a:t>
            </a:r>
            <a:r>
              <a:rPr lang="en-US" sz="2800" dirty="0" smtClean="0">
                <a:solidFill>
                  <a:srgbClr val="FF0000"/>
                </a:solidFill>
              </a:rPr>
              <a:t>Normal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dirty="0" smtClean="0"/>
              <a:t>  PR interval?                                 </a:t>
            </a:r>
            <a:r>
              <a:rPr lang="en-US" sz="2800" dirty="0" smtClean="0">
                <a:solidFill>
                  <a:srgbClr val="FF0000"/>
                </a:solidFill>
              </a:rPr>
              <a:t>0.36 s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dirty="0" smtClean="0"/>
              <a:t> QRS duration?                              </a:t>
            </a:r>
            <a:r>
              <a:rPr lang="en-US" sz="2800" dirty="0" smtClean="0">
                <a:solidFill>
                  <a:srgbClr val="FF0000"/>
                </a:solidFill>
              </a:rPr>
              <a:t>0.08  s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dirty="0" smtClean="0"/>
              <a:t>          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Interpretation?   </a:t>
            </a:r>
            <a:r>
              <a:rPr lang="en-US" sz="2800" dirty="0" smtClean="0"/>
              <a:t>1st Degree AV Block</a:t>
            </a:r>
          </a:p>
        </p:txBody>
      </p:sp>
      <p:sp>
        <p:nvSpPr>
          <p:cNvPr id="83972" name="Footer Placeholder 3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8397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318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09800"/>
            <a:ext cx="7467600" cy="42640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• Rate?    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50 </a:t>
            </a:r>
            <a:r>
              <a:rPr lang="en-US" dirty="0" err="1" smtClean="0">
                <a:solidFill>
                  <a:srgbClr val="FF0000"/>
                </a:solidFill>
              </a:rPr>
              <a:t>bpm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dirty="0" smtClean="0"/>
              <a:t>• Regularity?                            </a:t>
            </a:r>
            <a:r>
              <a:rPr lang="en-US" dirty="0" smtClean="0">
                <a:solidFill>
                  <a:srgbClr val="FF0000"/>
                </a:solidFill>
              </a:rPr>
              <a:t>regularly irregular</a:t>
            </a:r>
          </a:p>
          <a:p>
            <a:pPr>
              <a:defRPr/>
            </a:pPr>
            <a:r>
              <a:rPr lang="en-US" dirty="0" smtClean="0"/>
              <a:t>   P waves?                                 </a:t>
            </a:r>
            <a:r>
              <a:rPr lang="en-US" dirty="0" err="1" smtClean="0">
                <a:solidFill>
                  <a:srgbClr val="FF0000"/>
                </a:solidFill>
              </a:rPr>
              <a:t>nl</a:t>
            </a:r>
            <a:r>
              <a:rPr lang="en-US" dirty="0" smtClean="0">
                <a:solidFill>
                  <a:srgbClr val="FF0000"/>
                </a:solidFill>
              </a:rPr>
              <a:t>, but 4th no QRS</a:t>
            </a:r>
          </a:p>
          <a:p>
            <a:pPr>
              <a:defRPr/>
            </a:pPr>
            <a:r>
              <a:rPr lang="en-US" dirty="0" smtClean="0"/>
              <a:t>• PR interval?                             </a:t>
            </a:r>
            <a:r>
              <a:rPr lang="en-US" dirty="0" smtClean="0">
                <a:solidFill>
                  <a:srgbClr val="FF0000"/>
                </a:solidFill>
              </a:rPr>
              <a:t>Lengthens</a:t>
            </a:r>
          </a:p>
          <a:p>
            <a:pPr>
              <a:defRPr/>
            </a:pPr>
            <a:r>
              <a:rPr lang="en-US" dirty="0" smtClean="0"/>
              <a:t>QRS duration?                             </a:t>
            </a:r>
            <a:r>
              <a:rPr lang="en-US" dirty="0" smtClean="0">
                <a:solidFill>
                  <a:srgbClr val="FF0000"/>
                </a:solidFill>
              </a:rPr>
              <a:t>0.08  s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Interpretation? </a:t>
            </a:r>
            <a:r>
              <a:rPr lang="en-US" dirty="0" smtClean="0"/>
              <a:t>2nd Degree AV Block, Type I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/>
              <a:t>                    (</a:t>
            </a:r>
            <a:r>
              <a:rPr lang="en-US" dirty="0" err="1" smtClean="0"/>
              <a:t>Wenckebach</a:t>
            </a:r>
            <a:r>
              <a:rPr lang="en-US" dirty="0" smtClean="0"/>
              <a:t>, </a:t>
            </a:r>
            <a:r>
              <a:rPr lang="en-US" dirty="0" err="1" smtClean="0"/>
              <a:t>Mobitz</a:t>
            </a:r>
            <a:r>
              <a:rPr lang="en-US" dirty="0" smtClean="0"/>
              <a:t> type I)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/>
              <a:t>PR interval progressively lengthens, then the impulse is completely blocked (P wave not followed by QRS)</a:t>
            </a:r>
          </a:p>
        </p:txBody>
      </p:sp>
      <p:pic>
        <p:nvPicPr>
          <p:cNvPr id="849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0"/>
            <a:ext cx="8991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3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3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3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3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3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3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601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dirty="0" smtClean="0"/>
              <a:t> • Rate?     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40 </a:t>
            </a:r>
            <a:r>
              <a:rPr lang="en-US" dirty="0" err="1" smtClean="0">
                <a:solidFill>
                  <a:srgbClr val="FF0000"/>
                </a:solidFill>
              </a:rPr>
              <a:t>bpm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• Regularity?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Regular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•</a:t>
            </a:r>
            <a:r>
              <a:rPr lang="en-US" dirty="0" smtClean="0"/>
              <a:t> P waves?</a:t>
            </a:r>
            <a:r>
              <a:rPr lang="en-US" dirty="0" smtClean="0">
                <a:solidFill>
                  <a:srgbClr val="FF0000"/>
                </a:solidFill>
              </a:rPr>
              <a:t>                                </a:t>
            </a:r>
            <a:r>
              <a:rPr lang="en-US" dirty="0" err="1" smtClean="0">
                <a:solidFill>
                  <a:srgbClr val="FF0000"/>
                </a:solidFill>
              </a:rPr>
              <a:t>nl</a:t>
            </a:r>
            <a:r>
              <a:rPr lang="en-US" dirty="0" smtClean="0">
                <a:solidFill>
                  <a:srgbClr val="FF0000"/>
                </a:solidFill>
              </a:rPr>
              <a:t>, 2 of 3 no QRS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• </a:t>
            </a:r>
            <a:r>
              <a:rPr lang="en-US" dirty="0" smtClean="0"/>
              <a:t>PR interval?                              </a:t>
            </a:r>
            <a:r>
              <a:rPr lang="en-US" dirty="0" smtClean="0">
                <a:solidFill>
                  <a:srgbClr val="FF0000"/>
                </a:solidFill>
              </a:rPr>
              <a:t>0.14 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• </a:t>
            </a:r>
            <a:r>
              <a:rPr lang="en-US" dirty="0" smtClean="0"/>
              <a:t>QRS duration?                          </a:t>
            </a:r>
            <a:r>
              <a:rPr lang="en-US" dirty="0" smtClean="0">
                <a:solidFill>
                  <a:srgbClr val="FF0000"/>
                </a:solidFill>
              </a:rPr>
              <a:t>0.08 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Interpretation? </a:t>
            </a:r>
            <a:r>
              <a:rPr lang="en-US" dirty="0" smtClean="0"/>
              <a:t>2nd Degree AV Block, Type II</a:t>
            </a:r>
          </a:p>
          <a:p>
            <a:endParaRPr lang="en-US" dirty="0" smtClean="0"/>
          </a:p>
          <a:p>
            <a:r>
              <a:rPr lang="en-US" dirty="0" smtClean="0"/>
              <a:t>Occasional P waves are completely blocked (P wave not followed by QRS).</a:t>
            </a:r>
          </a:p>
        </p:txBody>
      </p:sp>
      <p:pic>
        <p:nvPicPr>
          <p:cNvPr id="860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154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6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6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6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• Rate?        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40 </a:t>
            </a:r>
            <a:r>
              <a:rPr lang="en-US" dirty="0" err="1" smtClean="0">
                <a:solidFill>
                  <a:srgbClr val="FF0000"/>
                </a:solidFill>
              </a:rPr>
              <a:t>bpm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dirty="0" smtClean="0"/>
              <a:t>• Regularity?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regular</a:t>
            </a:r>
          </a:p>
          <a:p>
            <a:pPr>
              <a:defRPr/>
            </a:pPr>
            <a:r>
              <a:rPr lang="en-US" dirty="0" smtClean="0"/>
              <a:t>• P waves?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no relation to QRS</a:t>
            </a:r>
          </a:p>
          <a:p>
            <a:pPr>
              <a:defRPr/>
            </a:pPr>
            <a:r>
              <a:rPr lang="en-US" dirty="0" smtClean="0"/>
              <a:t>• PR interval?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None</a:t>
            </a:r>
          </a:p>
          <a:p>
            <a:pPr>
              <a:defRPr/>
            </a:pPr>
            <a:r>
              <a:rPr lang="en-US" dirty="0" smtClean="0"/>
              <a:t>• QRS duration?                           </a:t>
            </a:r>
            <a:r>
              <a:rPr lang="en-US" dirty="0" smtClean="0">
                <a:solidFill>
                  <a:srgbClr val="FF0000"/>
                </a:solidFill>
              </a:rPr>
              <a:t>wide (&gt; 0.12 s)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             Interpretation</a:t>
            </a:r>
            <a:r>
              <a:rPr lang="en-US" dirty="0" smtClean="0"/>
              <a:t>? 3rd Degree AV Block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87044" name="Footer Placeholder 3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8704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440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7046" name="Rectangle 3"/>
          <p:cNvSpPr>
            <a:spLocks noChangeArrowheads="1"/>
          </p:cNvSpPr>
          <p:nvPr/>
        </p:nvSpPr>
        <p:spPr bwMode="auto">
          <a:xfrm>
            <a:off x="762000" y="1143000"/>
            <a:ext cx="22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/>
              <a:t>↑</a:t>
            </a:r>
          </a:p>
        </p:txBody>
      </p:sp>
      <p:sp>
        <p:nvSpPr>
          <p:cNvPr id="87047" name="Rectangle 4"/>
          <p:cNvSpPr>
            <a:spLocks noChangeArrowheads="1"/>
          </p:cNvSpPr>
          <p:nvPr/>
        </p:nvSpPr>
        <p:spPr bwMode="auto">
          <a:xfrm>
            <a:off x="1676400" y="1143000"/>
            <a:ext cx="304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↑</a:t>
            </a:r>
          </a:p>
        </p:txBody>
      </p:sp>
      <p:sp>
        <p:nvSpPr>
          <p:cNvPr id="87048" name="Rectangle 5"/>
          <p:cNvSpPr>
            <a:spLocks noChangeArrowheads="1"/>
          </p:cNvSpPr>
          <p:nvPr/>
        </p:nvSpPr>
        <p:spPr bwMode="auto">
          <a:xfrm>
            <a:off x="2667000" y="1143000"/>
            <a:ext cx="22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↑</a:t>
            </a:r>
          </a:p>
        </p:txBody>
      </p:sp>
      <p:sp>
        <p:nvSpPr>
          <p:cNvPr id="87049" name="Rectangle 6"/>
          <p:cNvSpPr>
            <a:spLocks noChangeArrowheads="1"/>
          </p:cNvSpPr>
          <p:nvPr/>
        </p:nvSpPr>
        <p:spPr bwMode="auto">
          <a:xfrm>
            <a:off x="3657600" y="1143000"/>
            <a:ext cx="22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↑</a:t>
            </a:r>
          </a:p>
        </p:txBody>
      </p:sp>
      <p:sp>
        <p:nvSpPr>
          <p:cNvPr id="87050" name="Rectangle 7"/>
          <p:cNvSpPr>
            <a:spLocks noChangeArrowheads="1"/>
          </p:cNvSpPr>
          <p:nvPr/>
        </p:nvSpPr>
        <p:spPr bwMode="auto">
          <a:xfrm flipH="1">
            <a:off x="4648200" y="1143000"/>
            <a:ext cx="533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↑</a:t>
            </a:r>
          </a:p>
        </p:txBody>
      </p:sp>
      <p:sp>
        <p:nvSpPr>
          <p:cNvPr id="87051" name="Rectangle 3"/>
          <p:cNvSpPr>
            <a:spLocks noChangeArrowheads="1"/>
          </p:cNvSpPr>
          <p:nvPr/>
        </p:nvSpPr>
        <p:spPr bwMode="auto">
          <a:xfrm>
            <a:off x="5638800" y="1143000"/>
            <a:ext cx="533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↑</a:t>
            </a:r>
          </a:p>
        </p:txBody>
      </p:sp>
      <p:sp>
        <p:nvSpPr>
          <p:cNvPr id="87052" name="Rectangle 4"/>
          <p:cNvSpPr>
            <a:spLocks noChangeArrowheads="1"/>
          </p:cNvSpPr>
          <p:nvPr/>
        </p:nvSpPr>
        <p:spPr bwMode="auto">
          <a:xfrm>
            <a:off x="6629400" y="11430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↑</a:t>
            </a:r>
          </a:p>
        </p:txBody>
      </p:sp>
      <p:sp>
        <p:nvSpPr>
          <p:cNvPr id="87053" name="Rectangle 5"/>
          <p:cNvSpPr>
            <a:spLocks noChangeArrowheads="1"/>
          </p:cNvSpPr>
          <p:nvPr/>
        </p:nvSpPr>
        <p:spPr bwMode="auto">
          <a:xfrm>
            <a:off x="7620000" y="1143000"/>
            <a:ext cx="45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↑</a:t>
            </a:r>
          </a:p>
        </p:txBody>
      </p:sp>
      <p:sp>
        <p:nvSpPr>
          <p:cNvPr id="87054" name="Rectangle 6"/>
          <p:cNvSpPr>
            <a:spLocks noChangeArrowheads="1"/>
          </p:cNvSpPr>
          <p:nvPr/>
        </p:nvSpPr>
        <p:spPr bwMode="auto">
          <a:xfrm>
            <a:off x="8534400" y="1143000"/>
            <a:ext cx="45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1905000"/>
            <a:ext cx="6172200" cy="1295400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altLang="en-US" sz="4000" dirty="0"/>
              <a:t/>
            </a:r>
            <a:br>
              <a:rPr lang="en-US" altLang="en-US" sz="4000" dirty="0"/>
            </a:br>
            <a:r>
              <a:rPr lang="en-US" altLang="en-US" sz="4000" dirty="0"/>
              <a:t/>
            </a:r>
            <a:br>
              <a:rPr lang="en-US" altLang="en-US" sz="4000" dirty="0"/>
            </a:br>
            <a:r>
              <a:rPr lang="en-US" altLang="en-US" sz="4000" dirty="0">
                <a:solidFill>
                  <a:srgbClr val="FF5050"/>
                </a:solidFill>
              </a:rPr>
              <a:t>Acute Myocardial Infarction</a:t>
            </a:r>
          </a:p>
        </p:txBody>
      </p:sp>
      <p:sp>
        <p:nvSpPr>
          <p:cNvPr id="88068" name="Rectangle 1034"/>
          <p:cNvSpPr>
            <a:spLocks noGrp="1" noChangeArrowheads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Diagnosing a MI</a:t>
            </a:r>
          </a:p>
        </p:txBody>
      </p:sp>
      <p:sp>
        <p:nvSpPr>
          <p:cNvPr id="109571" name="Rectangle 1027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7772400" cy="4495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mtClean="0"/>
              <a:t>To diagnose a myocardial infarction you need to go beyond looking at a rhythm strip and obtain a 12-Lead ECG.</a:t>
            </a:r>
          </a:p>
        </p:txBody>
      </p:sp>
      <p:sp>
        <p:nvSpPr>
          <p:cNvPr id="89092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109572" name="Picture 1028" descr="acuteM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276600"/>
            <a:ext cx="59436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035"/>
          <p:cNvGrpSpPr>
            <a:grpSpLocks/>
          </p:cNvGrpSpPr>
          <p:nvPr/>
        </p:nvGrpSpPr>
        <p:grpSpPr bwMode="auto">
          <a:xfrm>
            <a:off x="152400" y="5730875"/>
            <a:ext cx="7772400" cy="822325"/>
            <a:chOff x="96" y="3610"/>
            <a:chExt cx="4896" cy="518"/>
          </a:xfrm>
        </p:grpSpPr>
        <p:sp>
          <p:nvSpPr>
            <p:cNvPr id="89098" name="Oval 1030"/>
            <p:cNvSpPr>
              <a:spLocks noChangeArrowheads="1"/>
            </p:cNvSpPr>
            <p:nvPr/>
          </p:nvSpPr>
          <p:spPr bwMode="auto">
            <a:xfrm>
              <a:off x="768" y="3696"/>
              <a:ext cx="4224" cy="432"/>
            </a:xfrm>
            <a:prstGeom prst="ellipse">
              <a:avLst/>
            </a:prstGeom>
            <a:noFill/>
            <a:ln w="57150">
              <a:solidFill>
                <a:srgbClr val="FF505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099" name="Text Box 1031"/>
            <p:cNvSpPr txBox="1">
              <a:spLocks noChangeArrowheads="1"/>
            </p:cNvSpPr>
            <p:nvPr/>
          </p:nvSpPr>
          <p:spPr bwMode="auto">
            <a:xfrm>
              <a:off x="96" y="3610"/>
              <a:ext cx="864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/>
                <a:t>Rhythm Strip</a:t>
              </a:r>
            </a:p>
          </p:txBody>
        </p:sp>
      </p:grpSp>
      <p:grpSp>
        <p:nvGrpSpPr>
          <p:cNvPr id="3" name="Group 1036"/>
          <p:cNvGrpSpPr>
            <a:grpSpLocks/>
          </p:cNvGrpSpPr>
          <p:nvPr/>
        </p:nvGrpSpPr>
        <p:grpSpPr bwMode="auto">
          <a:xfrm>
            <a:off x="1447800" y="3200400"/>
            <a:ext cx="7620000" cy="2590800"/>
            <a:chOff x="912" y="2016"/>
            <a:chExt cx="4800" cy="1632"/>
          </a:xfrm>
        </p:grpSpPr>
        <p:sp>
          <p:nvSpPr>
            <p:cNvPr id="89096" name="Rectangle 1033"/>
            <p:cNvSpPr>
              <a:spLocks noChangeArrowheads="1"/>
            </p:cNvSpPr>
            <p:nvPr/>
          </p:nvSpPr>
          <p:spPr bwMode="auto">
            <a:xfrm>
              <a:off x="912" y="2016"/>
              <a:ext cx="3936" cy="1632"/>
            </a:xfrm>
            <a:prstGeom prst="rect">
              <a:avLst/>
            </a:prstGeom>
            <a:noFill/>
            <a:ln w="5715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097" name="Text Box 1034"/>
            <p:cNvSpPr txBox="1">
              <a:spLocks noChangeArrowheads="1"/>
            </p:cNvSpPr>
            <p:nvPr/>
          </p:nvSpPr>
          <p:spPr bwMode="auto">
            <a:xfrm>
              <a:off x="4944" y="2506"/>
              <a:ext cx="768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/>
                <a:t>12-Lead ECG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build="p" autoUpdateAnimBg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The 12-Lead ECG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2057400"/>
            <a:ext cx="8077200" cy="4114800"/>
          </a:xfrm>
        </p:spPr>
        <p:txBody>
          <a:bodyPr/>
          <a:lstStyle/>
          <a:p>
            <a:r>
              <a:rPr lang="en-US" altLang="en-US" sz="3600" smtClean="0"/>
              <a:t>The 12-Lead ECG sees the heart from 12 different views.</a:t>
            </a:r>
          </a:p>
          <a:p>
            <a:r>
              <a:rPr lang="en-US" altLang="en-US" sz="3600" smtClean="0"/>
              <a:t>Therefore, the 12-Lead ECG helps you see what is happening in different portions of the heart.</a:t>
            </a:r>
          </a:p>
          <a:p>
            <a:r>
              <a:rPr lang="en-US" altLang="en-US" sz="3600" smtClean="0"/>
              <a:t>The rhythm strip is only 1 of these 12 views.</a:t>
            </a:r>
          </a:p>
        </p:txBody>
      </p:sp>
      <p:sp>
        <p:nvSpPr>
          <p:cNvPr id="90116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Normal Impulse Conduction</a:t>
            </a:r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1600200"/>
            <a:ext cx="4191000" cy="4572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sz="2800" smtClean="0"/>
              <a:t>Sinoatrial node</a:t>
            </a:r>
          </a:p>
          <a:p>
            <a:pPr algn="ctr" eaLnBrk="1" hangingPunct="1">
              <a:buFontTx/>
              <a:buNone/>
            </a:pPr>
            <a:endParaRPr lang="en-US" altLang="en-US" sz="2800" smtClean="0"/>
          </a:p>
          <a:p>
            <a:pPr algn="ctr" eaLnBrk="1" hangingPunct="1">
              <a:buFontTx/>
              <a:buNone/>
            </a:pPr>
            <a:r>
              <a:rPr lang="en-US" altLang="en-US" sz="2800" smtClean="0"/>
              <a:t>AV node</a:t>
            </a:r>
          </a:p>
          <a:p>
            <a:pPr algn="ctr" eaLnBrk="1" hangingPunct="1">
              <a:buFontTx/>
              <a:buNone/>
            </a:pPr>
            <a:endParaRPr lang="en-US" altLang="en-US" sz="2800" smtClean="0"/>
          </a:p>
          <a:p>
            <a:pPr algn="ctr" eaLnBrk="1" hangingPunct="1">
              <a:buFontTx/>
              <a:buNone/>
            </a:pPr>
            <a:r>
              <a:rPr lang="en-US" altLang="en-US" sz="2800" smtClean="0"/>
              <a:t>Bundle of His</a:t>
            </a:r>
          </a:p>
          <a:p>
            <a:pPr algn="ctr" eaLnBrk="1" hangingPunct="1">
              <a:buFontTx/>
              <a:buNone/>
            </a:pPr>
            <a:endParaRPr lang="en-US" altLang="en-US" sz="2800" smtClean="0"/>
          </a:p>
          <a:p>
            <a:pPr algn="ctr" eaLnBrk="1" hangingPunct="1">
              <a:buFontTx/>
              <a:buNone/>
            </a:pPr>
            <a:r>
              <a:rPr lang="en-US" altLang="en-US" sz="2800" smtClean="0"/>
              <a:t>Bundle Branches</a:t>
            </a:r>
          </a:p>
          <a:p>
            <a:pPr algn="ctr" eaLnBrk="1" hangingPunct="1">
              <a:buFontTx/>
              <a:buNone/>
            </a:pPr>
            <a:endParaRPr lang="en-US" altLang="en-US" sz="2800" smtClean="0"/>
          </a:p>
          <a:p>
            <a:pPr algn="ctr" eaLnBrk="1" hangingPunct="1">
              <a:buFontTx/>
              <a:buNone/>
            </a:pPr>
            <a:r>
              <a:rPr lang="en-US" altLang="en-US" sz="2800" smtClean="0"/>
              <a:t>Purkinje fibers</a:t>
            </a:r>
          </a:p>
        </p:txBody>
      </p:sp>
      <p:sp>
        <p:nvSpPr>
          <p:cNvPr id="15364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15365" name="Picture 31" descr="conduction system best c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057400"/>
            <a:ext cx="4495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2438400" y="22098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2438400" y="32004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>
            <a:off x="2438400" y="41910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>
            <a:off x="2438400" y="52578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6" name="Line 12"/>
          <p:cNvSpPr>
            <a:spLocks noChangeShapeType="1"/>
          </p:cNvSpPr>
          <p:nvPr/>
        </p:nvSpPr>
        <p:spPr bwMode="auto">
          <a:xfrm>
            <a:off x="5486400" y="2971800"/>
            <a:ext cx="228600" cy="457200"/>
          </a:xfrm>
          <a:prstGeom prst="line">
            <a:avLst/>
          </a:prstGeom>
          <a:noFill/>
          <a:ln w="76200">
            <a:solidFill>
              <a:srgbClr val="FF505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>
            <a:off x="5867400" y="3657600"/>
            <a:ext cx="381000" cy="15240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 flipH="1" flipV="1">
            <a:off x="5410200" y="3581400"/>
            <a:ext cx="76200" cy="30480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5" name="Line 21"/>
          <p:cNvSpPr>
            <a:spLocks noChangeShapeType="1"/>
          </p:cNvSpPr>
          <p:nvPr/>
        </p:nvSpPr>
        <p:spPr bwMode="auto">
          <a:xfrm flipV="1">
            <a:off x="6858000" y="3733800"/>
            <a:ext cx="0" cy="30480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6" name="Freeform 22"/>
          <p:cNvSpPr>
            <a:spLocks/>
          </p:cNvSpPr>
          <p:nvPr/>
        </p:nvSpPr>
        <p:spPr bwMode="auto">
          <a:xfrm>
            <a:off x="5867400" y="3886200"/>
            <a:ext cx="304800" cy="1066800"/>
          </a:xfrm>
          <a:custGeom>
            <a:avLst/>
            <a:gdLst>
              <a:gd name="T0" fmla="*/ 2147483647 w 144"/>
              <a:gd name="T1" fmla="*/ 0 h 714"/>
              <a:gd name="T2" fmla="*/ 2147483647 w 144"/>
              <a:gd name="T3" fmla="*/ 2147483647 h 714"/>
              <a:gd name="T4" fmla="*/ 2147483647 w 144"/>
              <a:gd name="T5" fmla="*/ 2147483647 h 714"/>
              <a:gd name="T6" fmla="*/ 2147483647 w 144"/>
              <a:gd name="T7" fmla="*/ 2147483647 h 714"/>
              <a:gd name="T8" fmla="*/ 2147483647 w 144"/>
              <a:gd name="T9" fmla="*/ 2147483647 h 714"/>
              <a:gd name="T10" fmla="*/ 2147483647 w 144"/>
              <a:gd name="T11" fmla="*/ 2147483647 h 714"/>
              <a:gd name="T12" fmla="*/ 2147483647 w 144"/>
              <a:gd name="T13" fmla="*/ 2147483647 h 714"/>
              <a:gd name="T14" fmla="*/ 2147483647 w 144"/>
              <a:gd name="T15" fmla="*/ 2147483647 h 714"/>
              <a:gd name="T16" fmla="*/ 0 w 144"/>
              <a:gd name="T17" fmla="*/ 2147483647 h 7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4"/>
              <a:gd name="T28" fmla="*/ 0 h 714"/>
              <a:gd name="T29" fmla="*/ 144 w 144"/>
              <a:gd name="T30" fmla="*/ 714 h 7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4" h="714">
                <a:moveTo>
                  <a:pt x="144" y="0"/>
                </a:moveTo>
                <a:cubicBezTo>
                  <a:pt x="142" y="12"/>
                  <a:pt x="141" y="24"/>
                  <a:pt x="138" y="36"/>
                </a:cubicBezTo>
                <a:cubicBezTo>
                  <a:pt x="135" y="48"/>
                  <a:pt x="126" y="72"/>
                  <a:pt x="126" y="72"/>
                </a:cubicBezTo>
                <a:cubicBezTo>
                  <a:pt x="123" y="170"/>
                  <a:pt x="121" y="290"/>
                  <a:pt x="108" y="390"/>
                </a:cubicBezTo>
                <a:cubicBezTo>
                  <a:pt x="104" y="426"/>
                  <a:pt x="85" y="476"/>
                  <a:pt x="78" y="510"/>
                </a:cubicBezTo>
                <a:cubicBezTo>
                  <a:pt x="74" y="529"/>
                  <a:pt x="60" y="564"/>
                  <a:pt x="60" y="564"/>
                </a:cubicBezTo>
                <a:cubicBezTo>
                  <a:pt x="53" y="643"/>
                  <a:pt x="61" y="609"/>
                  <a:pt x="42" y="666"/>
                </a:cubicBezTo>
                <a:cubicBezTo>
                  <a:pt x="38" y="678"/>
                  <a:pt x="42" y="698"/>
                  <a:pt x="30" y="702"/>
                </a:cubicBezTo>
                <a:cubicBezTo>
                  <a:pt x="8" y="709"/>
                  <a:pt x="18" y="705"/>
                  <a:pt x="0" y="714"/>
                </a:cubicBezTo>
              </a:path>
            </a:pathLst>
          </a:custGeom>
          <a:noFill/>
          <a:ln w="57150" cap="flat" cmpd="sng">
            <a:solidFill>
              <a:srgbClr val="FF505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0" name="Freeform 26"/>
          <p:cNvSpPr>
            <a:spLocks/>
          </p:cNvSpPr>
          <p:nvPr/>
        </p:nvSpPr>
        <p:spPr bwMode="auto">
          <a:xfrm>
            <a:off x="6248400" y="3810000"/>
            <a:ext cx="228600" cy="1143000"/>
          </a:xfrm>
          <a:custGeom>
            <a:avLst/>
            <a:gdLst>
              <a:gd name="T0" fmla="*/ 0 w 103"/>
              <a:gd name="T1" fmla="*/ 0 h 804"/>
              <a:gd name="T2" fmla="*/ 2147483647 w 103"/>
              <a:gd name="T3" fmla="*/ 2147483647 h 804"/>
              <a:gd name="T4" fmla="*/ 2147483647 w 103"/>
              <a:gd name="T5" fmla="*/ 2147483647 h 804"/>
              <a:gd name="T6" fmla="*/ 2147483647 w 103"/>
              <a:gd name="T7" fmla="*/ 2147483647 h 804"/>
              <a:gd name="T8" fmla="*/ 2147483647 w 103"/>
              <a:gd name="T9" fmla="*/ 2147483647 h 804"/>
              <a:gd name="T10" fmla="*/ 2147483647 w 103"/>
              <a:gd name="T11" fmla="*/ 2147483647 h 80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3"/>
              <a:gd name="T19" fmla="*/ 0 h 804"/>
              <a:gd name="T20" fmla="*/ 103 w 103"/>
              <a:gd name="T21" fmla="*/ 804 h 80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3" h="804">
                <a:moveTo>
                  <a:pt x="0" y="0"/>
                </a:moveTo>
                <a:cubicBezTo>
                  <a:pt x="11" y="16"/>
                  <a:pt x="24" y="54"/>
                  <a:pt x="24" y="54"/>
                </a:cubicBezTo>
                <a:cubicBezTo>
                  <a:pt x="32" y="110"/>
                  <a:pt x="28" y="167"/>
                  <a:pt x="42" y="222"/>
                </a:cubicBezTo>
                <a:cubicBezTo>
                  <a:pt x="47" y="319"/>
                  <a:pt x="59" y="414"/>
                  <a:pt x="72" y="510"/>
                </a:cubicBezTo>
                <a:cubicBezTo>
                  <a:pt x="76" y="540"/>
                  <a:pt x="90" y="570"/>
                  <a:pt x="96" y="600"/>
                </a:cubicBezTo>
                <a:cubicBezTo>
                  <a:pt x="103" y="748"/>
                  <a:pt x="102" y="680"/>
                  <a:pt x="102" y="804"/>
                </a:cubicBezTo>
              </a:path>
            </a:pathLst>
          </a:custGeom>
          <a:noFill/>
          <a:ln w="57150" cap="flat" cmpd="sng">
            <a:solidFill>
              <a:srgbClr val="FF5050"/>
            </a:solidFill>
            <a:prstDash val="solid"/>
            <a:round/>
            <a:headEnd type="none" w="sm" len="sm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1" name="Freeform 27"/>
          <p:cNvSpPr>
            <a:spLocks/>
          </p:cNvSpPr>
          <p:nvPr/>
        </p:nvSpPr>
        <p:spPr bwMode="auto">
          <a:xfrm>
            <a:off x="5486400" y="3886200"/>
            <a:ext cx="457200" cy="1066800"/>
          </a:xfrm>
          <a:custGeom>
            <a:avLst/>
            <a:gdLst>
              <a:gd name="T0" fmla="*/ 2147483647 w 240"/>
              <a:gd name="T1" fmla="*/ 2147483647 h 510"/>
              <a:gd name="T2" fmla="*/ 2147483647 w 240"/>
              <a:gd name="T3" fmla="*/ 2147483647 h 510"/>
              <a:gd name="T4" fmla="*/ 2147483647 w 240"/>
              <a:gd name="T5" fmla="*/ 2147483647 h 510"/>
              <a:gd name="T6" fmla="*/ 2147483647 w 240"/>
              <a:gd name="T7" fmla="*/ 2147483647 h 510"/>
              <a:gd name="T8" fmla="*/ 2147483647 w 240"/>
              <a:gd name="T9" fmla="*/ 2147483647 h 510"/>
              <a:gd name="T10" fmla="*/ 2147483647 w 240"/>
              <a:gd name="T11" fmla="*/ 2147483647 h 510"/>
              <a:gd name="T12" fmla="*/ 2147483647 w 240"/>
              <a:gd name="T13" fmla="*/ 2147483647 h 510"/>
              <a:gd name="T14" fmla="*/ 0 w 240"/>
              <a:gd name="T15" fmla="*/ 0 h 51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40"/>
              <a:gd name="T25" fmla="*/ 0 h 510"/>
              <a:gd name="T26" fmla="*/ 240 w 240"/>
              <a:gd name="T27" fmla="*/ 510 h 51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40" h="510">
                <a:moveTo>
                  <a:pt x="240" y="510"/>
                </a:moveTo>
                <a:cubicBezTo>
                  <a:pt x="218" y="508"/>
                  <a:pt x="195" y="510"/>
                  <a:pt x="174" y="504"/>
                </a:cubicBezTo>
                <a:cubicBezTo>
                  <a:pt x="161" y="500"/>
                  <a:pt x="162" y="476"/>
                  <a:pt x="156" y="468"/>
                </a:cubicBezTo>
                <a:cubicBezTo>
                  <a:pt x="151" y="462"/>
                  <a:pt x="144" y="460"/>
                  <a:pt x="138" y="456"/>
                </a:cubicBezTo>
                <a:cubicBezTo>
                  <a:pt x="129" y="430"/>
                  <a:pt x="117" y="410"/>
                  <a:pt x="108" y="384"/>
                </a:cubicBezTo>
                <a:cubicBezTo>
                  <a:pt x="92" y="337"/>
                  <a:pt x="88" y="282"/>
                  <a:pt x="60" y="240"/>
                </a:cubicBezTo>
                <a:cubicBezTo>
                  <a:pt x="52" y="189"/>
                  <a:pt x="38" y="140"/>
                  <a:pt x="24" y="90"/>
                </a:cubicBezTo>
                <a:cubicBezTo>
                  <a:pt x="16" y="61"/>
                  <a:pt x="0" y="30"/>
                  <a:pt x="0" y="0"/>
                </a:cubicBezTo>
              </a:path>
            </a:pathLst>
          </a:custGeom>
          <a:noFill/>
          <a:ln w="57150" cap="flat" cmpd="sng">
            <a:solidFill>
              <a:srgbClr val="FF505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2" name="Freeform 28"/>
          <p:cNvSpPr>
            <a:spLocks/>
          </p:cNvSpPr>
          <p:nvPr/>
        </p:nvSpPr>
        <p:spPr bwMode="auto">
          <a:xfrm>
            <a:off x="6543675" y="3886200"/>
            <a:ext cx="314325" cy="1066800"/>
          </a:xfrm>
          <a:custGeom>
            <a:avLst/>
            <a:gdLst>
              <a:gd name="T0" fmla="*/ 0 w 198"/>
              <a:gd name="T1" fmla="*/ 2147483647 h 526"/>
              <a:gd name="T2" fmla="*/ 2147483647 w 198"/>
              <a:gd name="T3" fmla="*/ 2147483647 h 526"/>
              <a:gd name="T4" fmla="*/ 2147483647 w 198"/>
              <a:gd name="T5" fmla="*/ 2147483647 h 526"/>
              <a:gd name="T6" fmla="*/ 2147483647 w 198"/>
              <a:gd name="T7" fmla="*/ 2147483647 h 526"/>
              <a:gd name="T8" fmla="*/ 2147483647 w 198"/>
              <a:gd name="T9" fmla="*/ 2147483647 h 526"/>
              <a:gd name="T10" fmla="*/ 2147483647 w 198"/>
              <a:gd name="T11" fmla="*/ 2147483647 h 526"/>
              <a:gd name="T12" fmla="*/ 2147483647 w 198"/>
              <a:gd name="T13" fmla="*/ 2147483647 h 526"/>
              <a:gd name="T14" fmla="*/ 2147483647 w 198"/>
              <a:gd name="T15" fmla="*/ 0 h 52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8"/>
              <a:gd name="T25" fmla="*/ 0 h 526"/>
              <a:gd name="T26" fmla="*/ 198 w 198"/>
              <a:gd name="T27" fmla="*/ 526 h 52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8" h="526">
                <a:moveTo>
                  <a:pt x="0" y="498"/>
                </a:moveTo>
                <a:cubicBezTo>
                  <a:pt x="19" y="526"/>
                  <a:pt x="27" y="523"/>
                  <a:pt x="60" y="516"/>
                </a:cubicBezTo>
                <a:cubicBezTo>
                  <a:pt x="102" y="488"/>
                  <a:pt x="97" y="448"/>
                  <a:pt x="108" y="402"/>
                </a:cubicBezTo>
                <a:cubicBezTo>
                  <a:pt x="115" y="371"/>
                  <a:pt x="126" y="356"/>
                  <a:pt x="138" y="330"/>
                </a:cubicBezTo>
                <a:cubicBezTo>
                  <a:pt x="155" y="292"/>
                  <a:pt x="146" y="301"/>
                  <a:pt x="156" y="264"/>
                </a:cubicBezTo>
                <a:cubicBezTo>
                  <a:pt x="159" y="252"/>
                  <a:pt x="168" y="228"/>
                  <a:pt x="168" y="228"/>
                </a:cubicBezTo>
                <a:cubicBezTo>
                  <a:pt x="171" y="179"/>
                  <a:pt x="171" y="141"/>
                  <a:pt x="186" y="96"/>
                </a:cubicBezTo>
                <a:cubicBezTo>
                  <a:pt x="191" y="64"/>
                  <a:pt x="198" y="32"/>
                  <a:pt x="198" y="0"/>
                </a:cubicBezTo>
              </a:path>
            </a:pathLst>
          </a:custGeom>
          <a:noFill/>
          <a:ln w="57150" cap="flat" cmpd="sng">
            <a:solidFill>
              <a:srgbClr val="FF505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1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1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 animBg="1"/>
      <p:bldP spid="21513" grpId="0" animBg="1"/>
      <p:bldP spid="21514" grpId="0" animBg="1"/>
      <p:bldP spid="21515" grpId="0" animBg="1"/>
      <p:bldP spid="21516" grpId="0" animBg="1"/>
      <p:bldP spid="21517" grpId="0" animBg="1"/>
      <p:bldP spid="21522" grpId="0" animBg="1"/>
      <p:bldP spid="21525" grpId="0" animBg="1"/>
      <p:bldP spid="21526" grpId="0" animBg="1"/>
      <p:bldP spid="21530" grpId="0" animBg="1"/>
      <p:bldP spid="21531" grpId="0" animBg="1"/>
      <p:bldP spid="2153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The 12-Leads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57400"/>
            <a:ext cx="4495800" cy="685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mtClean="0"/>
              <a:t>The 12-leads include:</a:t>
            </a:r>
            <a:endParaRPr lang="en-US" altLang="en-US" sz="2800" smtClean="0"/>
          </a:p>
        </p:txBody>
      </p:sp>
      <p:pic>
        <p:nvPicPr>
          <p:cNvPr id="91140" name="Picture 6" descr="leads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2063" y="2447925"/>
            <a:ext cx="2962275" cy="3333750"/>
          </a:xfrm>
        </p:spPr>
      </p:pic>
      <p:sp>
        <p:nvSpPr>
          <p:cNvPr id="91141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304800" y="2743200"/>
            <a:ext cx="480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466725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lvl="1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3 Limb leads</a:t>
            </a:r>
            <a:r>
              <a:rPr lang="en-US" altLang="en-US" sz="3200">
                <a:latin typeface="Arial" charset="0"/>
              </a:rPr>
              <a:t>          	   	(I, II, III)</a:t>
            </a:r>
            <a:endParaRPr lang="en-US"/>
          </a:p>
        </p:txBody>
      </p:sp>
      <p:sp>
        <p:nvSpPr>
          <p:cNvPr id="113672" name="Text Box 8"/>
          <p:cNvSpPr txBox="1">
            <a:spLocks noChangeArrowheads="1"/>
          </p:cNvSpPr>
          <p:nvPr/>
        </p:nvSpPr>
        <p:spPr bwMode="auto">
          <a:xfrm>
            <a:off x="228600" y="3962400"/>
            <a:ext cx="4953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lvl="1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altLang="en-US" sz="3200">
                <a:solidFill>
                  <a:schemeClr val="hlink"/>
                </a:solidFill>
                <a:latin typeface="Arial" charset="0"/>
              </a:rPr>
              <a:t>3 Augmented leads</a:t>
            </a:r>
            <a:r>
              <a:rPr lang="en-US" altLang="en-US" sz="3200">
                <a:latin typeface="Arial" charset="0"/>
              </a:rPr>
              <a:t> 	  	(aVR, aVL, aVF)</a:t>
            </a:r>
            <a:endParaRPr lang="en-US"/>
          </a:p>
        </p:txBody>
      </p:sp>
      <p:sp>
        <p:nvSpPr>
          <p:cNvPr id="113673" name="Text Box 9"/>
          <p:cNvSpPr txBox="1">
            <a:spLocks noChangeArrowheads="1"/>
          </p:cNvSpPr>
          <p:nvPr/>
        </p:nvSpPr>
        <p:spPr bwMode="auto">
          <a:xfrm>
            <a:off x="228600" y="5273675"/>
            <a:ext cx="48768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lvl="1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altLang="en-US" sz="3200">
                <a:solidFill>
                  <a:schemeClr val="accent1"/>
                </a:solidFill>
                <a:latin typeface="Arial" charset="0"/>
              </a:rPr>
              <a:t>6 Precordial leads</a:t>
            </a:r>
            <a:r>
              <a:rPr lang="en-US" altLang="en-US" sz="3200">
                <a:latin typeface="Arial" charset="0"/>
              </a:rPr>
              <a:t> 	  	(V</a:t>
            </a:r>
            <a:r>
              <a:rPr lang="en-US" altLang="en-US" sz="3200" baseline="-25000">
                <a:latin typeface="Arial" charset="0"/>
              </a:rPr>
              <a:t>1</a:t>
            </a:r>
            <a:r>
              <a:rPr lang="en-US" altLang="en-US" sz="3200">
                <a:latin typeface="Arial" charset="0"/>
              </a:rPr>
              <a:t>- V</a:t>
            </a:r>
            <a:r>
              <a:rPr lang="en-US" altLang="en-US" sz="3200" baseline="-25000">
                <a:latin typeface="Arial" charset="0"/>
              </a:rPr>
              <a:t>6</a:t>
            </a:r>
            <a:r>
              <a:rPr lang="en-US" altLang="en-US" sz="3200">
                <a:latin typeface="Arial" charset="0"/>
              </a:rPr>
              <a:t>)</a:t>
            </a:r>
          </a:p>
          <a:p>
            <a:endParaRPr lang="en-US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5562600" y="3048000"/>
            <a:ext cx="2057400" cy="2438400"/>
            <a:chOff x="3504" y="1920"/>
            <a:chExt cx="1296" cy="1536"/>
          </a:xfrm>
        </p:grpSpPr>
        <p:sp>
          <p:nvSpPr>
            <p:cNvPr id="91151" name="Line 11"/>
            <p:cNvSpPr>
              <a:spLocks noChangeShapeType="1"/>
            </p:cNvSpPr>
            <p:nvPr/>
          </p:nvSpPr>
          <p:spPr bwMode="auto">
            <a:xfrm>
              <a:off x="3600" y="2976"/>
              <a:ext cx="240" cy="480"/>
            </a:xfrm>
            <a:prstGeom prst="line">
              <a:avLst/>
            </a:prstGeom>
            <a:noFill/>
            <a:ln w="57150">
              <a:solidFill>
                <a:srgbClr val="FF505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52" name="Line 12"/>
            <p:cNvSpPr>
              <a:spLocks noChangeShapeType="1"/>
            </p:cNvSpPr>
            <p:nvPr/>
          </p:nvSpPr>
          <p:spPr bwMode="auto">
            <a:xfrm flipH="1">
              <a:off x="4560" y="3024"/>
              <a:ext cx="240" cy="432"/>
            </a:xfrm>
            <a:prstGeom prst="line">
              <a:avLst/>
            </a:prstGeom>
            <a:noFill/>
            <a:ln w="57150">
              <a:solidFill>
                <a:srgbClr val="FF505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53" name="Line 13"/>
            <p:cNvSpPr>
              <a:spLocks noChangeShapeType="1"/>
            </p:cNvSpPr>
            <p:nvPr/>
          </p:nvSpPr>
          <p:spPr bwMode="auto">
            <a:xfrm flipH="1">
              <a:off x="3504" y="1920"/>
              <a:ext cx="480" cy="0"/>
            </a:xfrm>
            <a:prstGeom prst="line">
              <a:avLst/>
            </a:prstGeom>
            <a:noFill/>
            <a:ln w="57150">
              <a:solidFill>
                <a:srgbClr val="FF5050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181600" y="3429000"/>
            <a:ext cx="3200400" cy="1905000"/>
            <a:chOff x="3264" y="2160"/>
            <a:chExt cx="2016" cy="1200"/>
          </a:xfrm>
        </p:grpSpPr>
        <p:sp>
          <p:nvSpPr>
            <p:cNvPr id="91148" name="Line 14"/>
            <p:cNvSpPr>
              <a:spLocks noChangeShapeType="1"/>
            </p:cNvSpPr>
            <p:nvPr/>
          </p:nvSpPr>
          <p:spPr bwMode="auto">
            <a:xfrm flipH="1">
              <a:off x="4272" y="2736"/>
              <a:ext cx="0" cy="624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49" name="Line 15"/>
            <p:cNvSpPr>
              <a:spLocks noChangeShapeType="1"/>
            </p:cNvSpPr>
            <p:nvPr/>
          </p:nvSpPr>
          <p:spPr bwMode="auto">
            <a:xfrm flipV="1">
              <a:off x="4848" y="2160"/>
              <a:ext cx="432" cy="288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50" name="Line 16"/>
            <p:cNvSpPr>
              <a:spLocks noChangeShapeType="1"/>
            </p:cNvSpPr>
            <p:nvPr/>
          </p:nvSpPr>
          <p:spPr bwMode="auto">
            <a:xfrm flipH="1" flipV="1">
              <a:off x="3264" y="2160"/>
              <a:ext cx="432" cy="288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3681" name="Oval 17"/>
          <p:cNvSpPr>
            <a:spLocks noChangeArrowheads="1"/>
          </p:cNvSpPr>
          <p:nvPr/>
        </p:nvSpPr>
        <p:spPr bwMode="auto">
          <a:xfrm>
            <a:off x="6248400" y="3429000"/>
            <a:ext cx="1447800" cy="685800"/>
          </a:xfrm>
          <a:prstGeom prst="ellipse">
            <a:avLst/>
          </a:prstGeom>
          <a:noFill/>
          <a:ln w="76200">
            <a:solidFill>
              <a:schemeClr val="accent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3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3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3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1" grpId="0" autoUpdateAnimBg="0"/>
      <p:bldP spid="113672" grpId="0" autoUpdateAnimBg="0"/>
      <p:bldP spid="113673" grpId="0" autoUpdateAnimBg="0"/>
      <p:bldP spid="113681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ST Elevation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2057400"/>
            <a:ext cx="2895600" cy="4114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mtClean="0"/>
              <a:t>One way to diagnose an acute MI is to look for elevation of the ST segment.</a:t>
            </a:r>
          </a:p>
          <a:p>
            <a:pPr marL="0" indent="0"/>
            <a:endParaRPr lang="en-US" altLang="en-US" smtClean="0"/>
          </a:p>
        </p:txBody>
      </p:sp>
      <p:sp>
        <p:nvSpPr>
          <p:cNvPr id="93188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93189" name="Picture 9" descr="PQR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286000"/>
            <a:ext cx="4343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50" name="Oval 10"/>
          <p:cNvSpPr>
            <a:spLocks noChangeArrowheads="1"/>
          </p:cNvSpPr>
          <p:nvPr/>
        </p:nvSpPr>
        <p:spPr bwMode="auto">
          <a:xfrm>
            <a:off x="6324600" y="2971800"/>
            <a:ext cx="838200" cy="1524000"/>
          </a:xfrm>
          <a:prstGeom prst="ellipse">
            <a:avLst/>
          </a:prstGeom>
          <a:noFill/>
          <a:ln w="57150">
            <a:solidFill>
              <a:srgbClr val="FF505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autoUpdateAnimBg="0"/>
      <p:bldP spid="112650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ST Elevation (cont)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2057400"/>
            <a:ext cx="3429000" cy="4114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mtClean="0"/>
              <a:t>Elevation of the ST segment (greater than 1 small box) in 2 leads is consistent with a myocardial infarction.</a:t>
            </a:r>
          </a:p>
          <a:p>
            <a:pPr marL="0" indent="0"/>
            <a:endParaRPr lang="en-US" altLang="en-US" smtClean="0"/>
          </a:p>
        </p:txBody>
      </p:sp>
      <p:sp>
        <p:nvSpPr>
          <p:cNvPr id="94212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94213" name="Picture 4" descr="acute MI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057400"/>
            <a:ext cx="4343400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17" name="Freeform 5"/>
          <p:cNvSpPr>
            <a:spLocks/>
          </p:cNvSpPr>
          <p:nvPr/>
        </p:nvSpPr>
        <p:spPr bwMode="auto">
          <a:xfrm>
            <a:off x="4157663" y="3205163"/>
            <a:ext cx="566737" cy="909637"/>
          </a:xfrm>
          <a:custGeom>
            <a:avLst/>
            <a:gdLst>
              <a:gd name="T0" fmla="*/ 2147483647 w 294"/>
              <a:gd name="T1" fmla="*/ 2147483647 h 462"/>
              <a:gd name="T2" fmla="*/ 2147483647 w 294"/>
              <a:gd name="T3" fmla="*/ 2147483647 h 462"/>
              <a:gd name="T4" fmla="*/ 2147483647 w 294"/>
              <a:gd name="T5" fmla="*/ 2147483647 h 462"/>
              <a:gd name="T6" fmla="*/ 2147483647 w 294"/>
              <a:gd name="T7" fmla="*/ 2147483647 h 462"/>
              <a:gd name="T8" fmla="*/ 2147483647 w 294"/>
              <a:gd name="T9" fmla="*/ 2147483647 h 462"/>
              <a:gd name="T10" fmla="*/ 2147483647 w 294"/>
              <a:gd name="T11" fmla="*/ 2147483647 h 462"/>
              <a:gd name="T12" fmla="*/ 2147483647 w 294"/>
              <a:gd name="T13" fmla="*/ 2147483647 h 462"/>
              <a:gd name="T14" fmla="*/ 2147483647 w 294"/>
              <a:gd name="T15" fmla="*/ 2147483647 h 462"/>
              <a:gd name="T16" fmla="*/ 2147483647 w 294"/>
              <a:gd name="T17" fmla="*/ 2147483647 h 462"/>
              <a:gd name="T18" fmla="*/ 2147483647 w 294"/>
              <a:gd name="T19" fmla="*/ 2147483647 h 462"/>
              <a:gd name="T20" fmla="*/ 2147483647 w 294"/>
              <a:gd name="T21" fmla="*/ 2147483647 h 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94"/>
              <a:gd name="T34" fmla="*/ 0 h 462"/>
              <a:gd name="T35" fmla="*/ 294 w 294"/>
              <a:gd name="T36" fmla="*/ 462 h 46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94" h="462">
                <a:moveTo>
                  <a:pt x="211" y="16"/>
                </a:moveTo>
                <a:cubicBezTo>
                  <a:pt x="99" y="38"/>
                  <a:pt x="39" y="102"/>
                  <a:pt x="2" y="212"/>
                </a:cubicBezTo>
                <a:cubicBezTo>
                  <a:pt x="6" y="268"/>
                  <a:pt x="0" y="326"/>
                  <a:pt x="15" y="381"/>
                </a:cubicBezTo>
                <a:cubicBezTo>
                  <a:pt x="19" y="396"/>
                  <a:pt x="43" y="397"/>
                  <a:pt x="55" y="407"/>
                </a:cubicBezTo>
                <a:cubicBezTo>
                  <a:pt x="122" y="462"/>
                  <a:pt x="63" y="435"/>
                  <a:pt x="133" y="460"/>
                </a:cubicBezTo>
                <a:cubicBezTo>
                  <a:pt x="163" y="455"/>
                  <a:pt x="195" y="455"/>
                  <a:pt x="224" y="446"/>
                </a:cubicBezTo>
                <a:cubicBezTo>
                  <a:pt x="281" y="428"/>
                  <a:pt x="279" y="364"/>
                  <a:pt x="289" y="316"/>
                </a:cubicBezTo>
                <a:cubicBezTo>
                  <a:pt x="274" y="119"/>
                  <a:pt x="294" y="200"/>
                  <a:pt x="250" y="68"/>
                </a:cubicBezTo>
                <a:cubicBezTo>
                  <a:pt x="246" y="55"/>
                  <a:pt x="241" y="42"/>
                  <a:pt x="237" y="29"/>
                </a:cubicBezTo>
                <a:cubicBezTo>
                  <a:pt x="232" y="14"/>
                  <a:pt x="212" y="10"/>
                  <a:pt x="198" y="3"/>
                </a:cubicBezTo>
                <a:cubicBezTo>
                  <a:pt x="193" y="0"/>
                  <a:pt x="207" y="12"/>
                  <a:pt x="211" y="16"/>
                </a:cubicBezTo>
                <a:close/>
              </a:path>
            </a:pathLst>
          </a:custGeom>
          <a:noFill/>
          <a:ln w="38100" cap="flat" cmpd="sng">
            <a:solidFill>
              <a:srgbClr val="FF505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5718" name="Freeform 6"/>
          <p:cNvSpPr>
            <a:spLocks/>
          </p:cNvSpPr>
          <p:nvPr/>
        </p:nvSpPr>
        <p:spPr bwMode="auto">
          <a:xfrm>
            <a:off x="4114800" y="4576763"/>
            <a:ext cx="566738" cy="909637"/>
          </a:xfrm>
          <a:custGeom>
            <a:avLst/>
            <a:gdLst>
              <a:gd name="T0" fmla="*/ 2147483647 w 294"/>
              <a:gd name="T1" fmla="*/ 2147483647 h 462"/>
              <a:gd name="T2" fmla="*/ 2147483647 w 294"/>
              <a:gd name="T3" fmla="*/ 2147483647 h 462"/>
              <a:gd name="T4" fmla="*/ 2147483647 w 294"/>
              <a:gd name="T5" fmla="*/ 2147483647 h 462"/>
              <a:gd name="T6" fmla="*/ 2147483647 w 294"/>
              <a:gd name="T7" fmla="*/ 2147483647 h 462"/>
              <a:gd name="T8" fmla="*/ 2147483647 w 294"/>
              <a:gd name="T9" fmla="*/ 2147483647 h 462"/>
              <a:gd name="T10" fmla="*/ 2147483647 w 294"/>
              <a:gd name="T11" fmla="*/ 2147483647 h 462"/>
              <a:gd name="T12" fmla="*/ 2147483647 w 294"/>
              <a:gd name="T13" fmla="*/ 2147483647 h 462"/>
              <a:gd name="T14" fmla="*/ 2147483647 w 294"/>
              <a:gd name="T15" fmla="*/ 2147483647 h 462"/>
              <a:gd name="T16" fmla="*/ 2147483647 w 294"/>
              <a:gd name="T17" fmla="*/ 2147483647 h 462"/>
              <a:gd name="T18" fmla="*/ 2147483647 w 294"/>
              <a:gd name="T19" fmla="*/ 2147483647 h 462"/>
              <a:gd name="T20" fmla="*/ 2147483647 w 294"/>
              <a:gd name="T21" fmla="*/ 2147483647 h 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94"/>
              <a:gd name="T34" fmla="*/ 0 h 462"/>
              <a:gd name="T35" fmla="*/ 294 w 294"/>
              <a:gd name="T36" fmla="*/ 462 h 46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94" h="462">
                <a:moveTo>
                  <a:pt x="211" y="16"/>
                </a:moveTo>
                <a:cubicBezTo>
                  <a:pt x="99" y="38"/>
                  <a:pt x="39" y="102"/>
                  <a:pt x="2" y="212"/>
                </a:cubicBezTo>
                <a:cubicBezTo>
                  <a:pt x="6" y="268"/>
                  <a:pt x="0" y="326"/>
                  <a:pt x="15" y="381"/>
                </a:cubicBezTo>
                <a:cubicBezTo>
                  <a:pt x="19" y="396"/>
                  <a:pt x="43" y="397"/>
                  <a:pt x="55" y="407"/>
                </a:cubicBezTo>
                <a:cubicBezTo>
                  <a:pt x="122" y="462"/>
                  <a:pt x="63" y="435"/>
                  <a:pt x="133" y="460"/>
                </a:cubicBezTo>
                <a:cubicBezTo>
                  <a:pt x="163" y="455"/>
                  <a:pt x="195" y="455"/>
                  <a:pt x="224" y="446"/>
                </a:cubicBezTo>
                <a:cubicBezTo>
                  <a:pt x="281" y="428"/>
                  <a:pt x="279" y="364"/>
                  <a:pt x="289" y="316"/>
                </a:cubicBezTo>
                <a:cubicBezTo>
                  <a:pt x="274" y="119"/>
                  <a:pt x="294" y="200"/>
                  <a:pt x="250" y="68"/>
                </a:cubicBezTo>
                <a:cubicBezTo>
                  <a:pt x="246" y="55"/>
                  <a:pt x="241" y="42"/>
                  <a:pt x="237" y="29"/>
                </a:cubicBezTo>
                <a:cubicBezTo>
                  <a:pt x="232" y="14"/>
                  <a:pt x="212" y="10"/>
                  <a:pt x="198" y="3"/>
                </a:cubicBezTo>
                <a:cubicBezTo>
                  <a:pt x="193" y="0"/>
                  <a:pt x="207" y="12"/>
                  <a:pt x="211" y="16"/>
                </a:cubicBezTo>
                <a:close/>
              </a:path>
            </a:pathLst>
          </a:custGeom>
          <a:noFill/>
          <a:ln w="38100" cap="flat" cmpd="sng">
            <a:solidFill>
              <a:srgbClr val="FF505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5719" name="Freeform 7"/>
          <p:cNvSpPr>
            <a:spLocks/>
          </p:cNvSpPr>
          <p:nvPr/>
        </p:nvSpPr>
        <p:spPr bwMode="auto">
          <a:xfrm>
            <a:off x="6138863" y="1905000"/>
            <a:ext cx="566737" cy="909638"/>
          </a:xfrm>
          <a:custGeom>
            <a:avLst/>
            <a:gdLst>
              <a:gd name="T0" fmla="*/ 2147483647 w 294"/>
              <a:gd name="T1" fmla="*/ 2147483647 h 462"/>
              <a:gd name="T2" fmla="*/ 2147483647 w 294"/>
              <a:gd name="T3" fmla="*/ 2147483647 h 462"/>
              <a:gd name="T4" fmla="*/ 2147483647 w 294"/>
              <a:gd name="T5" fmla="*/ 2147483647 h 462"/>
              <a:gd name="T6" fmla="*/ 2147483647 w 294"/>
              <a:gd name="T7" fmla="*/ 2147483647 h 462"/>
              <a:gd name="T8" fmla="*/ 2147483647 w 294"/>
              <a:gd name="T9" fmla="*/ 2147483647 h 462"/>
              <a:gd name="T10" fmla="*/ 2147483647 w 294"/>
              <a:gd name="T11" fmla="*/ 2147483647 h 462"/>
              <a:gd name="T12" fmla="*/ 2147483647 w 294"/>
              <a:gd name="T13" fmla="*/ 2147483647 h 462"/>
              <a:gd name="T14" fmla="*/ 2147483647 w 294"/>
              <a:gd name="T15" fmla="*/ 2147483647 h 462"/>
              <a:gd name="T16" fmla="*/ 2147483647 w 294"/>
              <a:gd name="T17" fmla="*/ 2147483647 h 462"/>
              <a:gd name="T18" fmla="*/ 2147483647 w 294"/>
              <a:gd name="T19" fmla="*/ 2147483647 h 462"/>
              <a:gd name="T20" fmla="*/ 2147483647 w 294"/>
              <a:gd name="T21" fmla="*/ 2147483647 h 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94"/>
              <a:gd name="T34" fmla="*/ 0 h 462"/>
              <a:gd name="T35" fmla="*/ 294 w 294"/>
              <a:gd name="T36" fmla="*/ 462 h 46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94" h="462">
                <a:moveTo>
                  <a:pt x="211" y="16"/>
                </a:moveTo>
                <a:cubicBezTo>
                  <a:pt x="99" y="38"/>
                  <a:pt x="39" y="102"/>
                  <a:pt x="2" y="212"/>
                </a:cubicBezTo>
                <a:cubicBezTo>
                  <a:pt x="6" y="268"/>
                  <a:pt x="0" y="326"/>
                  <a:pt x="15" y="381"/>
                </a:cubicBezTo>
                <a:cubicBezTo>
                  <a:pt x="19" y="396"/>
                  <a:pt x="43" y="397"/>
                  <a:pt x="55" y="407"/>
                </a:cubicBezTo>
                <a:cubicBezTo>
                  <a:pt x="122" y="462"/>
                  <a:pt x="63" y="435"/>
                  <a:pt x="133" y="460"/>
                </a:cubicBezTo>
                <a:cubicBezTo>
                  <a:pt x="163" y="455"/>
                  <a:pt x="195" y="455"/>
                  <a:pt x="224" y="446"/>
                </a:cubicBezTo>
                <a:cubicBezTo>
                  <a:pt x="281" y="428"/>
                  <a:pt x="279" y="364"/>
                  <a:pt x="289" y="316"/>
                </a:cubicBezTo>
                <a:cubicBezTo>
                  <a:pt x="274" y="119"/>
                  <a:pt x="294" y="200"/>
                  <a:pt x="250" y="68"/>
                </a:cubicBezTo>
                <a:cubicBezTo>
                  <a:pt x="246" y="55"/>
                  <a:pt x="241" y="42"/>
                  <a:pt x="237" y="29"/>
                </a:cubicBezTo>
                <a:cubicBezTo>
                  <a:pt x="232" y="14"/>
                  <a:pt x="212" y="10"/>
                  <a:pt x="198" y="3"/>
                </a:cubicBezTo>
                <a:cubicBezTo>
                  <a:pt x="193" y="0"/>
                  <a:pt x="207" y="12"/>
                  <a:pt x="211" y="16"/>
                </a:cubicBezTo>
                <a:close/>
              </a:path>
            </a:pathLst>
          </a:custGeom>
          <a:noFill/>
          <a:ln w="38100" cap="flat" cmpd="sng">
            <a:solidFill>
              <a:srgbClr val="FF505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5720" name="Freeform 8"/>
          <p:cNvSpPr>
            <a:spLocks/>
          </p:cNvSpPr>
          <p:nvPr/>
        </p:nvSpPr>
        <p:spPr bwMode="auto">
          <a:xfrm>
            <a:off x="6172200" y="3429000"/>
            <a:ext cx="533400" cy="685800"/>
          </a:xfrm>
          <a:custGeom>
            <a:avLst/>
            <a:gdLst>
              <a:gd name="T0" fmla="*/ 2147483647 w 294"/>
              <a:gd name="T1" fmla="*/ 2147483647 h 462"/>
              <a:gd name="T2" fmla="*/ 2147483647 w 294"/>
              <a:gd name="T3" fmla="*/ 2147483647 h 462"/>
              <a:gd name="T4" fmla="*/ 2147483647 w 294"/>
              <a:gd name="T5" fmla="*/ 2147483647 h 462"/>
              <a:gd name="T6" fmla="*/ 2147483647 w 294"/>
              <a:gd name="T7" fmla="*/ 2147483647 h 462"/>
              <a:gd name="T8" fmla="*/ 2147483647 w 294"/>
              <a:gd name="T9" fmla="*/ 2147483647 h 462"/>
              <a:gd name="T10" fmla="*/ 2147483647 w 294"/>
              <a:gd name="T11" fmla="*/ 2147483647 h 462"/>
              <a:gd name="T12" fmla="*/ 2147483647 w 294"/>
              <a:gd name="T13" fmla="*/ 2147483647 h 462"/>
              <a:gd name="T14" fmla="*/ 2147483647 w 294"/>
              <a:gd name="T15" fmla="*/ 2147483647 h 462"/>
              <a:gd name="T16" fmla="*/ 2147483647 w 294"/>
              <a:gd name="T17" fmla="*/ 2147483647 h 462"/>
              <a:gd name="T18" fmla="*/ 2147483647 w 294"/>
              <a:gd name="T19" fmla="*/ 2147483647 h 462"/>
              <a:gd name="T20" fmla="*/ 2147483647 w 294"/>
              <a:gd name="T21" fmla="*/ 2147483647 h 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94"/>
              <a:gd name="T34" fmla="*/ 0 h 462"/>
              <a:gd name="T35" fmla="*/ 294 w 294"/>
              <a:gd name="T36" fmla="*/ 462 h 46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94" h="462">
                <a:moveTo>
                  <a:pt x="211" y="16"/>
                </a:moveTo>
                <a:cubicBezTo>
                  <a:pt x="99" y="38"/>
                  <a:pt x="39" y="102"/>
                  <a:pt x="2" y="212"/>
                </a:cubicBezTo>
                <a:cubicBezTo>
                  <a:pt x="6" y="268"/>
                  <a:pt x="0" y="326"/>
                  <a:pt x="15" y="381"/>
                </a:cubicBezTo>
                <a:cubicBezTo>
                  <a:pt x="19" y="396"/>
                  <a:pt x="43" y="397"/>
                  <a:pt x="55" y="407"/>
                </a:cubicBezTo>
                <a:cubicBezTo>
                  <a:pt x="122" y="462"/>
                  <a:pt x="63" y="435"/>
                  <a:pt x="133" y="460"/>
                </a:cubicBezTo>
                <a:cubicBezTo>
                  <a:pt x="163" y="455"/>
                  <a:pt x="195" y="455"/>
                  <a:pt x="224" y="446"/>
                </a:cubicBezTo>
                <a:cubicBezTo>
                  <a:pt x="281" y="428"/>
                  <a:pt x="279" y="364"/>
                  <a:pt x="289" y="316"/>
                </a:cubicBezTo>
                <a:cubicBezTo>
                  <a:pt x="274" y="119"/>
                  <a:pt x="294" y="200"/>
                  <a:pt x="250" y="68"/>
                </a:cubicBezTo>
                <a:cubicBezTo>
                  <a:pt x="246" y="55"/>
                  <a:pt x="241" y="42"/>
                  <a:pt x="237" y="29"/>
                </a:cubicBezTo>
                <a:cubicBezTo>
                  <a:pt x="232" y="14"/>
                  <a:pt x="212" y="10"/>
                  <a:pt x="198" y="3"/>
                </a:cubicBezTo>
                <a:cubicBezTo>
                  <a:pt x="193" y="0"/>
                  <a:pt x="207" y="12"/>
                  <a:pt x="211" y="16"/>
                </a:cubicBezTo>
                <a:close/>
              </a:path>
            </a:pathLst>
          </a:custGeom>
          <a:noFill/>
          <a:ln w="38100" cap="flat" cmpd="sng">
            <a:solidFill>
              <a:srgbClr val="FF505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5721" name="Freeform 9"/>
          <p:cNvSpPr>
            <a:spLocks/>
          </p:cNvSpPr>
          <p:nvPr/>
        </p:nvSpPr>
        <p:spPr bwMode="auto">
          <a:xfrm>
            <a:off x="6096000" y="4800600"/>
            <a:ext cx="533400" cy="685800"/>
          </a:xfrm>
          <a:custGeom>
            <a:avLst/>
            <a:gdLst>
              <a:gd name="T0" fmla="*/ 2147483647 w 294"/>
              <a:gd name="T1" fmla="*/ 2147483647 h 462"/>
              <a:gd name="T2" fmla="*/ 2147483647 w 294"/>
              <a:gd name="T3" fmla="*/ 2147483647 h 462"/>
              <a:gd name="T4" fmla="*/ 2147483647 w 294"/>
              <a:gd name="T5" fmla="*/ 2147483647 h 462"/>
              <a:gd name="T6" fmla="*/ 2147483647 w 294"/>
              <a:gd name="T7" fmla="*/ 2147483647 h 462"/>
              <a:gd name="T8" fmla="*/ 2147483647 w 294"/>
              <a:gd name="T9" fmla="*/ 2147483647 h 462"/>
              <a:gd name="T10" fmla="*/ 2147483647 w 294"/>
              <a:gd name="T11" fmla="*/ 2147483647 h 462"/>
              <a:gd name="T12" fmla="*/ 2147483647 w 294"/>
              <a:gd name="T13" fmla="*/ 2147483647 h 462"/>
              <a:gd name="T14" fmla="*/ 2147483647 w 294"/>
              <a:gd name="T15" fmla="*/ 2147483647 h 462"/>
              <a:gd name="T16" fmla="*/ 2147483647 w 294"/>
              <a:gd name="T17" fmla="*/ 2147483647 h 462"/>
              <a:gd name="T18" fmla="*/ 2147483647 w 294"/>
              <a:gd name="T19" fmla="*/ 2147483647 h 462"/>
              <a:gd name="T20" fmla="*/ 2147483647 w 294"/>
              <a:gd name="T21" fmla="*/ 2147483647 h 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94"/>
              <a:gd name="T34" fmla="*/ 0 h 462"/>
              <a:gd name="T35" fmla="*/ 294 w 294"/>
              <a:gd name="T36" fmla="*/ 462 h 46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94" h="462">
                <a:moveTo>
                  <a:pt x="211" y="16"/>
                </a:moveTo>
                <a:cubicBezTo>
                  <a:pt x="99" y="38"/>
                  <a:pt x="39" y="102"/>
                  <a:pt x="2" y="212"/>
                </a:cubicBezTo>
                <a:cubicBezTo>
                  <a:pt x="6" y="268"/>
                  <a:pt x="0" y="326"/>
                  <a:pt x="15" y="381"/>
                </a:cubicBezTo>
                <a:cubicBezTo>
                  <a:pt x="19" y="396"/>
                  <a:pt x="43" y="397"/>
                  <a:pt x="55" y="407"/>
                </a:cubicBezTo>
                <a:cubicBezTo>
                  <a:pt x="122" y="462"/>
                  <a:pt x="63" y="435"/>
                  <a:pt x="133" y="460"/>
                </a:cubicBezTo>
                <a:cubicBezTo>
                  <a:pt x="163" y="455"/>
                  <a:pt x="195" y="455"/>
                  <a:pt x="224" y="446"/>
                </a:cubicBezTo>
                <a:cubicBezTo>
                  <a:pt x="281" y="428"/>
                  <a:pt x="279" y="364"/>
                  <a:pt x="289" y="316"/>
                </a:cubicBezTo>
                <a:cubicBezTo>
                  <a:pt x="274" y="119"/>
                  <a:pt x="294" y="200"/>
                  <a:pt x="250" y="68"/>
                </a:cubicBezTo>
                <a:cubicBezTo>
                  <a:pt x="246" y="55"/>
                  <a:pt x="241" y="42"/>
                  <a:pt x="237" y="29"/>
                </a:cubicBezTo>
                <a:cubicBezTo>
                  <a:pt x="232" y="14"/>
                  <a:pt x="212" y="10"/>
                  <a:pt x="198" y="3"/>
                </a:cubicBezTo>
                <a:cubicBezTo>
                  <a:pt x="193" y="0"/>
                  <a:pt x="207" y="12"/>
                  <a:pt x="211" y="16"/>
                </a:cubicBezTo>
                <a:close/>
              </a:path>
            </a:pathLst>
          </a:custGeom>
          <a:noFill/>
          <a:ln w="38100" cap="flat" cmpd="sng">
            <a:solidFill>
              <a:srgbClr val="FF505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5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5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5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5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5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5" grpId="0" build="p" autoUpdateAnimBg="0"/>
      <p:bldP spid="115717" grpId="0" animBg="1"/>
      <p:bldP spid="115718" grpId="0" animBg="1"/>
      <p:bldP spid="115719" grpId="0" animBg="1"/>
      <p:bldP spid="115720" grpId="0" animBg="1"/>
      <p:bldP spid="115721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What part of the heart is affected ?</a:t>
            </a:r>
          </a:p>
        </p:txBody>
      </p:sp>
      <p:sp>
        <p:nvSpPr>
          <p:cNvPr id="9523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smtClean="0"/>
              <a:t>• II, III, aVF = Inferior Wall</a:t>
            </a:r>
          </a:p>
          <a:p>
            <a:r>
              <a:rPr lang="en-US" smtClean="0"/>
              <a:t>Leads V1, V2, V3, and V4 = Anterior Wall MI</a:t>
            </a:r>
          </a:p>
          <a:p>
            <a:r>
              <a:rPr lang="en-US" smtClean="0"/>
              <a:t>I, aVL, V5 and V6 Lateral wall of left ventricle</a:t>
            </a:r>
          </a:p>
        </p:txBody>
      </p:sp>
      <p:pic>
        <p:nvPicPr>
          <p:cNvPr id="9523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29000"/>
            <a:ext cx="7391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Putting it all Together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8001000" cy="4343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mtClean="0"/>
              <a:t>Do you think this person is having a myocardial infarction. If so, where?</a:t>
            </a:r>
          </a:p>
        </p:txBody>
      </p:sp>
      <p:sp>
        <p:nvSpPr>
          <p:cNvPr id="96260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96261" name="Picture 4" descr="acuteM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8"/>
          <a:stretch>
            <a:fillRect/>
          </a:stretch>
        </p:blipFill>
        <p:spPr bwMode="auto">
          <a:xfrm>
            <a:off x="1371600" y="3048000"/>
            <a:ext cx="64008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build="p" autoUpdateAnimBg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Interpretation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8001000" cy="4343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mtClean="0">
                <a:solidFill>
                  <a:srgbClr val="FF5050"/>
                </a:solidFill>
              </a:rPr>
              <a:t>Yes</a:t>
            </a:r>
            <a:r>
              <a:rPr lang="en-US" altLang="en-US" smtClean="0"/>
              <a:t>, this person is having an acute anterior wall myocardial infarction.</a:t>
            </a:r>
          </a:p>
        </p:txBody>
      </p:sp>
      <p:sp>
        <p:nvSpPr>
          <p:cNvPr id="97284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97285" name="Picture 4" descr="acuteM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8"/>
          <a:stretch>
            <a:fillRect/>
          </a:stretch>
        </p:blipFill>
        <p:spPr bwMode="auto">
          <a:xfrm>
            <a:off x="1371600" y="3048000"/>
            <a:ext cx="64008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105400" y="3048000"/>
            <a:ext cx="609600" cy="2133600"/>
            <a:chOff x="3216" y="1920"/>
            <a:chExt cx="384" cy="1344"/>
          </a:xfrm>
        </p:grpSpPr>
        <p:sp>
          <p:nvSpPr>
            <p:cNvPr id="97287" name="Oval 5"/>
            <p:cNvSpPr>
              <a:spLocks noChangeArrowheads="1"/>
            </p:cNvSpPr>
            <p:nvPr/>
          </p:nvSpPr>
          <p:spPr bwMode="auto">
            <a:xfrm>
              <a:off x="3216" y="1920"/>
              <a:ext cx="384" cy="576"/>
            </a:xfrm>
            <a:prstGeom prst="ellipse">
              <a:avLst/>
            </a:prstGeom>
            <a:noFill/>
            <a:ln w="38100">
              <a:solidFill>
                <a:srgbClr val="FF505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288" name="Oval 6"/>
            <p:cNvSpPr>
              <a:spLocks noChangeArrowheads="1"/>
            </p:cNvSpPr>
            <p:nvPr/>
          </p:nvSpPr>
          <p:spPr bwMode="auto">
            <a:xfrm>
              <a:off x="3216" y="2544"/>
              <a:ext cx="384" cy="720"/>
            </a:xfrm>
            <a:prstGeom prst="ellipse">
              <a:avLst/>
            </a:prstGeom>
            <a:noFill/>
            <a:ln w="38100">
              <a:solidFill>
                <a:srgbClr val="FF505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Putting it all Together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8001000" cy="4343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mtClean="0"/>
              <a:t>Now, where do you think this person is having a myocardial infarction?</a:t>
            </a:r>
          </a:p>
        </p:txBody>
      </p:sp>
      <p:sp>
        <p:nvSpPr>
          <p:cNvPr id="99332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99333" name="Picture 5" descr="inf mi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1" t="7047" b="12416"/>
          <a:stretch>
            <a:fillRect/>
          </a:stretch>
        </p:blipFill>
        <p:spPr bwMode="auto">
          <a:xfrm>
            <a:off x="533400" y="2819400"/>
            <a:ext cx="8001000" cy="359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Inferior Wall MI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8001000" cy="4343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mtClean="0"/>
              <a:t>This is an inferior MI. Note the ST elevation in leads II, III and aVF.</a:t>
            </a:r>
          </a:p>
        </p:txBody>
      </p:sp>
      <p:sp>
        <p:nvSpPr>
          <p:cNvPr id="100356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100357" name="Picture 4" descr="inf mi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857500"/>
            <a:ext cx="701040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828800" y="4495800"/>
            <a:ext cx="2286000" cy="1447800"/>
            <a:chOff x="1152" y="2832"/>
            <a:chExt cx="1440" cy="912"/>
          </a:xfrm>
        </p:grpSpPr>
        <p:sp>
          <p:nvSpPr>
            <p:cNvPr id="100359" name="Oval 5"/>
            <p:cNvSpPr>
              <a:spLocks noChangeArrowheads="1"/>
            </p:cNvSpPr>
            <p:nvPr/>
          </p:nvSpPr>
          <p:spPr bwMode="auto">
            <a:xfrm>
              <a:off x="1152" y="2832"/>
              <a:ext cx="288" cy="288"/>
            </a:xfrm>
            <a:prstGeom prst="ellipse">
              <a:avLst/>
            </a:prstGeom>
            <a:noFill/>
            <a:ln w="38100">
              <a:solidFill>
                <a:srgbClr val="FF505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60" name="Oval 6"/>
            <p:cNvSpPr>
              <a:spLocks noChangeArrowheads="1"/>
            </p:cNvSpPr>
            <p:nvPr/>
          </p:nvSpPr>
          <p:spPr bwMode="auto">
            <a:xfrm>
              <a:off x="1152" y="3504"/>
              <a:ext cx="288" cy="240"/>
            </a:xfrm>
            <a:prstGeom prst="ellipse">
              <a:avLst/>
            </a:prstGeom>
            <a:noFill/>
            <a:ln w="38100">
              <a:solidFill>
                <a:srgbClr val="FF505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61" name="Oval 7"/>
            <p:cNvSpPr>
              <a:spLocks noChangeArrowheads="1"/>
            </p:cNvSpPr>
            <p:nvPr/>
          </p:nvSpPr>
          <p:spPr bwMode="auto">
            <a:xfrm>
              <a:off x="2304" y="3504"/>
              <a:ext cx="288" cy="240"/>
            </a:xfrm>
            <a:prstGeom prst="ellipse">
              <a:avLst/>
            </a:prstGeom>
            <a:noFill/>
            <a:ln w="38100">
              <a:solidFill>
                <a:srgbClr val="FF505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Putting it all Together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8001000" cy="4343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mtClean="0"/>
              <a:t>How about now?</a:t>
            </a:r>
          </a:p>
        </p:txBody>
      </p:sp>
      <p:sp>
        <p:nvSpPr>
          <p:cNvPr id="101380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101381" name="Picture 5" descr="antl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362200"/>
            <a:ext cx="8229600" cy="427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Anterolateral MI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8001000" cy="4343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z="2800" smtClean="0"/>
              <a:t>This person’s MI involves </a:t>
            </a:r>
            <a:r>
              <a:rPr lang="en-US" altLang="en-US" sz="2800" smtClean="0">
                <a:solidFill>
                  <a:srgbClr val="FF5050"/>
                </a:solidFill>
              </a:rPr>
              <a:t>both</a:t>
            </a:r>
            <a:r>
              <a:rPr lang="en-US" altLang="en-US" sz="2800" smtClean="0"/>
              <a:t> the anterior wall (V</a:t>
            </a:r>
            <a:r>
              <a:rPr lang="en-US" altLang="en-US" sz="2800" baseline="-25000" smtClean="0"/>
              <a:t>2</a:t>
            </a:r>
            <a:r>
              <a:rPr lang="en-US" altLang="en-US" sz="2800" smtClean="0"/>
              <a:t>-V</a:t>
            </a:r>
            <a:r>
              <a:rPr lang="en-US" altLang="en-US" sz="2800" baseline="-25000" smtClean="0"/>
              <a:t>4</a:t>
            </a:r>
            <a:r>
              <a:rPr lang="en-US" altLang="en-US" sz="2800" smtClean="0"/>
              <a:t>) and the lateral wall (V</a:t>
            </a:r>
            <a:r>
              <a:rPr lang="en-US" altLang="en-US" sz="2800" baseline="-25000" smtClean="0"/>
              <a:t>5</a:t>
            </a:r>
            <a:r>
              <a:rPr lang="en-US" altLang="en-US" sz="2800" smtClean="0"/>
              <a:t>-V</a:t>
            </a:r>
            <a:r>
              <a:rPr lang="en-US" altLang="en-US" sz="2800" baseline="-25000" smtClean="0"/>
              <a:t>6</a:t>
            </a:r>
            <a:r>
              <a:rPr lang="en-US" altLang="en-US" sz="2800" smtClean="0"/>
              <a:t>, I, and aVL)!</a:t>
            </a:r>
          </a:p>
        </p:txBody>
      </p:sp>
      <p:sp>
        <p:nvSpPr>
          <p:cNvPr id="102404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102405" name="Picture 5" descr="antlat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895600"/>
            <a:ext cx="6629400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752600" y="3048000"/>
            <a:ext cx="5486400" cy="2895600"/>
            <a:chOff x="1104" y="2208"/>
            <a:chExt cx="3456" cy="1824"/>
          </a:xfrm>
        </p:grpSpPr>
        <p:sp>
          <p:nvSpPr>
            <p:cNvPr id="102407" name="Oval 6"/>
            <p:cNvSpPr>
              <a:spLocks noChangeArrowheads="1"/>
            </p:cNvSpPr>
            <p:nvPr/>
          </p:nvSpPr>
          <p:spPr bwMode="auto">
            <a:xfrm>
              <a:off x="3312" y="2832"/>
              <a:ext cx="336" cy="672"/>
            </a:xfrm>
            <a:prstGeom prst="ellipse">
              <a:avLst/>
            </a:prstGeom>
            <a:noFill/>
            <a:ln w="38100">
              <a:solidFill>
                <a:srgbClr val="FF505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08" name="Oval 7"/>
            <p:cNvSpPr>
              <a:spLocks noChangeArrowheads="1"/>
            </p:cNvSpPr>
            <p:nvPr/>
          </p:nvSpPr>
          <p:spPr bwMode="auto">
            <a:xfrm>
              <a:off x="3312" y="3504"/>
              <a:ext cx="336" cy="528"/>
            </a:xfrm>
            <a:prstGeom prst="ellipse">
              <a:avLst/>
            </a:prstGeom>
            <a:noFill/>
            <a:ln w="38100">
              <a:solidFill>
                <a:srgbClr val="FF505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09" name="Oval 8"/>
            <p:cNvSpPr>
              <a:spLocks noChangeArrowheads="1"/>
            </p:cNvSpPr>
            <p:nvPr/>
          </p:nvSpPr>
          <p:spPr bwMode="auto">
            <a:xfrm>
              <a:off x="4224" y="2208"/>
              <a:ext cx="336" cy="528"/>
            </a:xfrm>
            <a:prstGeom prst="ellipse">
              <a:avLst/>
            </a:prstGeom>
            <a:noFill/>
            <a:ln w="38100">
              <a:solidFill>
                <a:srgbClr val="FF505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0" name="Oval 9"/>
            <p:cNvSpPr>
              <a:spLocks noChangeArrowheads="1"/>
            </p:cNvSpPr>
            <p:nvPr/>
          </p:nvSpPr>
          <p:spPr bwMode="auto">
            <a:xfrm>
              <a:off x="4176" y="2880"/>
              <a:ext cx="336" cy="432"/>
            </a:xfrm>
            <a:prstGeom prst="ellipse">
              <a:avLst/>
            </a:prstGeom>
            <a:noFill/>
            <a:ln w="38100">
              <a:solidFill>
                <a:srgbClr val="FF505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1" name="Oval 10"/>
            <p:cNvSpPr>
              <a:spLocks noChangeArrowheads="1"/>
            </p:cNvSpPr>
            <p:nvPr/>
          </p:nvSpPr>
          <p:spPr bwMode="auto">
            <a:xfrm>
              <a:off x="4176" y="3504"/>
              <a:ext cx="336" cy="384"/>
            </a:xfrm>
            <a:prstGeom prst="ellipse">
              <a:avLst/>
            </a:prstGeom>
            <a:noFill/>
            <a:ln w="38100">
              <a:solidFill>
                <a:srgbClr val="FF505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2" name="Oval 11"/>
            <p:cNvSpPr>
              <a:spLocks noChangeArrowheads="1"/>
            </p:cNvSpPr>
            <p:nvPr/>
          </p:nvSpPr>
          <p:spPr bwMode="auto">
            <a:xfrm>
              <a:off x="1104" y="2304"/>
              <a:ext cx="336" cy="336"/>
            </a:xfrm>
            <a:prstGeom prst="ellipse">
              <a:avLst/>
            </a:prstGeom>
            <a:noFill/>
            <a:ln w="38100">
              <a:solidFill>
                <a:srgbClr val="FF505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3" name="Oval 12"/>
            <p:cNvSpPr>
              <a:spLocks noChangeArrowheads="1"/>
            </p:cNvSpPr>
            <p:nvPr/>
          </p:nvSpPr>
          <p:spPr bwMode="auto">
            <a:xfrm>
              <a:off x="2208" y="2928"/>
              <a:ext cx="336" cy="336"/>
            </a:xfrm>
            <a:prstGeom prst="ellipse">
              <a:avLst/>
            </a:prstGeom>
            <a:noFill/>
            <a:ln w="38100">
              <a:solidFill>
                <a:srgbClr val="FF505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Impulse Conduction &amp; the ECG</a:t>
            </a:r>
          </a:p>
        </p:txBody>
      </p:sp>
      <p:pic>
        <p:nvPicPr>
          <p:cNvPr id="16387" name="Picture 34" descr="Conductionand Heart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72025" y="1981200"/>
            <a:ext cx="3587750" cy="4191000"/>
          </a:xfrm>
          <a:noFill/>
        </p:spPr>
      </p:pic>
      <p:sp>
        <p:nvSpPr>
          <p:cNvPr id="16388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1600200"/>
            <a:ext cx="4191000" cy="4572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sz="2800" smtClean="0"/>
              <a:t>Sinoatrial node</a:t>
            </a:r>
          </a:p>
          <a:p>
            <a:pPr algn="ctr" eaLnBrk="1" hangingPunct="1">
              <a:buFontTx/>
              <a:buNone/>
            </a:pPr>
            <a:endParaRPr lang="en-US" altLang="en-US" sz="2800" smtClean="0"/>
          </a:p>
          <a:p>
            <a:pPr algn="ctr" eaLnBrk="1" hangingPunct="1">
              <a:buFontTx/>
              <a:buNone/>
            </a:pPr>
            <a:r>
              <a:rPr lang="en-US" altLang="en-US" sz="2800" smtClean="0"/>
              <a:t>AV node</a:t>
            </a:r>
          </a:p>
          <a:p>
            <a:pPr algn="ctr" eaLnBrk="1" hangingPunct="1">
              <a:buFontTx/>
              <a:buNone/>
            </a:pPr>
            <a:endParaRPr lang="en-US" altLang="en-US" sz="2800" smtClean="0"/>
          </a:p>
          <a:p>
            <a:pPr algn="ctr" eaLnBrk="1" hangingPunct="1">
              <a:buFontTx/>
              <a:buNone/>
            </a:pPr>
            <a:r>
              <a:rPr lang="en-US" altLang="en-US" sz="2800" smtClean="0"/>
              <a:t>Bundle of His</a:t>
            </a:r>
          </a:p>
          <a:p>
            <a:pPr algn="ctr" eaLnBrk="1" hangingPunct="1">
              <a:buFontTx/>
              <a:buNone/>
            </a:pPr>
            <a:endParaRPr lang="en-US" altLang="en-US" sz="2800" smtClean="0"/>
          </a:p>
          <a:p>
            <a:pPr algn="ctr" eaLnBrk="1" hangingPunct="1">
              <a:buFontTx/>
              <a:buNone/>
            </a:pPr>
            <a:r>
              <a:rPr lang="en-US" altLang="en-US" sz="2800" smtClean="0"/>
              <a:t>Bundle Branches</a:t>
            </a:r>
          </a:p>
          <a:p>
            <a:pPr algn="ctr" eaLnBrk="1" hangingPunct="1">
              <a:buFontTx/>
              <a:buNone/>
            </a:pPr>
            <a:endParaRPr lang="en-US" altLang="en-US" sz="2800" smtClean="0"/>
          </a:p>
          <a:p>
            <a:pPr algn="ctr" eaLnBrk="1" hangingPunct="1">
              <a:buFontTx/>
              <a:buNone/>
            </a:pPr>
            <a:r>
              <a:rPr lang="en-US" altLang="en-US" sz="2800" smtClean="0"/>
              <a:t>Purkinje fibers</a:t>
            </a:r>
          </a:p>
        </p:txBody>
      </p:sp>
      <p:sp>
        <p:nvSpPr>
          <p:cNvPr id="16389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35845" name="Line 5"/>
          <p:cNvSpPr>
            <a:spLocks noChangeShapeType="1"/>
          </p:cNvSpPr>
          <p:nvPr/>
        </p:nvSpPr>
        <p:spPr bwMode="auto">
          <a:xfrm>
            <a:off x="2438400" y="22098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>
            <a:off x="2438400" y="32004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7" name="Line 7"/>
          <p:cNvSpPr>
            <a:spLocks noChangeShapeType="1"/>
          </p:cNvSpPr>
          <p:nvPr/>
        </p:nvSpPr>
        <p:spPr bwMode="auto">
          <a:xfrm>
            <a:off x="2438400" y="41910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>
            <a:off x="2438400" y="52578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4" name="Line 24"/>
          <p:cNvSpPr>
            <a:spLocks noChangeShapeType="1"/>
          </p:cNvSpPr>
          <p:nvPr/>
        </p:nvSpPr>
        <p:spPr bwMode="auto">
          <a:xfrm>
            <a:off x="5029200" y="3581400"/>
            <a:ext cx="304800" cy="68580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5" name="Line 25"/>
          <p:cNvSpPr>
            <a:spLocks noChangeShapeType="1"/>
          </p:cNvSpPr>
          <p:nvPr/>
        </p:nvSpPr>
        <p:spPr bwMode="auto">
          <a:xfrm>
            <a:off x="5334000" y="4419600"/>
            <a:ext cx="381000" cy="15240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6" name="Freeform 26"/>
          <p:cNvSpPr>
            <a:spLocks/>
          </p:cNvSpPr>
          <p:nvPr/>
        </p:nvSpPr>
        <p:spPr bwMode="auto">
          <a:xfrm>
            <a:off x="5143500" y="4552950"/>
            <a:ext cx="536575" cy="1104900"/>
          </a:xfrm>
          <a:custGeom>
            <a:avLst/>
            <a:gdLst>
              <a:gd name="T0" fmla="*/ 2147483647 w 338"/>
              <a:gd name="T1" fmla="*/ 2147483647 h 696"/>
              <a:gd name="T2" fmla="*/ 2147483647 w 338"/>
              <a:gd name="T3" fmla="*/ 2147483647 h 696"/>
              <a:gd name="T4" fmla="*/ 2147483647 w 338"/>
              <a:gd name="T5" fmla="*/ 2147483647 h 696"/>
              <a:gd name="T6" fmla="*/ 2147483647 w 338"/>
              <a:gd name="T7" fmla="*/ 2147483647 h 696"/>
              <a:gd name="T8" fmla="*/ 0 w 338"/>
              <a:gd name="T9" fmla="*/ 0 h 6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8"/>
              <a:gd name="T16" fmla="*/ 0 h 696"/>
              <a:gd name="T17" fmla="*/ 338 w 338"/>
              <a:gd name="T18" fmla="*/ 696 h 6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8" h="696">
                <a:moveTo>
                  <a:pt x="336" y="84"/>
                </a:moveTo>
                <a:cubicBezTo>
                  <a:pt x="289" y="271"/>
                  <a:pt x="338" y="550"/>
                  <a:pt x="192" y="696"/>
                </a:cubicBezTo>
                <a:cubicBezTo>
                  <a:pt x="180" y="688"/>
                  <a:pt x="164" y="684"/>
                  <a:pt x="156" y="672"/>
                </a:cubicBezTo>
                <a:cubicBezTo>
                  <a:pt x="140" y="646"/>
                  <a:pt x="115" y="564"/>
                  <a:pt x="108" y="528"/>
                </a:cubicBezTo>
                <a:cubicBezTo>
                  <a:pt x="72" y="350"/>
                  <a:pt x="0" y="184"/>
                  <a:pt x="0" y="0"/>
                </a:cubicBezTo>
              </a:path>
            </a:pathLst>
          </a:custGeom>
          <a:noFill/>
          <a:ln w="57150" cap="flat" cmpd="sng">
            <a:solidFill>
              <a:srgbClr val="FF505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7" name="Freeform 27"/>
          <p:cNvSpPr>
            <a:spLocks/>
          </p:cNvSpPr>
          <p:nvPr/>
        </p:nvSpPr>
        <p:spPr bwMode="auto">
          <a:xfrm>
            <a:off x="5905500" y="4495800"/>
            <a:ext cx="476250" cy="1066800"/>
          </a:xfrm>
          <a:custGeom>
            <a:avLst/>
            <a:gdLst>
              <a:gd name="T0" fmla="*/ 0 w 300"/>
              <a:gd name="T1" fmla="*/ 2147483647 h 672"/>
              <a:gd name="T2" fmla="*/ 2147483647 w 300"/>
              <a:gd name="T3" fmla="*/ 2147483647 h 672"/>
              <a:gd name="T4" fmla="*/ 2147483647 w 300"/>
              <a:gd name="T5" fmla="*/ 2147483647 h 672"/>
              <a:gd name="T6" fmla="*/ 2147483647 w 300"/>
              <a:gd name="T7" fmla="*/ 2147483647 h 672"/>
              <a:gd name="T8" fmla="*/ 2147483647 w 300"/>
              <a:gd name="T9" fmla="*/ 2147483647 h 672"/>
              <a:gd name="T10" fmla="*/ 2147483647 w 300"/>
              <a:gd name="T11" fmla="*/ 2147483647 h 672"/>
              <a:gd name="T12" fmla="*/ 2147483647 w 300"/>
              <a:gd name="T13" fmla="*/ 0 h 6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0"/>
              <a:gd name="T22" fmla="*/ 0 h 672"/>
              <a:gd name="T23" fmla="*/ 300 w 300"/>
              <a:gd name="T24" fmla="*/ 672 h 67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0" h="672">
                <a:moveTo>
                  <a:pt x="0" y="60"/>
                </a:moveTo>
                <a:cubicBezTo>
                  <a:pt x="66" y="257"/>
                  <a:pt x="0" y="493"/>
                  <a:pt x="120" y="672"/>
                </a:cubicBezTo>
                <a:cubicBezTo>
                  <a:pt x="186" y="656"/>
                  <a:pt x="183" y="650"/>
                  <a:pt x="204" y="588"/>
                </a:cubicBezTo>
                <a:cubicBezTo>
                  <a:pt x="208" y="536"/>
                  <a:pt x="208" y="484"/>
                  <a:pt x="216" y="432"/>
                </a:cubicBezTo>
                <a:cubicBezTo>
                  <a:pt x="220" y="407"/>
                  <a:pt x="232" y="384"/>
                  <a:pt x="240" y="360"/>
                </a:cubicBezTo>
                <a:cubicBezTo>
                  <a:pt x="261" y="297"/>
                  <a:pt x="267" y="221"/>
                  <a:pt x="276" y="156"/>
                </a:cubicBezTo>
                <a:cubicBezTo>
                  <a:pt x="283" y="103"/>
                  <a:pt x="300" y="52"/>
                  <a:pt x="300" y="0"/>
                </a:cubicBezTo>
              </a:path>
            </a:pathLst>
          </a:custGeom>
          <a:noFill/>
          <a:ln w="57150" cap="flat" cmpd="sng">
            <a:solidFill>
              <a:srgbClr val="FF505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9" name="Freeform 29"/>
          <p:cNvSpPr>
            <a:spLocks/>
          </p:cNvSpPr>
          <p:nvPr/>
        </p:nvSpPr>
        <p:spPr bwMode="auto">
          <a:xfrm>
            <a:off x="5848350" y="2963863"/>
            <a:ext cx="628650" cy="160337"/>
          </a:xfrm>
          <a:custGeom>
            <a:avLst/>
            <a:gdLst>
              <a:gd name="T0" fmla="*/ 0 w 372"/>
              <a:gd name="T1" fmla="*/ 2147483647 h 111"/>
              <a:gd name="T2" fmla="*/ 2147483647 w 372"/>
              <a:gd name="T3" fmla="*/ 2147483647 h 111"/>
              <a:gd name="T4" fmla="*/ 2147483647 w 372"/>
              <a:gd name="T5" fmla="*/ 2147483647 h 111"/>
              <a:gd name="T6" fmla="*/ 0 60000 65536"/>
              <a:gd name="T7" fmla="*/ 0 60000 65536"/>
              <a:gd name="T8" fmla="*/ 0 60000 65536"/>
              <a:gd name="T9" fmla="*/ 0 w 372"/>
              <a:gd name="T10" fmla="*/ 0 h 111"/>
              <a:gd name="T11" fmla="*/ 372 w 372"/>
              <a:gd name="T12" fmla="*/ 111 h 11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72" h="111">
                <a:moveTo>
                  <a:pt x="0" y="65"/>
                </a:moveTo>
                <a:cubicBezTo>
                  <a:pt x="44" y="0"/>
                  <a:pt x="53" y="16"/>
                  <a:pt x="132" y="29"/>
                </a:cubicBezTo>
                <a:cubicBezTo>
                  <a:pt x="186" y="111"/>
                  <a:pt x="278" y="77"/>
                  <a:pt x="372" y="77"/>
                </a:cubicBezTo>
              </a:path>
            </a:pathLst>
          </a:custGeom>
          <a:noFill/>
          <a:ln w="57150" cap="flat" cmpd="sng">
            <a:solidFill>
              <a:srgbClr val="FF505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71" name="Line 31"/>
          <p:cNvSpPr>
            <a:spLocks noChangeShapeType="1"/>
          </p:cNvSpPr>
          <p:nvPr/>
        </p:nvSpPr>
        <p:spPr bwMode="auto">
          <a:xfrm flipV="1">
            <a:off x="6477000" y="1752600"/>
            <a:ext cx="381000" cy="144780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72" name="Line 32"/>
          <p:cNvSpPr>
            <a:spLocks noChangeShapeType="1"/>
          </p:cNvSpPr>
          <p:nvPr/>
        </p:nvSpPr>
        <p:spPr bwMode="auto">
          <a:xfrm>
            <a:off x="6858000" y="1828800"/>
            <a:ext cx="152400" cy="137160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5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5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5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nimBg="1"/>
      <p:bldP spid="35846" grpId="0" animBg="1"/>
      <p:bldP spid="35847" grpId="0" animBg="1"/>
      <p:bldP spid="35848" grpId="0" animBg="1"/>
      <p:bldP spid="35864" grpId="0" animBg="1"/>
      <p:bldP spid="35865" grpId="0" animBg="1"/>
      <p:bldP spid="35866" grpId="0" animBg="1"/>
      <p:bldP spid="35867" grpId="0" animBg="1"/>
      <p:bldP spid="35869" grpId="0" animBg="1"/>
      <p:bldP spid="35871" grpId="0" animBg="1"/>
      <p:bldP spid="35872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smtClean="0"/>
              <a:t>Diagnostic criteria for right bundle branch block</a:t>
            </a:r>
          </a:p>
          <a:p>
            <a:pPr lvl="1"/>
            <a:r>
              <a:rPr lang="en-US" smtClean="0"/>
              <a:t>QRS duration &gt;0.12 s</a:t>
            </a:r>
          </a:p>
          <a:p>
            <a:pPr lvl="1"/>
            <a:r>
              <a:rPr lang="en-US" smtClean="0"/>
              <a:t>A secondary R wave (R') in V1 or V2</a:t>
            </a:r>
          </a:p>
          <a:p>
            <a:pPr lvl="1"/>
            <a:r>
              <a:rPr lang="en-US" smtClean="0"/>
              <a:t>Wide slurred S wave in leads I, V5, and V6</a:t>
            </a:r>
          </a:p>
          <a:p>
            <a:r>
              <a:rPr lang="en-US" smtClean="0"/>
              <a:t>Associated feature</a:t>
            </a:r>
          </a:p>
          <a:p>
            <a:pPr lvl="1"/>
            <a:r>
              <a:rPr lang="en-US" smtClean="0"/>
              <a:t>ST segment depression and T wave inversion in the right precordial leads</a:t>
            </a:r>
            <a:endParaRPr lang="ar-LY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Right Bundle Branch Block (RBBB)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Content Placeholder 3" descr="RBBB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568450"/>
            <a:ext cx="9158288" cy="499427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Right Bundle Branch Block (RBBB)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dirty="0" smtClean="0"/>
              <a:t>Diagnostic criteria for left bundle branch block</a:t>
            </a:r>
          </a:p>
          <a:p>
            <a:pPr lvl="1">
              <a:defRPr/>
            </a:pPr>
            <a:r>
              <a:rPr lang="en-US" dirty="0" smtClean="0"/>
              <a:t>QRS duration of &gt;0.12 s</a:t>
            </a:r>
          </a:p>
          <a:p>
            <a:pPr lvl="1">
              <a:defRPr/>
            </a:pPr>
            <a:r>
              <a:rPr lang="en-US" dirty="0" smtClean="0"/>
              <a:t>Broad </a:t>
            </a:r>
            <a:r>
              <a:rPr lang="en-US" dirty="0" err="1" smtClean="0"/>
              <a:t>monophasic</a:t>
            </a:r>
            <a:r>
              <a:rPr lang="en-US" dirty="0" smtClean="0"/>
              <a:t> R wave in leads 1, V5, and V6</a:t>
            </a:r>
          </a:p>
          <a:p>
            <a:pPr lvl="1">
              <a:defRPr/>
            </a:pPr>
            <a:r>
              <a:rPr lang="en-US" dirty="0" smtClean="0"/>
              <a:t>Absence of Q waves in leads V5 and V6</a:t>
            </a:r>
          </a:p>
          <a:p>
            <a:pPr lvl="1">
              <a:defRPr/>
            </a:pPr>
            <a:r>
              <a:rPr lang="en-US" dirty="0" smtClean="0"/>
              <a:t>Associated features</a:t>
            </a:r>
          </a:p>
          <a:p>
            <a:pPr lvl="2">
              <a:defRPr/>
            </a:pPr>
            <a:r>
              <a:rPr lang="en-US" dirty="0" smtClean="0"/>
              <a:t>Displacement of ST segment and T wave in an opposite direction to the dominant deflection of the QRS complex (</a:t>
            </a:r>
            <a:r>
              <a:rPr lang="en-US" dirty="0" err="1" smtClean="0"/>
              <a:t>appropriatediscordance</a:t>
            </a:r>
            <a:r>
              <a:rPr lang="en-US" dirty="0" smtClean="0"/>
              <a:t>)</a:t>
            </a:r>
          </a:p>
          <a:p>
            <a:pPr lvl="2">
              <a:defRPr/>
            </a:pPr>
            <a:r>
              <a:rPr lang="en-US" dirty="0" smtClean="0"/>
              <a:t>Poor R wave progression in the chest leads</a:t>
            </a:r>
          </a:p>
          <a:p>
            <a:pPr lvl="2">
              <a:defRPr/>
            </a:pPr>
            <a:r>
              <a:rPr lang="en-US" dirty="0" smtClean="0"/>
              <a:t>RS complex, rather than </a:t>
            </a:r>
            <a:r>
              <a:rPr lang="en-US" dirty="0" err="1" smtClean="0"/>
              <a:t>monophasic</a:t>
            </a:r>
            <a:r>
              <a:rPr lang="en-US" dirty="0" smtClean="0"/>
              <a:t> complex, in leads V5 and V6</a:t>
            </a:r>
          </a:p>
          <a:p>
            <a:pPr lvl="2">
              <a:defRPr/>
            </a:pPr>
            <a:r>
              <a:rPr lang="en-US" dirty="0" smtClean="0"/>
              <a:t>Left axis deviation—common but not invariable finding</a:t>
            </a:r>
            <a:endParaRPr lang="ar-LY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Left Bundle Branch Block (LBBB)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Left Bundle Branch Block (LBBB)</a:t>
            </a:r>
            <a:endParaRPr lang="ar-LY" dirty="0"/>
          </a:p>
        </p:txBody>
      </p:sp>
      <p:pic>
        <p:nvPicPr>
          <p:cNvPr id="106499" name="Picture 2" descr="C:\Dokumente und Einstellungen\saeed\Eigene Dateien\Downloads\ecg\LBBB-LAE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285875"/>
            <a:ext cx="9144000" cy="5572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71600" y="1600200"/>
            <a:ext cx="6553200" cy="4873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pic>
        <p:nvPicPr>
          <p:cNvPr id="128002" name="Picture 2" descr="D: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1" y="2814637"/>
            <a:ext cx="647700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61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pic>
        <p:nvPicPr>
          <p:cNvPr id="129026" name="Picture 2" descr="D:\فهر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705100"/>
            <a:ext cx="5867400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2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pic>
        <p:nvPicPr>
          <p:cNvPr id="130050" name="Picture 2" descr="D: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752724"/>
            <a:ext cx="6019800" cy="303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88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pic>
        <p:nvPicPr>
          <p:cNvPr id="131074" name="Picture 2" descr="D:\ima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81200"/>
            <a:ext cx="6248400" cy="266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25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752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 sz="13800" dirty="0" smtClean="0"/>
              <a:t>Q &amp; A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sz="13800" dirty="0" smtClean="0"/>
              <a:t>Thanks</a:t>
            </a:r>
          </a:p>
        </p:txBody>
      </p:sp>
      <p:sp>
        <p:nvSpPr>
          <p:cNvPr id="107524" name="Footer Placeholder 3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The “PQRST”</a:t>
            </a:r>
          </a:p>
        </p:txBody>
      </p:sp>
      <p:pic>
        <p:nvPicPr>
          <p:cNvPr id="17411" name="Picture 5" descr="Conductionand Heart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0088" y="2438400"/>
            <a:ext cx="2805112" cy="3276600"/>
          </a:xfrm>
        </p:spPr>
      </p:pic>
      <p:sp>
        <p:nvSpPr>
          <p:cNvPr id="204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733800" y="2362200"/>
            <a:ext cx="56388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5050"/>
                </a:solidFill>
              </a:rPr>
              <a:t>P wave </a:t>
            </a:r>
            <a:r>
              <a:rPr lang="en-US" altLang="en-US" smtClean="0">
                <a:solidFill>
                  <a:schemeClr val="accent2"/>
                </a:solidFill>
              </a:rPr>
              <a:t>- Atrial 	                                         		  depolarization</a:t>
            </a:r>
            <a:endParaRPr lang="en-US" altLang="en-US" smtClean="0">
              <a:solidFill>
                <a:srgbClr val="FF5050"/>
              </a:solidFill>
            </a:endParaRPr>
          </a:p>
          <a:p>
            <a:pPr eaLnBrk="1" hangingPunct="1"/>
            <a:endParaRPr lang="en-US" altLang="en-US" smtClean="0">
              <a:solidFill>
                <a:srgbClr val="FF5050"/>
              </a:solidFill>
            </a:endParaRPr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3733800" y="4953000"/>
            <a:ext cx="5181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>
                <a:latin typeface="Arial" charset="0"/>
              </a:rPr>
              <a:t>  </a:t>
            </a:r>
            <a:r>
              <a:rPr lang="en-US" sz="3200">
                <a:solidFill>
                  <a:srgbClr val="FF5050"/>
                </a:solidFill>
                <a:latin typeface="Arial" charset="0"/>
              </a:rPr>
              <a:t>T wave</a:t>
            </a:r>
            <a:r>
              <a:rPr lang="en-US" sz="3200">
                <a:latin typeface="Arial" charset="0"/>
              </a:rPr>
              <a:t> -</a:t>
            </a:r>
            <a:r>
              <a:rPr lang="en-US" sz="3200">
                <a:solidFill>
                  <a:schemeClr val="accent2"/>
                </a:solidFill>
                <a:latin typeface="Arial" charset="0"/>
              </a:rPr>
              <a:t> Ventricular 	     		  repolarization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3733800" y="3657600"/>
            <a:ext cx="4724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Char char="•"/>
            </a:pPr>
            <a:r>
              <a:rPr lang="en-US" sz="3200">
                <a:latin typeface="Arial" charset="0"/>
              </a:rPr>
              <a:t>  </a:t>
            </a:r>
            <a:r>
              <a:rPr lang="en-US" sz="3200">
                <a:solidFill>
                  <a:srgbClr val="FF5050"/>
                </a:solidFill>
                <a:latin typeface="Arial" charset="0"/>
              </a:rPr>
              <a:t>QRS</a:t>
            </a:r>
            <a:r>
              <a:rPr lang="en-US" sz="3200">
                <a:latin typeface="Arial" charset="0"/>
              </a:rPr>
              <a:t> -</a:t>
            </a:r>
            <a:r>
              <a:rPr lang="en-US" sz="3200">
                <a:solidFill>
                  <a:schemeClr val="accent2"/>
                </a:solidFill>
                <a:latin typeface="Arial" charset="0"/>
              </a:rPr>
              <a:t> Ventricular 	      depolarization</a:t>
            </a:r>
          </a:p>
        </p:txBody>
      </p:sp>
      <p:sp>
        <p:nvSpPr>
          <p:cNvPr id="20488" name="Freeform 8"/>
          <p:cNvSpPr>
            <a:spLocks/>
          </p:cNvSpPr>
          <p:nvPr/>
        </p:nvSpPr>
        <p:spPr bwMode="auto">
          <a:xfrm>
            <a:off x="1447800" y="2959100"/>
            <a:ext cx="473075" cy="546100"/>
          </a:xfrm>
          <a:custGeom>
            <a:avLst/>
            <a:gdLst>
              <a:gd name="T0" fmla="*/ 2147483647 w 224"/>
              <a:gd name="T1" fmla="*/ 2147483647 h 332"/>
              <a:gd name="T2" fmla="*/ 2147483647 w 224"/>
              <a:gd name="T3" fmla="*/ 2147483647 h 332"/>
              <a:gd name="T4" fmla="*/ 2147483647 w 224"/>
              <a:gd name="T5" fmla="*/ 2147483647 h 332"/>
              <a:gd name="T6" fmla="*/ 2147483647 w 224"/>
              <a:gd name="T7" fmla="*/ 2147483647 h 332"/>
              <a:gd name="T8" fmla="*/ 2147483647 w 224"/>
              <a:gd name="T9" fmla="*/ 2147483647 h 332"/>
              <a:gd name="T10" fmla="*/ 2147483647 w 224"/>
              <a:gd name="T11" fmla="*/ 2147483647 h 3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4"/>
              <a:gd name="T19" fmla="*/ 0 h 332"/>
              <a:gd name="T20" fmla="*/ 224 w 224"/>
              <a:gd name="T21" fmla="*/ 332 h 33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4" h="332">
                <a:moveTo>
                  <a:pt x="106" y="27"/>
                </a:moveTo>
                <a:cubicBezTo>
                  <a:pt x="52" y="64"/>
                  <a:pt x="22" y="110"/>
                  <a:pt x="2" y="171"/>
                </a:cubicBezTo>
                <a:cubicBezTo>
                  <a:pt x="13" y="256"/>
                  <a:pt x="0" y="299"/>
                  <a:pt x="80" y="328"/>
                </a:cubicBezTo>
                <a:cubicBezTo>
                  <a:pt x="203" y="312"/>
                  <a:pt x="197" y="332"/>
                  <a:pt x="224" y="223"/>
                </a:cubicBezTo>
                <a:cubicBezTo>
                  <a:pt x="215" y="159"/>
                  <a:pt x="219" y="94"/>
                  <a:pt x="159" y="54"/>
                </a:cubicBezTo>
                <a:cubicBezTo>
                  <a:pt x="76" y="0"/>
                  <a:pt x="145" y="69"/>
                  <a:pt x="106" y="27"/>
                </a:cubicBezTo>
                <a:close/>
              </a:path>
            </a:pathLst>
          </a:custGeom>
          <a:noFill/>
          <a:ln w="57150" cap="flat" cmpd="sng">
            <a:solidFill>
              <a:srgbClr val="FF505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Freeform 12"/>
          <p:cNvSpPr>
            <a:spLocks/>
          </p:cNvSpPr>
          <p:nvPr/>
        </p:nvSpPr>
        <p:spPr bwMode="auto">
          <a:xfrm>
            <a:off x="1981200" y="2133600"/>
            <a:ext cx="625475" cy="1752600"/>
          </a:xfrm>
          <a:custGeom>
            <a:avLst/>
            <a:gdLst>
              <a:gd name="T0" fmla="*/ 2147483647 w 224"/>
              <a:gd name="T1" fmla="*/ 2147483647 h 332"/>
              <a:gd name="T2" fmla="*/ 2147483647 w 224"/>
              <a:gd name="T3" fmla="*/ 2147483647 h 332"/>
              <a:gd name="T4" fmla="*/ 2147483647 w 224"/>
              <a:gd name="T5" fmla="*/ 2147483647 h 332"/>
              <a:gd name="T6" fmla="*/ 2147483647 w 224"/>
              <a:gd name="T7" fmla="*/ 2147483647 h 332"/>
              <a:gd name="T8" fmla="*/ 2147483647 w 224"/>
              <a:gd name="T9" fmla="*/ 2147483647 h 332"/>
              <a:gd name="T10" fmla="*/ 2147483647 w 224"/>
              <a:gd name="T11" fmla="*/ 2147483647 h 3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4"/>
              <a:gd name="T19" fmla="*/ 0 h 332"/>
              <a:gd name="T20" fmla="*/ 224 w 224"/>
              <a:gd name="T21" fmla="*/ 332 h 33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4" h="332">
                <a:moveTo>
                  <a:pt x="106" y="27"/>
                </a:moveTo>
                <a:cubicBezTo>
                  <a:pt x="52" y="64"/>
                  <a:pt x="22" y="110"/>
                  <a:pt x="2" y="171"/>
                </a:cubicBezTo>
                <a:cubicBezTo>
                  <a:pt x="13" y="256"/>
                  <a:pt x="0" y="299"/>
                  <a:pt x="80" y="328"/>
                </a:cubicBezTo>
                <a:cubicBezTo>
                  <a:pt x="203" y="312"/>
                  <a:pt x="197" y="332"/>
                  <a:pt x="224" y="223"/>
                </a:cubicBezTo>
                <a:cubicBezTo>
                  <a:pt x="215" y="159"/>
                  <a:pt x="219" y="94"/>
                  <a:pt x="159" y="54"/>
                </a:cubicBezTo>
                <a:cubicBezTo>
                  <a:pt x="76" y="0"/>
                  <a:pt x="145" y="69"/>
                  <a:pt x="106" y="27"/>
                </a:cubicBezTo>
                <a:close/>
              </a:path>
            </a:pathLst>
          </a:custGeom>
          <a:noFill/>
          <a:ln w="57150" cap="flat" cmpd="sng">
            <a:solidFill>
              <a:srgbClr val="FF505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3" name="Freeform 13"/>
          <p:cNvSpPr>
            <a:spLocks/>
          </p:cNvSpPr>
          <p:nvPr/>
        </p:nvSpPr>
        <p:spPr bwMode="auto">
          <a:xfrm>
            <a:off x="2727325" y="2819400"/>
            <a:ext cx="625475" cy="838200"/>
          </a:xfrm>
          <a:custGeom>
            <a:avLst/>
            <a:gdLst>
              <a:gd name="T0" fmla="*/ 2147483647 w 224"/>
              <a:gd name="T1" fmla="*/ 2147483647 h 332"/>
              <a:gd name="T2" fmla="*/ 2147483647 w 224"/>
              <a:gd name="T3" fmla="*/ 2147483647 h 332"/>
              <a:gd name="T4" fmla="*/ 2147483647 w 224"/>
              <a:gd name="T5" fmla="*/ 2147483647 h 332"/>
              <a:gd name="T6" fmla="*/ 2147483647 w 224"/>
              <a:gd name="T7" fmla="*/ 2147483647 h 332"/>
              <a:gd name="T8" fmla="*/ 2147483647 w 224"/>
              <a:gd name="T9" fmla="*/ 2147483647 h 332"/>
              <a:gd name="T10" fmla="*/ 2147483647 w 224"/>
              <a:gd name="T11" fmla="*/ 2147483647 h 3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4"/>
              <a:gd name="T19" fmla="*/ 0 h 332"/>
              <a:gd name="T20" fmla="*/ 224 w 224"/>
              <a:gd name="T21" fmla="*/ 332 h 33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4" h="332">
                <a:moveTo>
                  <a:pt x="106" y="27"/>
                </a:moveTo>
                <a:cubicBezTo>
                  <a:pt x="52" y="64"/>
                  <a:pt x="22" y="110"/>
                  <a:pt x="2" y="171"/>
                </a:cubicBezTo>
                <a:cubicBezTo>
                  <a:pt x="13" y="256"/>
                  <a:pt x="0" y="299"/>
                  <a:pt x="80" y="328"/>
                </a:cubicBezTo>
                <a:cubicBezTo>
                  <a:pt x="203" y="312"/>
                  <a:pt x="197" y="332"/>
                  <a:pt x="224" y="223"/>
                </a:cubicBezTo>
                <a:cubicBezTo>
                  <a:pt x="215" y="159"/>
                  <a:pt x="219" y="94"/>
                  <a:pt x="159" y="54"/>
                </a:cubicBezTo>
                <a:cubicBezTo>
                  <a:pt x="76" y="0"/>
                  <a:pt x="145" y="69"/>
                  <a:pt x="106" y="27"/>
                </a:cubicBezTo>
                <a:close/>
              </a:path>
            </a:pathLst>
          </a:custGeom>
          <a:noFill/>
          <a:ln w="57150" cap="flat" cmpd="sng">
            <a:solidFill>
              <a:srgbClr val="FF505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build="p" autoUpdateAnimBg="0"/>
      <p:bldP spid="20486" grpId="0" autoUpdateAnimBg="0"/>
      <p:bldP spid="20487" grpId="0" autoUpdateAnimBg="0"/>
      <p:bldP spid="20488" grpId="0" animBg="1"/>
      <p:bldP spid="20492" grpId="0" animBg="1"/>
      <p:bldP spid="2049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The PR Interval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057400"/>
            <a:ext cx="42672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smtClean="0">
                <a:solidFill>
                  <a:srgbClr val="FF5050"/>
                </a:solidFill>
              </a:rPr>
              <a:t>Atrial depolarization </a:t>
            </a:r>
          </a:p>
          <a:p>
            <a:pPr algn="ctr" eaLnBrk="1" hangingPunct="1">
              <a:buFontTx/>
              <a:buNone/>
            </a:pPr>
            <a:r>
              <a:rPr lang="en-US" altLang="en-US" smtClean="0">
                <a:solidFill>
                  <a:srgbClr val="FF5050"/>
                </a:solidFill>
              </a:rPr>
              <a:t>+</a:t>
            </a:r>
          </a:p>
          <a:p>
            <a:pPr algn="ctr" eaLnBrk="1" hangingPunct="1">
              <a:buFontTx/>
              <a:buNone/>
            </a:pPr>
            <a:r>
              <a:rPr lang="en-US" altLang="en-US" smtClean="0">
                <a:solidFill>
                  <a:srgbClr val="FF5050"/>
                </a:solidFill>
              </a:rPr>
              <a:t>delay in AV junction</a:t>
            </a:r>
          </a:p>
          <a:p>
            <a:pPr eaLnBrk="1" hangingPunct="1">
              <a:buFontTx/>
              <a:buNone/>
            </a:pPr>
            <a:r>
              <a:rPr lang="en-US" altLang="en-US" smtClean="0">
                <a:solidFill>
                  <a:srgbClr val="FF5050"/>
                </a:solidFill>
              </a:rPr>
              <a:t> </a:t>
            </a:r>
            <a:r>
              <a:rPr lang="en-US" altLang="en-US" sz="2800" smtClean="0">
                <a:solidFill>
                  <a:srgbClr val="FF5050"/>
                </a:solidFill>
              </a:rPr>
              <a:t>(AV node/Bundle of His)</a:t>
            </a:r>
            <a:endParaRPr lang="en-US" altLang="en-US" smtClean="0">
              <a:solidFill>
                <a:srgbClr val="FF5050"/>
              </a:solidFill>
            </a:endParaRPr>
          </a:p>
          <a:p>
            <a:pPr eaLnBrk="1" hangingPunct="1">
              <a:buFontTx/>
              <a:buNone/>
            </a:pPr>
            <a:endParaRPr lang="en-US" altLang="en-US" sz="1200" smtClean="0">
              <a:solidFill>
                <a:srgbClr val="FF505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smtClean="0"/>
              <a:t> (delay allows time for the atria to contract before the ventricles contract)</a:t>
            </a:r>
          </a:p>
        </p:txBody>
      </p:sp>
      <p:pic>
        <p:nvPicPr>
          <p:cNvPr id="18436" name="Picture 7" descr="Conductionand Heart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51425" y="2057400"/>
            <a:ext cx="3262313" cy="3810000"/>
          </a:xfrm>
          <a:noFill/>
        </p:spPr>
      </p:pic>
      <p:sp>
        <p:nvSpPr>
          <p:cNvPr id="1843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48136" name="Line 8"/>
          <p:cNvSpPr>
            <a:spLocks noChangeShapeType="1"/>
          </p:cNvSpPr>
          <p:nvPr/>
        </p:nvSpPr>
        <p:spPr bwMode="auto">
          <a:xfrm>
            <a:off x="6019800" y="2895600"/>
            <a:ext cx="609600" cy="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  <p:bldP spid="4813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2208</TotalTime>
  <Words>2076</Words>
  <Application>Microsoft Office PowerPoint</Application>
  <PresentationFormat>On-screen Show (4:3)</PresentationFormat>
  <Paragraphs>510</Paragraphs>
  <Slides>78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79" baseType="lpstr">
      <vt:lpstr>Oriel</vt:lpstr>
      <vt:lpstr> Reading the ECG</vt:lpstr>
      <vt:lpstr>PowerPoint Presentation</vt:lpstr>
      <vt:lpstr> Introduction </vt:lpstr>
      <vt:lpstr> ECG leads </vt:lpstr>
      <vt:lpstr>PowerPoint Presentation</vt:lpstr>
      <vt:lpstr>Normal Impulse Conduction</vt:lpstr>
      <vt:lpstr>Impulse Conduction &amp; the ECG</vt:lpstr>
      <vt:lpstr>The “PQRST”</vt:lpstr>
      <vt:lpstr>The PR Interval</vt:lpstr>
      <vt:lpstr>Anatomy of Heart and ECG signal</vt:lpstr>
      <vt:lpstr>Pacemakers of the Heart</vt:lpstr>
      <vt:lpstr>The ECG Paper</vt:lpstr>
      <vt:lpstr>PowerPoint Presentation</vt:lpstr>
      <vt:lpstr>The ECG Complex with Interval and Segment Measurements</vt:lpstr>
      <vt:lpstr>Remember This    3, 3, 3 and 5</vt:lpstr>
      <vt:lpstr>ECG Paper and related Heart Rate &amp; Voltage Computations</vt:lpstr>
      <vt:lpstr>PowerPoint Presentation</vt:lpstr>
      <vt:lpstr>Rhythm Analysis</vt:lpstr>
      <vt:lpstr>The ECG Paper (cont)</vt:lpstr>
      <vt:lpstr>Step 1: Calculate Rate</vt:lpstr>
      <vt:lpstr>Step 1: Calculate Rate</vt:lpstr>
      <vt:lpstr>Rate:</vt:lpstr>
      <vt:lpstr>Step 2: Determine regularity</vt:lpstr>
      <vt:lpstr>Step 3: Assess the P waves</vt:lpstr>
      <vt:lpstr>Step 4: Determine PR interval</vt:lpstr>
      <vt:lpstr>Step 5: QRS duration</vt:lpstr>
      <vt:lpstr>Rhythm Summary</vt:lpstr>
      <vt:lpstr>NSR Parameters</vt:lpstr>
      <vt:lpstr>The QRS Axis</vt:lpstr>
      <vt:lpstr>The QRS Axis</vt:lpstr>
      <vt:lpstr>Determining the Axis</vt:lpstr>
      <vt:lpstr>Determining the Axis</vt:lpstr>
      <vt:lpstr>The Quadrant Approach</vt:lpstr>
      <vt:lpstr>Quadrant Approach: Example 1</vt:lpstr>
      <vt:lpstr>Arrhythmia Formation</vt:lpstr>
      <vt:lpstr>Sinus Rhythms</vt:lpstr>
      <vt:lpstr>PowerPoint Presentation</vt:lpstr>
      <vt:lpstr>Sinus Bradycardia</vt:lpstr>
      <vt:lpstr>PowerPoint Presentation</vt:lpstr>
      <vt:lpstr>Sinus Tachycardia</vt:lpstr>
      <vt:lpstr>Premature Beats</vt:lpstr>
      <vt:lpstr>PowerPoint Presentation</vt:lpstr>
      <vt:lpstr>PowerPoint Presentation</vt:lpstr>
      <vt:lpstr>Teaching Moment</vt:lpstr>
      <vt:lpstr>Supraventricular Arrhythmias</vt:lpstr>
      <vt:lpstr>PowerPoint Presentation</vt:lpstr>
      <vt:lpstr>PowerPoint Presentation</vt:lpstr>
      <vt:lpstr>PowerPoint Presentation</vt:lpstr>
      <vt:lpstr>Ventricular Arrhythmias</vt:lpstr>
      <vt:lpstr>PowerPoint Presentation</vt:lpstr>
      <vt:lpstr>PowerPoint Presentation</vt:lpstr>
      <vt:lpstr>AV Nodal Blocks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Diagnosing a MI</vt:lpstr>
      <vt:lpstr>The 12-Lead ECG</vt:lpstr>
      <vt:lpstr>The 12-Leads</vt:lpstr>
      <vt:lpstr>ST Elevation</vt:lpstr>
      <vt:lpstr>ST Elevation (cont)</vt:lpstr>
      <vt:lpstr>What part of the heart is affected ?</vt:lpstr>
      <vt:lpstr>Putting it all Together</vt:lpstr>
      <vt:lpstr>Interpretation</vt:lpstr>
      <vt:lpstr>Putting it all Together</vt:lpstr>
      <vt:lpstr>Inferior Wall MI</vt:lpstr>
      <vt:lpstr>Putting it all Together</vt:lpstr>
      <vt:lpstr>Anterolateral MI</vt:lpstr>
      <vt:lpstr>Right Bundle Branch Block (RBBB)</vt:lpstr>
      <vt:lpstr>Right Bundle Branch Block (RBBB)</vt:lpstr>
      <vt:lpstr>Left Bundle Branch Block (LBBB)</vt:lpstr>
      <vt:lpstr>Left Bundle Branch Block (LBBB)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Anne Catherine Kim</dc:creator>
  <cp:lastModifiedBy>ZAC</cp:lastModifiedBy>
  <cp:revision>223</cp:revision>
  <dcterms:created xsi:type="dcterms:W3CDTF">2001-03-01T01:04:48Z</dcterms:created>
  <dcterms:modified xsi:type="dcterms:W3CDTF">2016-12-29T06:35:53Z</dcterms:modified>
</cp:coreProperties>
</file>