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4"/>
  </p:notesMasterIdLst>
  <p:sldIdLst>
    <p:sldId id="289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83" r:id="rId11"/>
    <p:sldId id="264" r:id="rId12"/>
    <p:sldId id="265" r:id="rId13"/>
    <p:sldId id="281" r:id="rId14"/>
    <p:sldId id="266" r:id="rId15"/>
    <p:sldId id="267" r:id="rId16"/>
    <p:sldId id="268" r:id="rId17"/>
    <p:sldId id="269" r:id="rId18"/>
    <p:sldId id="270" r:id="rId19"/>
    <p:sldId id="282" r:id="rId20"/>
    <p:sldId id="284" r:id="rId21"/>
    <p:sldId id="271" r:id="rId22"/>
    <p:sldId id="272" r:id="rId23"/>
    <p:sldId id="286" r:id="rId24"/>
    <p:sldId id="273" r:id="rId25"/>
    <p:sldId id="274" r:id="rId26"/>
    <p:sldId id="275" r:id="rId27"/>
    <p:sldId id="276" r:id="rId28"/>
    <p:sldId id="287" r:id="rId29"/>
    <p:sldId id="277" r:id="rId30"/>
    <p:sldId id="278" r:id="rId31"/>
    <p:sldId id="279" r:id="rId32"/>
    <p:sldId id="288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9F7D13-408A-43EB-AD67-8EA880ED2AC8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7556920-38E7-413F-BD48-222EA559CBA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9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56920-38E7-413F-BD48-222EA559CBA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4291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56920-38E7-413F-BD48-222EA559CBA4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6053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56920-38E7-413F-BD48-222EA559CBA4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9815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7D865C5-5705-4BCA-BA14-69D05A0597C1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1821C6-4B5F-43CE-BF09-74F09CCF1A19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64209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en-US" b="1" dirty="0" smtClean="0"/>
              <a:t>Leprosy    [ Hansen` s disease ]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2996952"/>
            <a:ext cx="7600888" cy="1368152"/>
          </a:xfrm>
        </p:spPr>
        <p:txBody>
          <a:bodyPr>
            <a:normAutofit/>
          </a:bodyPr>
          <a:lstStyle/>
          <a:p>
            <a:pPr marL="82296" indent="0" algn="ctr" rtl="0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Hanan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mustafa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kamal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kalfa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82296" indent="0" algn="ctr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Libyan Board, MSc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91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 descr="C:\Users\hhos\Desktop\017604549_1-56d13fadbec12855aecd6287c52875b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81" y="0"/>
            <a:ext cx="88804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3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Classification  of leprosy</a:t>
            </a:r>
            <a:endParaRPr lang="ar-SA" dirty="0"/>
          </a:p>
        </p:txBody>
      </p:sp>
      <p:pic>
        <p:nvPicPr>
          <p:cNvPr id="4" name="عنصر نائب للمحتوى 3" descr="C:\Users\hhos\Desktop\Clinical-biological-and-therapeutic-classification-of-leprosy-32-33-TT-tuberculoid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776864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42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76864" cy="1642194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Clinical features of different types of </a:t>
            </a:r>
            <a:r>
              <a:rPr lang="en-US" sz="3600" dirty="0" smtClean="0"/>
              <a:t>leprosy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772816"/>
            <a:ext cx="7498080" cy="4475584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dirty="0" smtClean="0"/>
              <a:t>1. Indeterminate leprosy [IL] . </a:t>
            </a:r>
          </a:p>
          <a:p>
            <a:pPr marL="82296" indent="0" algn="l" rtl="0">
              <a:buNone/>
            </a:pPr>
            <a:r>
              <a:rPr lang="en-US" dirty="0" smtClean="0"/>
              <a:t>Usually </a:t>
            </a:r>
            <a:r>
              <a:rPr lang="en-US" dirty="0"/>
              <a:t>single [ if multiple less than 5] macule/ patch .</a:t>
            </a:r>
          </a:p>
          <a:p>
            <a:pPr marL="82296" indent="0" algn="l" rtl="0">
              <a:buNone/>
            </a:pPr>
            <a:r>
              <a:rPr lang="en-US" dirty="0" smtClean="0"/>
              <a:t>Hypopigmented </a:t>
            </a:r>
            <a:r>
              <a:rPr lang="en-US" dirty="0"/>
              <a:t>or faintly erythematous .</a:t>
            </a:r>
          </a:p>
          <a:p>
            <a:pPr marL="82296" indent="0" algn="l" rtl="0">
              <a:buNone/>
            </a:pPr>
            <a:r>
              <a:rPr lang="en-US" dirty="0" smtClean="0"/>
              <a:t>Sensation </a:t>
            </a:r>
            <a:r>
              <a:rPr lang="en-US" dirty="0"/>
              <a:t>normal but some time impaired </a:t>
            </a:r>
          </a:p>
          <a:p>
            <a:pPr marL="82296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peripheral  </a:t>
            </a:r>
            <a:r>
              <a:rPr lang="en-US" dirty="0" smtClean="0"/>
              <a:t>nerves normal .</a:t>
            </a:r>
          </a:p>
          <a:p>
            <a:pPr marL="82296" indent="0" algn="l" rtl="0">
              <a:buNone/>
            </a:pPr>
            <a:r>
              <a:rPr lang="en-US" dirty="0" smtClean="0"/>
              <a:t>Slit skin smear  negative.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5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Indeterminate leprosy</a:t>
            </a:r>
            <a:endParaRPr lang="ar-SA" dirty="0"/>
          </a:p>
        </p:txBody>
      </p:sp>
      <p:pic>
        <p:nvPicPr>
          <p:cNvPr id="2050" name="Picture 2" descr="C:\Users\hhos\Desktop\Indeterminate-leprosy-Hypopigmented-macule-with-ill-defined-borders-Altered-temperatur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556792"/>
            <a:ext cx="7056784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70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Clinical features of different types of leprosy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628800"/>
            <a:ext cx="7674056" cy="4429472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800" dirty="0" smtClean="0"/>
              <a:t>2. Tuberculoid leprosy   [ TT ]</a:t>
            </a:r>
          </a:p>
          <a:p>
            <a:pPr marL="82296" indent="0" algn="l" rtl="0">
              <a:buNone/>
            </a:pPr>
            <a:r>
              <a:rPr lang="en-US" sz="2800" dirty="0" smtClean="0"/>
              <a:t>Usually </a:t>
            </a:r>
            <a:r>
              <a:rPr lang="en-US" sz="2800" dirty="0"/>
              <a:t>single but </a:t>
            </a:r>
            <a:r>
              <a:rPr lang="en-US" sz="2800" dirty="0" smtClean="0"/>
              <a:t>may be few [ less than 5 ]</a:t>
            </a:r>
          </a:p>
          <a:p>
            <a:pPr marL="82296" indent="0" algn="l" rtl="0">
              <a:buNone/>
            </a:pPr>
            <a:r>
              <a:rPr lang="en-US" sz="2800" dirty="0" smtClean="0"/>
              <a:t>Hypopigmented or erythematous  plaque/ patch .  </a:t>
            </a:r>
          </a:p>
          <a:p>
            <a:pPr marL="82296" indent="0" algn="l" rtl="0">
              <a:buNone/>
            </a:pPr>
            <a:r>
              <a:rPr lang="en-US" sz="2800" dirty="0" smtClean="0"/>
              <a:t>Well </a:t>
            </a:r>
            <a:r>
              <a:rPr lang="en-US" sz="2800" dirty="0"/>
              <a:t>defined border </a:t>
            </a:r>
            <a:r>
              <a:rPr lang="en-US" sz="2800" dirty="0" smtClean="0"/>
              <a:t>.</a:t>
            </a:r>
          </a:p>
          <a:p>
            <a:pPr marL="82296" indent="0" algn="l" rtl="0">
              <a:buNone/>
            </a:pPr>
            <a:r>
              <a:rPr lang="en-US" sz="2800" dirty="0" smtClean="0"/>
              <a:t>Varying </a:t>
            </a:r>
            <a:r>
              <a:rPr lang="en-US" sz="2800" dirty="0"/>
              <a:t>in size  from few mm to several cm </a:t>
            </a:r>
            <a:r>
              <a:rPr lang="en-US" sz="2800" dirty="0" smtClean="0"/>
              <a:t>.</a:t>
            </a:r>
          </a:p>
          <a:p>
            <a:pPr marL="82296" indent="0" algn="l" rtl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lesion is dry and hair density is </a:t>
            </a:r>
            <a:r>
              <a:rPr lang="en-US" sz="2800" dirty="0" smtClean="0"/>
              <a:t>low.</a:t>
            </a:r>
          </a:p>
          <a:p>
            <a:pPr marL="82296" indent="0" algn="l" rtl="0">
              <a:buNone/>
            </a:pPr>
            <a:r>
              <a:rPr lang="en-US" sz="2800" dirty="0" smtClean="0"/>
              <a:t>Sensation </a:t>
            </a:r>
            <a:r>
              <a:rPr lang="en-US" sz="2800" dirty="0"/>
              <a:t>markedly impaired .</a:t>
            </a:r>
          </a:p>
          <a:p>
            <a:pPr marL="82296" indent="0" algn="l" rtl="0">
              <a:buNone/>
            </a:pPr>
            <a:r>
              <a:rPr lang="en-US" sz="2800" dirty="0" smtClean="0"/>
              <a:t>SSS </a:t>
            </a:r>
            <a:r>
              <a:rPr lang="en-US" sz="2800" dirty="0"/>
              <a:t>is negative 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438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Tuberculoid  leprosy</a:t>
            </a:r>
            <a:endParaRPr lang="ar-SA" dirty="0"/>
          </a:p>
        </p:txBody>
      </p:sp>
      <p:pic>
        <p:nvPicPr>
          <p:cNvPr id="4" name="عنصر نائب للمحتوى 3" descr="C:\Users\hhos\Desktop\Tuberculoid-leprosy-Altered-temperature-and-touch-sensation-Negative-bacilloscopy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628800"/>
            <a:ext cx="763284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316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features of different types of</a:t>
            </a:r>
            <a:br>
              <a:rPr lang="en-US" dirty="0" smtClean="0"/>
            </a:br>
            <a:r>
              <a:rPr lang="en-US" dirty="0" smtClean="0"/>
              <a:t>leprosy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19600"/>
          </a:xfrm>
        </p:spPr>
        <p:txBody>
          <a:bodyPr>
            <a:noAutofit/>
          </a:bodyPr>
          <a:lstStyle/>
          <a:p>
            <a:pPr marL="82296" indent="0" algn="l" rtl="0">
              <a:buNone/>
            </a:pPr>
            <a:r>
              <a:rPr lang="en-US" sz="2400" dirty="0"/>
              <a:t>3. Borderline leprosy </a:t>
            </a:r>
            <a:r>
              <a:rPr lang="en-US" sz="2400" dirty="0" smtClean="0"/>
              <a:t>[ </a:t>
            </a:r>
            <a:r>
              <a:rPr lang="en-US" sz="2400" dirty="0"/>
              <a:t>B L </a:t>
            </a:r>
            <a:r>
              <a:rPr lang="en-US" sz="2400" dirty="0" smtClean="0"/>
              <a:t>] includes </a:t>
            </a:r>
            <a:r>
              <a:rPr lang="en-US" sz="2400" dirty="0"/>
              <a:t>borderline </a:t>
            </a:r>
            <a:r>
              <a:rPr lang="en-US" sz="2400" dirty="0" err="1"/>
              <a:t>tuberculoid</a:t>
            </a:r>
            <a:r>
              <a:rPr lang="en-US" sz="2400" dirty="0"/>
              <a:t>  [ BT</a:t>
            </a:r>
            <a:r>
              <a:rPr lang="en-US" sz="2400" dirty="0" smtClean="0"/>
              <a:t>], </a:t>
            </a:r>
            <a:r>
              <a:rPr lang="en-US" sz="2400" dirty="0"/>
              <a:t>borderline </a:t>
            </a:r>
            <a:r>
              <a:rPr lang="en-US" sz="2400" dirty="0" err="1"/>
              <a:t>borderline</a:t>
            </a:r>
            <a:r>
              <a:rPr lang="en-US" sz="2400" dirty="0"/>
              <a:t> [BB ], borderline Lepromatous  [BL] .</a:t>
            </a:r>
          </a:p>
          <a:p>
            <a:pPr marL="82296" indent="0" algn="l" rtl="0">
              <a:buNone/>
            </a:pPr>
            <a:r>
              <a:rPr lang="en-US" sz="2400" dirty="0" smtClean="0"/>
              <a:t>If </a:t>
            </a:r>
            <a:r>
              <a:rPr lang="en-US" sz="2400" dirty="0"/>
              <a:t>the skin lesions toward TT will be BT. If it toward LL will be BL. An in  between the two is BB.</a:t>
            </a:r>
          </a:p>
          <a:p>
            <a:pPr marL="82296" indent="0" algn="l" rtl="0">
              <a:buNone/>
            </a:pPr>
            <a:r>
              <a:rPr lang="en-US" sz="2400" dirty="0" smtClean="0"/>
              <a:t>Partly </a:t>
            </a:r>
            <a:r>
              <a:rPr lang="en-US" sz="2400" dirty="0"/>
              <a:t>well-defined borders .</a:t>
            </a:r>
          </a:p>
          <a:p>
            <a:pPr marL="82296" indent="0" algn="l" rtl="0">
              <a:buNone/>
            </a:pPr>
            <a:r>
              <a:rPr lang="en-US" sz="2400" dirty="0" smtClean="0"/>
              <a:t>Sensory </a:t>
            </a:r>
            <a:r>
              <a:rPr lang="en-US" sz="2400" dirty="0"/>
              <a:t>impairments  range from slight to marked.</a:t>
            </a:r>
          </a:p>
          <a:p>
            <a:pPr marL="82296" indent="0" algn="l" rtl="0">
              <a:buNone/>
            </a:pPr>
            <a:r>
              <a:rPr lang="en-US" sz="2400" dirty="0" smtClean="0"/>
              <a:t>few </a:t>
            </a:r>
            <a:r>
              <a:rPr lang="en-US" sz="2400" dirty="0"/>
              <a:t>/ many  asymmetrical patches / </a:t>
            </a:r>
            <a:r>
              <a:rPr lang="en-US" sz="2400" dirty="0" smtClean="0"/>
              <a:t>plaques.</a:t>
            </a:r>
          </a:p>
          <a:p>
            <a:pPr marL="82296" indent="0" algn="l" rtl="0">
              <a:buNone/>
            </a:pPr>
            <a:r>
              <a:rPr lang="en-US" sz="2400" dirty="0" smtClean="0"/>
              <a:t>Slit </a:t>
            </a:r>
            <a:r>
              <a:rPr lang="en-US" sz="2400" dirty="0"/>
              <a:t>skin smear, usually positive  [ but in BT is negative] .</a:t>
            </a:r>
          </a:p>
        </p:txBody>
      </p:sp>
    </p:spTree>
    <p:extLst>
      <p:ext uri="{BB962C8B-B14F-4D97-AF65-F5344CB8AC3E}">
        <p14:creationId xmlns:p14="http://schemas.microsoft.com/office/powerpoint/2010/main" val="175914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Borderline leprosy</a:t>
            </a:r>
            <a:endParaRPr lang="ar-SA" dirty="0"/>
          </a:p>
        </p:txBody>
      </p:sp>
      <p:pic>
        <p:nvPicPr>
          <p:cNvPr id="4" name="عنصر نائب للمحتوى 3" descr="C:\Users\hhos\Desktop\3-s2.0-B9780323296342000225-f022-019-978032329634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412776"/>
            <a:ext cx="777686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135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917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Clinical </a:t>
            </a:r>
            <a:r>
              <a:rPr lang="en-US" dirty="0"/>
              <a:t>features of different types </a:t>
            </a:r>
            <a:r>
              <a:rPr lang="en-US" dirty="0" smtClean="0"/>
              <a:t>of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leprosy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rmAutofit fontScale="85000" lnSpcReduction="20000"/>
          </a:bodyPr>
          <a:lstStyle/>
          <a:p>
            <a:pPr marL="82296" indent="0" algn="l" rtl="0">
              <a:buNone/>
            </a:pPr>
            <a:r>
              <a:rPr lang="en-US" dirty="0" smtClean="0"/>
              <a:t>4</a:t>
            </a:r>
            <a:r>
              <a:rPr lang="en-US" dirty="0"/>
              <a:t>. Lepromatous leprosy [LL ]</a:t>
            </a:r>
          </a:p>
          <a:p>
            <a:pPr marL="82296" indent="0" algn="l" rtl="0">
              <a:buNone/>
            </a:pPr>
            <a:r>
              <a:rPr lang="en-US" dirty="0" smtClean="0"/>
              <a:t>Very </a:t>
            </a:r>
            <a:r>
              <a:rPr lang="en-US" dirty="0"/>
              <a:t>numerous various types skin lesions, macules,  patches, plaques, papules, nodules.</a:t>
            </a:r>
          </a:p>
          <a:p>
            <a:pPr marL="82296" indent="0" algn="l" rtl="0">
              <a:buNone/>
            </a:pPr>
            <a:r>
              <a:rPr lang="en-US" dirty="0" smtClean="0"/>
              <a:t>Thinning </a:t>
            </a:r>
            <a:r>
              <a:rPr lang="en-US" dirty="0"/>
              <a:t>or loss of eyebrow and eye lashes.  </a:t>
            </a:r>
            <a:r>
              <a:rPr lang="en-US" dirty="0" smtClean="0"/>
              <a:t>Leonine  faces  </a:t>
            </a:r>
            <a:r>
              <a:rPr lang="en-US" dirty="0"/>
              <a:t>may occur  late the disease</a:t>
            </a:r>
            <a:r>
              <a:rPr lang="en-US" dirty="0" smtClean="0"/>
              <a:t>.</a:t>
            </a:r>
            <a:r>
              <a:rPr lang="ar-SA" dirty="0" smtClean="0"/>
              <a:t>    </a:t>
            </a:r>
            <a:r>
              <a:rPr lang="en-US" dirty="0" smtClean="0"/>
              <a:t>     </a:t>
            </a:r>
            <a:r>
              <a:rPr lang="ar-SA" dirty="0" smtClean="0"/>
              <a:t> 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symmetrically </a:t>
            </a:r>
            <a:r>
              <a:rPr lang="en-US" dirty="0"/>
              <a:t>distributed all over  the body.</a:t>
            </a:r>
          </a:p>
          <a:p>
            <a:pPr marL="82296" indent="0" algn="l" rtl="0">
              <a:buNone/>
            </a:pPr>
            <a:r>
              <a:rPr lang="en-US" dirty="0" smtClean="0"/>
              <a:t>Peripheral </a:t>
            </a:r>
            <a:r>
              <a:rPr lang="en-US" dirty="0"/>
              <a:t>nerves symmetrically enlarged and </a:t>
            </a:r>
            <a:r>
              <a:rPr lang="en-US" dirty="0" smtClean="0"/>
              <a:t>tender.</a:t>
            </a:r>
          </a:p>
          <a:p>
            <a:pPr marL="82296" indent="0" algn="l" rtl="0">
              <a:buNone/>
            </a:pPr>
            <a:r>
              <a:rPr lang="en-US" dirty="0" smtClean="0"/>
              <a:t>No </a:t>
            </a:r>
            <a:r>
              <a:rPr lang="en-US" dirty="0"/>
              <a:t>sensory impairment in the skin </a:t>
            </a:r>
            <a:r>
              <a:rPr lang="en-US" dirty="0" smtClean="0"/>
              <a:t>lesions </a:t>
            </a:r>
          </a:p>
          <a:p>
            <a:pPr marL="0" indent="0" algn="l" rtl="0">
              <a:buNone/>
            </a:pPr>
            <a:r>
              <a:rPr lang="en-US" dirty="0" smtClean="0"/>
              <a:t>SSS , always positive. </a:t>
            </a:r>
          </a:p>
          <a:p>
            <a:pPr marL="0" indent="0" algn="l" rtl="0">
              <a:buNone/>
            </a:pPr>
            <a:r>
              <a:rPr lang="en-US" dirty="0" smtClean="0"/>
              <a:t>Mycobacteria </a:t>
            </a:r>
            <a:r>
              <a:rPr lang="en-US" dirty="0"/>
              <a:t>bacilli very abundant</a:t>
            </a:r>
            <a:r>
              <a:rPr lang="en-US" dirty="0" smtClean="0"/>
              <a:t>.      </a:t>
            </a: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03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:\Users\hhos\Desktop\leprosy\leprosy-for-undergraduate-medical-students-33-72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030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</a:t>
            </a:r>
            <a:r>
              <a:rPr lang="ar-SA" dirty="0" smtClean="0"/>
              <a:t>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Introduction 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Classification </a:t>
            </a:r>
            <a:r>
              <a:rPr lang="en-US" dirty="0"/>
              <a:t>of leprosy </a:t>
            </a:r>
          </a:p>
          <a:p>
            <a:pPr marL="82296" indent="0" algn="l" rtl="0">
              <a:buNone/>
            </a:pPr>
            <a:r>
              <a:rPr lang="en-US" dirty="0" smtClean="0"/>
              <a:t>Diagnosis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Treatment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Reaction </a:t>
            </a:r>
            <a:r>
              <a:rPr lang="en-US" dirty="0"/>
              <a:t>of leprosy</a:t>
            </a:r>
            <a:r>
              <a:rPr lang="en-US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602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:\Users\hhos\Desktop\leprosy-and-gas-gangrene-14-63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88" y="332656"/>
            <a:ext cx="8208912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9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Diagnosis 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clinical examination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/>
              <a:t> 2. Slit skin smear </a:t>
            </a:r>
          </a:p>
          <a:p>
            <a:pPr marL="82296" indent="0" algn="l" rtl="0">
              <a:buNone/>
            </a:pPr>
            <a:r>
              <a:rPr lang="en-US" dirty="0" smtClean="0"/>
              <a:t>3</a:t>
            </a:r>
            <a:r>
              <a:rPr lang="en-US" dirty="0"/>
              <a:t>. Skin biopsy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955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 Treatment of leprosy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/>
              <a:t> The three drugs are used in leprosy treatment are </a:t>
            </a: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dirty="0" err="1"/>
              <a:t>Dapson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2</a:t>
            </a:r>
            <a:r>
              <a:rPr lang="en-US" dirty="0"/>
              <a:t>. Rifampicin</a:t>
            </a:r>
          </a:p>
          <a:p>
            <a:pPr marL="82296" indent="0" algn="l" rtl="0">
              <a:buNone/>
            </a:pP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 smtClean="0"/>
              <a:t>Clofazimine</a:t>
            </a: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The combination of these drugs is known as  Multi Drug Therapy  [ MDT ]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hhos\Desktop\slide_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4608512" cy="492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hos\Desktop\slide43-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576" y="1098456"/>
            <a:ext cx="38164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Complication of leprosy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Reaction of leprosy. </a:t>
            </a:r>
            <a:r>
              <a:rPr lang="en-US" dirty="0" smtClean="0"/>
              <a:t>                               </a:t>
            </a:r>
            <a:endParaRPr lang="ar-SA" dirty="0" smtClean="0"/>
          </a:p>
          <a:p>
            <a:pPr marL="82296" indent="0" algn="l" rtl="0">
              <a:buNone/>
            </a:pPr>
            <a:r>
              <a:rPr lang="en-US" dirty="0"/>
              <a:t>2. Complications of peripheral nerves</a:t>
            </a:r>
            <a:r>
              <a:rPr lang="en-US" dirty="0" smtClean="0"/>
              <a:t>.   </a:t>
            </a:r>
            <a:r>
              <a:rPr lang="ar-SA" dirty="0" smtClean="0"/>
              <a:t>  </a:t>
            </a:r>
            <a:endParaRPr lang="en-US" dirty="0"/>
          </a:p>
          <a:p>
            <a:pPr marL="82296" indent="0" algn="l" rtl="0">
              <a:buNone/>
            </a:pPr>
            <a:r>
              <a:rPr lang="en-US" dirty="0"/>
              <a:t>3. Complications of  eyes 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                      </a:t>
            </a:r>
          </a:p>
          <a:p>
            <a:pPr marL="82296" indent="0" algn="l" rtl="0">
              <a:buNone/>
            </a:pPr>
            <a:r>
              <a:rPr lang="en-US" dirty="0" smtClean="0"/>
              <a:t>4.  </a:t>
            </a:r>
            <a:r>
              <a:rPr lang="en-US" dirty="0"/>
              <a:t>Complications of </a:t>
            </a:r>
            <a:r>
              <a:rPr lang="en-US" dirty="0" smtClean="0"/>
              <a:t>bones .                        </a:t>
            </a: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1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Reaction of leprosy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There </a:t>
            </a:r>
            <a:r>
              <a:rPr lang="en-US" dirty="0"/>
              <a:t>are two types  of leprosy</a:t>
            </a:r>
          </a:p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Type I leprae reaction   [ Reversal Reaction</a:t>
            </a:r>
            <a:r>
              <a:rPr lang="en-US" dirty="0" smtClean="0"/>
              <a:t>] </a:t>
            </a:r>
          </a:p>
          <a:p>
            <a:pPr marL="82296" indent="0" algn="l" rtl="0">
              <a:buNone/>
            </a:pPr>
            <a:r>
              <a:rPr lang="en-US" dirty="0" smtClean="0"/>
              <a:t>2</a:t>
            </a:r>
            <a:r>
              <a:rPr lang="en-US" dirty="0"/>
              <a:t>. Type  II leprae </a:t>
            </a:r>
            <a:r>
              <a:rPr lang="en-US" dirty="0" smtClean="0"/>
              <a:t>reaction[ </a:t>
            </a:r>
            <a:r>
              <a:rPr lang="en-US" dirty="0"/>
              <a:t>erythema </a:t>
            </a:r>
            <a:r>
              <a:rPr lang="en-US" dirty="0" err="1" smtClean="0"/>
              <a:t>Nodosum</a:t>
            </a:r>
            <a:r>
              <a:rPr lang="en-US" dirty="0" smtClean="0"/>
              <a:t> </a:t>
            </a:r>
            <a:r>
              <a:rPr lang="en-US" dirty="0" err="1" smtClean="0"/>
              <a:t>Leprosum</a:t>
            </a:r>
            <a:r>
              <a:rPr lang="en-US" dirty="0"/>
              <a:t>]   [ ENL</a:t>
            </a:r>
            <a:r>
              <a:rPr lang="en-US" dirty="0" smtClean="0"/>
              <a:t>].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867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Type I  Reversal  reaction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Seen borderline leprosy [ BT, BB. BL </a:t>
            </a:r>
            <a:r>
              <a:rPr lang="en-US" dirty="0" smtClean="0"/>
              <a:t>].                     </a:t>
            </a:r>
            <a:endParaRPr lang="ar-SA" dirty="0" smtClean="0"/>
          </a:p>
          <a:p>
            <a:pPr marL="82296" indent="0" algn="l" rtl="0">
              <a:buNone/>
            </a:pPr>
            <a:r>
              <a:rPr lang="en-US" dirty="0" smtClean="0"/>
              <a:t>2. Because of changes in CMI of the host.</a:t>
            </a:r>
            <a:r>
              <a:rPr lang="ar-SA" dirty="0" smtClean="0"/>
              <a:t>    </a:t>
            </a:r>
            <a:r>
              <a:rPr lang="en-US" dirty="0" smtClean="0"/>
              <a:t>3</a:t>
            </a:r>
            <a:r>
              <a:rPr lang="en-US" dirty="0"/>
              <a:t>. Sudden  onset.</a:t>
            </a:r>
          </a:p>
          <a:p>
            <a:pPr marL="82296" indent="0" algn="l" rtl="0">
              <a:buNone/>
            </a:pPr>
            <a:r>
              <a:rPr lang="en-US" dirty="0" smtClean="0"/>
              <a:t>4</a:t>
            </a:r>
            <a:r>
              <a:rPr lang="en-US" dirty="0"/>
              <a:t>.  Erythematous &amp; edematous changes in </a:t>
            </a:r>
            <a:r>
              <a:rPr lang="en-US" dirty="0" smtClean="0"/>
              <a:t>the old </a:t>
            </a:r>
            <a:r>
              <a:rPr lang="en-US" dirty="0"/>
              <a:t>skin lesions.</a:t>
            </a:r>
          </a:p>
          <a:p>
            <a:pPr marL="82296" indent="0" algn="l" rtl="0">
              <a:buNone/>
            </a:pPr>
            <a:r>
              <a:rPr lang="en-US" dirty="0" smtClean="0"/>
              <a:t>5. Appearing new skin lesions.</a:t>
            </a:r>
          </a:p>
          <a:p>
            <a:pPr marL="82296" indent="0" algn="l" rtl="0">
              <a:buNone/>
            </a:pPr>
            <a:r>
              <a:rPr lang="en-US" dirty="0" smtClean="0"/>
              <a:t>6. Tenderness &amp; swelling of peripheral nerves.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43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Type  II   ENL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1412776"/>
            <a:ext cx="7498080" cy="4800600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dirty="0" smtClean="0"/>
              <a:t>1</a:t>
            </a:r>
            <a:r>
              <a:rPr lang="en-US" dirty="0"/>
              <a:t>. This type of reaction is seen in LL and BL</a:t>
            </a:r>
            <a:r>
              <a:rPr lang="en-US" dirty="0" smtClean="0"/>
              <a:t>.</a:t>
            </a:r>
            <a:endParaRPr lang="ar-SA" dirty="0" smtClean="0"/>
          </a:p>
          <a:p>
            <a:pPr marL="82296" indent="0" algn="l" rtl="0">
              <a:buNone/>
            </a:pPr>
            <a:r>
              <a:rPr lang="en-US" dirty="0"/>
              <a:t> 2. It is immune- complex reaction </a:t>
            </a:r>
            <a:r>
              <a:rPr lang="en-US" dirty="0" smtClean="0"/>
              <a:t>.                </a:t>
            </a:r>
            <a:endParaRPr lang="en-US" dirty="0"/>
          </a:p>
          <a:p>
            <a:pPr marL="82296" indent="0" algn="l" rtl="0">
              <a:buNone/>
            </a:pPr>
            <a:r>
              <a:rPr lang="en-US" dirty="0"/>
              <a:t> 3. Acute onset of constitutional symptoms.</a:t>
            </a:r>
          </a:p>
          <a:p>
            <a:pPr marL="82296" indent="0" algn="l" rtl="0">
              <a:buNone/>
            </a:pPr>
            <a:r>
              <a:rPr lang="en-US" dirty="0"/>
              <a:t> 4. Appearance of EN –like </a:t>
            </a:r>
            <a:r>
              <a:rPr lang="en-US" dirty="0" smtClean="0"/>
              <a:t>skin </a:t>
            </a:r>
            <a:r>
              <a:rPr lang="en-US" dirty="0"/>
              <a:t>lesions </a:t>
            </a:r>
            <a:r>
              <a:rPr lang="en-US" dirty="0" smtClean="0"/>
              <a:t>.      </a:t>
            </a:r>
            <a:endParaRPr lang="en-US" dirty="0"/>
          </a:p>
          <a:p>
            <a:pPr marL="82296" indent="0" algn="l" rtl="0">
              <a:buNone/>
            </a:pPr>
            <a:r>
              <a:rPr lang="ar-SA" dirty="0" smtClean="0"/>
              <a:t> </a:t>
            </a:r>
            <a:r>
              <a:rPr lang="en-US" dirty="0" smtClean="0"/>
              <a:t>5.  Visceral </a:t>
            </a:r>
            <a:r>
              <a:rPr lang="en-US" dirty="0"/>
              <a:t>manifestation include , </a:t>
            </a:r>
            <a:r>
              <a:rPr lang="en-US" dirty="0" err="1"/>
              <a:t>iridocyclitis</a:t>
            </a:r>
            <a:r>
              <a:rPr lang="en-US" dirty="0"/>
              <a:t>, </a:t>
            </a:r>
            <a:r>
              <a:rPr lang="en-US" dirty="0" smtClean="0"/>
              <a:t> </a:t>
            </a:r>
            <a:r>
              <a:rPr lang="en-US" dirty="0" err="1" smtClean="0"/>
              <a:t>hepatosplenomegaly</a:t>
            </a:r>
            <a:r>
              <a:rPr lang="en-US" dirty="0"/>
              <a:t>, nephritis, </a:t>
            </a:r>
            <a:r>
              <a:rPr lang="en-US" dirty="0" err="1"/>
              <a:t>pleuritis</a:t>
            </a:r>
            <a:r>
              <a:rPr lang="en-US" dirty="0"/>
              <a:t>,  neuritis.  </a:t>
            </a:r>
            <a:r>
              <a:rPr lang="en-US" dirty="0" smtClean="0"/>
              <a:t>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Erythema </a:t>
            </a:r>
            <a:r>
              <a:rPr lang="en-US" dirty="0" err="1"/>
              <a:t>nodosum</a:t>
            </a:r>
            <a:r>
              <a:rPr lang="en-US" dirty="0"/>
              <a:t> </a:t>
            </a:r>
            <a:r>
              <a:rPr lang="en-US" dirty="0" err="1"/>
              <a:t>leprosum</a:t>
            </a:r>
            <a:r>
              <a:rPr lang="en-US" dirty="0"/>
              <a:t> </a:t>
            </a:r>
            <a:br>
              <a:rPr lang="en-US" dirty="0"/>
            </a:br>
            <a:endParaRPr lang="ar-SA" dirty="0"/>
          </a:p>
        </p:txBody>
      </p:sp>
      <p:pic>
        <p:nvPicPr>
          <p:cNvPr id="9218" name="Picture 2" descr="C:\Users\hhos\Desktop\enl2__ProtectWyJQcm90ZWN0Il0_FocusFillWzI5NCwyMjIsIngiLDF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12879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11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ENL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Erythematous </a:t>
            </a:r>
            <a:r>
              <a:rPr lang="en-US" dirty="0"/>
              <a:t>tender </a:t>
            </a:r>
            <a:r>
              <a:rPr lang="en-US" dirty="0" smtClean="0"/>
              <a:t>nodules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Appear </a:t>
            </a:r>
            <a:r>
              <a:rPr lang="en-US" dirty="0"/>
              <a:t>in crops.</a:t>
            </a:r>
          </a:p>
          <a:p>
            <a:pPr marL="82296" indent="0" algn="l" rtl="0">
              <a:buNone/>
            </a:pPr>
            <a:r>
              <a:rPr lang="en-US" dirty="0" smtClean="0"/>
              <a:t>Occur </a:t>
            </a:r>
            <a:r>
              <a:rPr lang="en-US" dirty="0"/>
              <a:t>anywhere.</a:t>
            </a:r>
          </a:p>
          <a:p>
            <a:pPr marL="82296" indent="0" algn="l" rtl="0">
              <a:buNone/>
            </a:pPr>
            <a:r>
              <a:rPr lang="en-US" dirty="0" smtClean="0"/>
              <a:t>May </a:t>
            </a:r>
            <a:r>
              <a:rPr lang="en-US" dirty="0"/>
              <a:t>be vesicular , </a:t>
            </a:r>
            <a:r>
              <a:rPr lang="en-US" dirty="0" err="1"/>
              <a:t>pustular</a:t>
            </a:r>
            <a:r>
              <a:rPr lang="en-US" dirty="0"/>
              <a:t> &amp; may ulcerate.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326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509520" cy="1143000"/>
          </a:xfrm>
        </p:spPr>
        <p:txBody>
          <a:bodyPr/>
          <a:lstStyle/>
          <a:p>
            <a:pPr algn="l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84784"/>
            <a:ext cx="7498080" cy="2197224"/>
          </a:xfrm>
        </p:spPr>
        <p:txBody>
          <a:bodyPr/>
          <a:lstStyle/>
          <a:p>
            <a:pPr marL="82296" indent="0" algn="just" rtl="0">
              <a:buNone/>
            </a:pPr>
            <a:r>
              <a:rPr lang="en-US" dirty="0" smtClean="0"/>
              <a:t>Leprosy </a:t>
            </a:r>
            <a:r>
              <a:rPr lang="en-US" dirty="0"/>
              <a:t>is a chronic </a:t>
            </a:r>
            <a:r>
              <a:rPr lang="en-US" dirty="0" smtClean="0"/>
              <a:t>granulomatous disease</a:t>
            </a:r>
            <a:r>
              <a:rPr lang="en-US" dirty="0"/>
              <a:t>, principally affecting the skin </a:t>
            </a:r>
            <a:r>
              <a:rPr lang="en-US" dirty="0" smtClean="0"/>
              <a:t>and peripheral </a:t>
            </a:r>
            <a:r>
              <a:rPr lang="en-US" dirty="0"/>
              <a:t>nervous system, caused </a:t>
            </a:r>
            <a:r>
              <a:rPr lang="en-US" dirty="0" smtClean="0"/>
              <a:t>by Mycobacterium </a:t>
            </a:r>
            <a:r>
              <a:rPr lang="en-US" dirty="0"/>
              <a:t>leprae.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401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Complete </a:t>
            </a:r>
            <a:r>
              <a:rPr lang="en-US" dirty="0"/>
              <a:t>bed rest [ continue MTD]</a:t>
            </a:r>
          </a:p>
          <a:p>
            <a:pPr marL="82296" indent="0" algn="l" rtl="0">
              <a:buNone/>
            </a:pPr>
            <a:r>
              <a:rPr lang="en-US" dirty="0" smtClean="0"/>
              <a:t>NSAID</a:t>
            </a: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Systemic </a:t>
            </a:r>
            <a:r>
              <a:rPr lang="en-US" dirty="0"/>
              <a:t>corticosteroid .</a:t>
            </a:r>
          </a:p>
          <a:p>
            <a:pPr marL="82296" indent="0" algn="l" rtl="0">
              <a:buNone/>
            </a:pPr>
            <a:r>
              <a:rPr lang="en-US" dirty="0" err="1" smtClean="0"/>
              <a:t>Thalidoamide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86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:\Users\hhos\Desktop\leprosy-33-63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600"/>
            <a:ext cx="7992888" cy="682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91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 descr="C:\Users\hhos\Desktop\thank_you_card_maker_app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20688"/>
            <a:ext cx="856895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/>
          <a:lstStyle/>
          <a:p>
            <a:pPr algn="l"/>
            <a:r>
              <a:rPr lang="en-US" dirty="0" smtClean="0"/>
              <a:t>Etiology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800600"/>
          </a:xfrm>
        </p:spPr>
        <p:txBody>
          <a:bodyPr/>
          <a:lstStyle/>
          <a:p>
            <a:pPr marL="82296" indent="0" algn="l" rtl="0">
              <a:buNone/>
            </a:pPr>
            <a:r>
              <a:rPr lang="en-US" dirty="0"/>
              <a:t>The causative agent of leprosy </a:t>
            </a:r>
            <a:r>
              <a:rPr lang="en-US" dirty="0" smtClean="0"/>
              <a:t>is Mycobacterium </a:t>
            </a:r>
            <a:r>
              <a:rPr lang="en-US" dirty="0"/>
              <a:t>leprae</a:t>
            </a:r>
          </a:p>
          <a:p>
            <a:pPr marL="82296" indent="0" algn="l" rtl="0">
              <a:buNone/>
            </a:pPr>
            <a:r>
              <a:rPr lang="en-US" dirty="0" smtClean="0"/>
              <a:t>M</a:t>
            </a:r>
            <a:r>
              <a:rPr lang="en-US" dirty="0"/>
              <a:t>. leprae is obligate intracellular acid fast bacillus</a:t>
            </a:r>
          </a:p>
          <a:p>
            <a:pPr marL="82296" indent="0" algn="l" rtl="0">
              <a:buNone/>
            </a:pPr>
            <a:r>
              <a:rPr lang="en-US" dirty="0" smtClean="0"/>
              <a:t>Weakley </a:t>
            </a:r>
            <a:r>
              <a:rPr lang="en-US" dirty="0"/>
              <a:t>gram positive and stained by </a:t>
            </a:r>
            <a:r>
              <a:rPr lang="en-US" dirty="0" err="1"/>
              <a:t>Ziehl-Neelsen</a:t>
            </a:r>
            <a:r>
              <a:rPr lang="en-US" dirty="0"/>
              <a:t> method.</a:t>
            </a:r>
          </a:p>
          <a:p>
            <a:pPr marL="82296" indent="0" algn="l" rtl="0">
              <a:buNone/>
            </a:pPr>
            <a:r>
              <a:rPr lang="en-US" dirty="0" smtClean="0"/>
              <a:t>Has </a:t>
            </a:r>
            <a:r>
              <a:rPr lang="en-US" dirty="0"/>
              <a:t>never been grown in artificial media.</a:t>
            </a:r>
          </a:p>
          <a:p>
            <a:pPr marL="82296" indent="0" algn="l" rtl="0">
              <a:buNone/>
            </a:pPr>
            <a:r>
              <a:rPr lang="en-US" dirty="0" smtClean="0"/>
              <a:t>It </a:t>
            </a:r>
            <a:r>
              <a:rPr lang="en-US" dirty="0"/>
              <a:t>grow in nine- banded </a:t>
            </a:r>
            <a:r>
              <a:rPr lang="en-US" dirty="0" smtClean="0"/>
              <a:t>armadillo</a:t>
            </a:r>
            <a:r>
              <a:rPr lang="en-US" dirty="0"/>
              <a:t>.</a:t>
            </a:r>
            <a:r>
              <a:rPr lang="ar-SA" dirty="0" smtClean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3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4653136"/>
            <a:ext cx="749808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2800" dirty="0" smtClean="0">
                <a:latin typeface="+mn-lt"/>
              </a:rPr>
              <a:t>    Mycobacterium </a:t>
            </a:r>
            <a:r>
              <a:rPr lang="en-US" sz="2800" dirty="0" err="1" smtClean="0">
                <a:latin typeface="+mn-lt"/>
              </a:rPr>
              <a:t>leprea</a:t>
            </a:r>
            <a:r>
              <a:rPr lang="en-US" sz="2800" dirty="0" smtClean="0">
                <a:latin typeface="+mn-lt"/>
              </a:rPr>
              <a:t>                    </a:t>
            </a:r>
            <a:r>
              <a:rPr lang="en-US" sz="2800" dirty="0" smtClean="0"/>
              <a:t>Armadillo</a:t>
            </a:r>
            <a:r>
              <a:rPr lang="en-US" sz="2800" dirty="0" smtClean="0">
                <a:latin typeface="+mn-lt"/>
              </a:rPr>
              <a:t/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           (skin smear)</a:t>
            </a:r>
            <a:r>
              <a:rPr lang="ar-SA" sz="2800" dirty="0" smtClean="0">
                <a:latin typeface="+mn-lt"/>
              </a:rPr>
              <a:t/>
            </a:r>
            <a:br>
              <a:rPr lang="ar-SA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                     </a:t>
            </a:r>
            <a:endParaRPr lang="ar-SA" sz="3600" dirty="0">
              <a:latin typeface="+mn-lt"/>
            </a:endParaRPr>
          </a:p>
        </p:txBody>
      </p:sp>
      <p:pic>
        <p:nvPicPr>
          <p:cNvPr id="4" name="عنصر نائب للمحتوى 3" descr="C:\Users\hhos\Desktop\leprosy\leprae_bacteri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381737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hhos\Desktop\armadillo_wide-2258269a1e1501ec358c9cf54d95af9f89182175-s800-c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83236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4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98080" cy="1143000"/>
          </a:xfrm>
        </p:spPr>
        <p:txBody>
          <a:bodyPr/>
          <a:lstStyle/>
          <a:p>
            <a:pPr algn="l"/>
            <a:r>
              <a:rPr lang="en-US" dirty="0" smtClean="0"/>
              <a:t>Etiology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Replicate </a:t>
            </a:r>
            <a:r>
              <a:rPr lang="en-US" dirty="0"/>
              <a:t>very slow [ 12day\once] .</a:t>
            </a:r>
          </a:p>
          <a:p>
            <a:pPr marL="82296" indent="0" algn="l" rtl="0">
              <a:buNone/>
            </a:pPr>
            <a:r>
              <a:rPr lang="en-US" dirty="0" smtClean="0"/>
              <a:t>It </a:t>
            </a:r>
            <a:r>
              <a:rPr lang="en-US" dirty="0"/>
              <a:t>grow at 27-30 </a:t>
            </a:r>
            <a:r>
              <a:rPr lang="en-US" dirty="0" smtClean="0"/>
              <a:t>c . </a:t>
            </a:r>
          </a:p>
          <a:p>
            <a:pPr marL="82296" indent="0" algn="l" rtl="0">
              <a:buNone/>
            </a:pPr>
            <a:r>
              <a:rPr lang="en-US" dirty="0" smtClean="0"/>
              <a:t>Hence </a:t>
            </a:r>
            <a:r>
              <a:rPr lang="en-US" dirty="0"/>
              <a:t>predilection for cooler areas of the body, e.g. </a:t>
            </a:r>
            <a:r>
              <a:rPr lang="en-US" dirty="0" smtClean="0"/>
              <a:t>skin, peripheral </a:t>
            </a:r>
            <a:r>
              <a:rPr lang="en-US" dirty="0"/>
              <a:t>nerves, anterior chamber of </a:t>
            </a:r>
            <a:r>
              <a:rPr lang="en-US" dirty="0" smtClean="0"/>
              <a:t>eyes, upper </a:t>
            </a:r>
            <a:r>
              <a:rPr lang="en-US" dirty="0"/>
              <a:t>respiratory </a:t>
            </a:r>
            <a:r>
              <a:rPr lang="en-US" dirty="0" smtClean="0"/>
              <a:t>tract and testes.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43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Mode of transmission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69232"/>
          </a:xfrm>
        </p:spPr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exact rout of transmission of leprosy is not fully known.</a:t>
            </a:r>
          </a:p>
          <a:p>
            <a:pPr marL="82296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spread of leprosy is believed to via nasal discharge [ Droplets infection] .</a:t>
            </a:r>
          </a:p>
        </p:txBody>
      </p:sp>
    </p:spTree>
    <p:extLst>
      <p:ext uri="{BB962C8B-B14F-4D97-AF65-F5344CB8AC3E}">
        <p14:creationId xmlns:p14="http://schemas.microsoft.com/office/powerpoint/2010/main" val="75260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Epidemiology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incubation  period range from 2-5 </a:t>
            </a:r>
            <a:r>
              <a:rPr lang="en-US" sz="2800" dirty="0" smtClean="0"/>
              <a:t>years.  </a:t>
            </a:r>
            <a:r>
              <a:rPr lang="en-US" sz="2800" dirty="0"/>
              <a:t>It occurs in all age groups with the average age onset between 10-20 </a:t>
            </a:r>
            <a:r>
              <a:rPr lang="en-US" sz="2800" dirty="0" smtClean="0"/>
              <a:t>years, children </a:t>
            </a:r>
            <a:r>
              <a:rPr lang="en-US" sz="2800" dirty="0"/>
              <a:t>are at greater risk .</a:t>
            </a:r>
          </a:p>
          <a:p>
            <a:pPr marL="82296" indent="0" algn="l" rtl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estimated number of leprosy cases in world decreased after introduction </a:t>
            </a:r>
            <a:r>
              <a:rPr lang="en-US" sz="2800" dirty="0" smtClean="0"/>
              <a:t>of multidrug </a:t>
            </a:r>
            <a:r>
              <a:rPr lang="en-US" sz="2800" dirty="0"/>
              <a:t>therapy, from 12 million in 1980 to 2.7 million in1994.</a:t>
            </a:r>
          </a:p>
          <a:p>
            <a:pPr marL="82296" indent="0" algn="l" rtl="0">
              <a:buNone/>
            </a:pPr>
            <a:r>
              <a:rPr lang="en-US" sz="2800" dirty="0" smtClean="0"/>
              <a:t>80</a:t>
            </a:r>
            <a:r>
              <a:rPr lang="en-US" sz="2800" dirty="0"/>
              <a:t>%  of the worldwide cases are found in India, Indonesia, Brazil and Nigeria.</a:t>
            </a:r>
          </a:p>
          <a:p>
            <a:pPr algn="l" rtl="0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85084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Classification  of leprosy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 algn="l" rtl="0">
              <a:buNone/>
            </a:pPr>
            <a:r>
              <a:rPr lang="en-US" sz="2800" dirty="0"/>
              <a:t>Once the bacilli gets the body its fate will be determined by the cell mediated immunity </a:t>
            </a:r>
            <a:r>
              <a:rPr lang="en-US" sz="2800" dirty="0" smtClean="0"/>
              <a:t>[CMI </a:t>
            </a:r>
            <a:r>
              <a:rPr lang="en-US" sz="2800" dirty="0"/>
              <a:t>].  </a:t>
            </a:r>
            <a:endParaRPr lang="en-US" sz="2800" dirty="0" smtClean="0"/>
          </a:p>
          <a:p>
            <a:pPr marL="82296" indent="0" algn="l" rtl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cell mediated  immunological response to M. leprae determines not only whether the disease will develop or no, but also the clinical presentation of leprosy</a:t>
            </a:r>
            <a:r>
              <a:rPr lang="en-US" sz="2800" dirty="0" smtClean="0"/>
              <a:t>.            </a:t>
            </a:r>
            <a:endParaRPr lang="en-US" sz="2800" dirty="0"/>
          </a:p>
          <a:p>
            <a:pPr marL="82296" indent="0" algn="l" rtl="0">
              <a:buNone/>
            </a:pPr>
            <a:r>
              <a:rPr lang="en-US" sz="2800" dirty="0"/>
              <a:t>Individuals with high CMI will develop the Tuberculoid leprosy [ TT] while those with low CMI will develop Lepromatous leprosy [ LL] </a:t>
            </a:r>
            <a:r>
              <a:rPr lang="en-US" sz="2800" dirty="0" smtClean="0"/>
              <a:t>.   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5801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383</TotalTime>
  <Words>882</Words>
  <Application>Microsoft Office PowerPoint</Application>
  <PresentationFormat>On-screen Show (4:3)</PresentationFormat>
  <Paragraphs>115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Gill Sans MT</vt:lpstr>
      <vt:lpstr>Majalla UI</vt:lpstr>
      <vt:lpstr>Times New Roman</vt:lpstr>
      <vt:lpstr>Verdana</vt:lpstr>
      <vt:lpstr>Wingdings 2</vt:lpstr>
      <vt:lpstr>انقلاب</vt:lpstr>
      <vt:lpstr>  Leprosy    [ Hansen` s disease ] </vt:lpstr>
      <vt:lpstr>Objective   </vt:lpstr>
      <vt:lpstr>Introduction </vt:lpstr>
      <vt:lpstr>Etiology  </vt:lpstr>
      <vt:lpstr>    Mycobacterium leprea                    Armadillo            (skin smear)                      </vt:lpstr>
      <vt:lpstr>Etiology</vt:lpstr>
      <vt:lpstr>Mode of transmission</vt:lpstr>
      <vt:lpstr>Epidemiology</vt:lpstr>
      <vt:lpstr>Classification  of leprosy</vt:lpstr>
      <vt:lpstr>PowerPoint Presentation</vt:lpstr>
      <vt:lpstr>Classification  of leprosy</vt:lpstr>
      <vt:lpstr>Clinical features of different types of leprosy</vt:lpstr>
      <vt:lpstr>Indeterminate leprosy</vt:lpstr>
      <vt:lpstr>Clinical features of different types of leprosy</vt:lpstr>
      <vt:lpstr>Tuberculoid  leprosy</vt:lpstr>
      <vt:lpstr>Clinical features of different types of leprosy</vt:lpstr>
      <vt:lpstr>Borderline leprosy</vt:lpstr>
      <vt:lpstr>Clinical features of different types of leprosy</vt:lpstr>
      <vt:lpstr>PowerPoint Presentation</vt:lpstr>
      <vt:lpstr>PowerPoint Presentation</vt:lpstr>
      <vt:lpstr>Diagnosis  </vt:lpstr>
      <vt:lpstr> Treatment of leprosy </vt:lpstr>
      <vt:lpstr>PowerPoint Presentation</vt:lpstr>
      <vt:lpstr>Complication of leprosy </vt:lpstr>
      <vt:lpstr>Reaction of leprosy</vt:lpstr>
      <vt:lpstr>Type I  Reversal  reaction </vt:lpstr>
      <vt:lpstr>Type  II   ENL</vt:lpstr>
      <vt:lpstr>Erythema nodosum leprosum  </vt:lpstr>
      <vt:lpstr>ENL </vt:lpstr>
      <vt:lpstr>Treatment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Leprosy     [Hansens disease]</dc:title>
  <dc:creator>hhos</dc:creator>
  <cp:lastModifiedBy>SARA</cp:lastModifiedBy>
  <cp:revision>54</cp:revision>
  <dcterms:created xsi:type="dcterms:W3CDTF">2020-06-25T18:12:44Z</dcterms:created>
  <dcterms:modified xsi:type="dcterms:W3CDTF">2020-06-29T06:53:49Z</dcterms:modified>
</cp:coreProperties>
</file>