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7" r:id="rId2"/>
    <p:sldId id="296" r:id="rId3"/>
    <p:sldId id="257" r:id="rId4"/>
    <p:sldId id="278" r:id="rId5"/>
    <p:sldId id="279" r:id="rId6"/>
    <p:sldId id="280" r:id="rId7"/>
    <p:sldId id="281" r:id="rId8"/>
    <p:sldId id="282" r:id="rId9"/>
    <p:sldId id="283" r:id="rId10"/>
    <p:sldId id="259" r:id="rId11"/>
    <p:sldId id="284" r:id="rId12"/>
    <p:sldId id="285" r:id="rId13"/>
    <p:sldId id="293" r:id="rId14"/>
    <p:sldId id="286" r:id="rId15"/>
    <p:sldId id="295" r:id="rId16"/>
    <p:sldId id="287" r:id="rId17"/>
    <p:sldId id="288" r:id="rId18"/>
    <p:sldId id="289" r:id="rId19"/>
    <p:sldId id="290" r:id="rId20"/>
    <p:sldId id="291" r:id="rId21"/>
    <p:sldId id="298" r:id="rId22"/>
    <p:sldId id="297" r:id="rId23"/>
    <p:sldId id="29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F84265-13B5-4502-8EC5-9CD4415F0130}" type="datetimeFigureOut">
              <a:rPr lang="ar-SA" smtClean="0"/>
              <a:pPr/>
              <a:t>19/08/1440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18EA6E3-084B-4EEA-90B4-8C6DA7DBA6B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1E3598-547B-42AD-8C1F-AA3D99B88E31}" type="slidenum">
              <a:rPr lang="en-US"/>
              <a:pPr/>
              <a:t>12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Rapid </a:t>
            </a:r>
            <a:r>
              <a:rPr lang="en-US" dirty="0" err="1" smtClean="0"/>
              <a:t>urease</a:t>
            </a:r>
            <a:r>
              <a:rPr lang="en-US" dirty="0" smtClean="0"/>
              <a:t> tests are considered the endoscopic diagnostic test of choice. The presence of </a:t>
            </a:r>
            <a:r>
              <a:rPr lang="en-US" i="1" dirty="0" smtClean="0"/>
              <a:t>H pylori</a:t>
            </a:r>
            <a:r>
              <a:rPr lang="en-US" dirty="0" smtClean="0"/>
              <a:t> in gastric mucosal biopsy specimens is detected by testing for the bacterial product </a:t>
            </a:r>
            <a:r>
              <a:rPr lang="en-US" dirty="0" err="1" smtClean="0"/>
              <a:t>urease</a:t>
            </a:r>
            <a:r>
              <a:rPr lang="en-US" dirty="0" smtClean="0"/>
              <a:t>. Three kits (</a:t>
            </a:r>
            <a:r>
              <a:rPr lang="en-US" dirty="0" err="1" smtClean="0"/>
              <a:t>CLOtest</a:t>
            </a:r>
            <a:r>
              <a:rPr lang="en-US" dirty="0" smtClean="0"/>
              <a:t>, </a:t>
            </a:r>
            <a:r>
              <a:rPr lang="en-US" dirty="0" err="1" smtClean="0"/>
              <a:t>Hpfast</a:t>
            </a:r>
            <a:r>
              <a:rPr lang="en-US" dirty="0" smtClean="0"/>
              <a:t>, </a:t>
            </a:r>
            <a:r>
              <a:rPr lang="en-US" dirty="0" err="1" smtClean="0"/>
              <a:t>Pyloritek</a:t>
            </a:r>
            <a:r>
              <a:rPr lang="en-US" dirty="0" smtClean="0"/>
              <a:t>) are commercially available, each containing a combination of a urea substrate and a pH sensitive indicator. One or more gastric biopsy specimens are placed in the rapid </a:t>
            </a:r>
            <a:r>
              <a:rPr lang="en-US" dirty="0" err="1" smtClean="0"/>
              <a:t>urease</a:t>
            </a:r>
            <a:r>
              <a:rPr lang="en-US" dirty="0" smtClean="0"/>
              <a:t> test kit. If </a:t>
            </a:r>
            <a:r>
              <a:rPr lang="en-US" i="1" dirty="0" smtClean="0"/>
              <a:t>H pylori</a:t>
            </a:r>
            <a:r>
              <a:rPr lang="en-US" dirty="0" smtClean="0"/>
              <a:t> are present, bacterial </a:t>
            </a:r>
            <a:r>
              <a:rPr lang="en-US" dirty="0" err="1" smtClean="0"/>
              <a:t>urease</a:t>
            </a:r>
            <a:r>
              <a:rPr lang="en-US" dirty="0" smtClean="0"/>
              <a:t> converts urea to ammonia, which changes pH and produces a color change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07386E-C57B-4F2F-B7D0-CEACE44EA05B}" type="slidenum">
              <a:rPr lang="en-US"/>
              <a:pPr/>
              <a:t>14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Want a 50-60% improvement in ulcer.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77E4BB-A183-4A52-8879-8411D53A923E}" type="slidenum">
              <a:rPr lang="en-US"/>
              <a:pPr/>
              <a:t>6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Socioeconomic status may play into risk factors as well.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7A1E08-D543-40FC-A36C-35531551E980}" type="slidenum">
              <a:rPr lang="en-US"/>
              <a:pPr/>
              <a:t>8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In both types of peptic ulceration, gastric and duodenal, there is an imbalance between secretion and neutralization of secreted acid.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 duodenal ulcers there is an </a:t>
            </a:r>
            <a:r>
              <a:rPr lang="en-US" dirty="0" err="1" smtClean="0"/>
              <a:t>oversecretion</a:t>
            </a:r>
            <a:r>
              <a:rPr lang="en-US" dirty="0" smtClean="0"/>
              <a:t> of acid whilst in gastric ulcers there is an impairment of mucosal protection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"/>
            <a:ext cx="8458200" cy="2819400"/>
          </a:xfrm>
        </p:spPr>
        <p:txBody>
          <a:bodyPr/>
          <a:lstStyle/>
          <a:p>
            <a:pPr algn="ctr" eaLnBrk="1" hangingPunct="1"/>
            <a:r>
              <a:rPr lang="en-US" sz="6600" dirty="0" smtClean="0">
                <a:solidFill>
                  <a:schemeClr val="bg1"/>
                </a:solidFill>
              </a:rPr>
              <a:t>Peptic Ulcer Disease</a:t>
            </a:r>
            <a:r>
              <a:rPr lang="en-US" dirty="0" smtClean="0"/>
              <a:t>	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Dr.Nadia</a:t>
            </a:r>
            <a:r>
              <a:rPr lang="en-US" dirty="0" smtClean="0"/>
              <a:t> </a:t>
            </a:r>
            <a:r>
              <a:rPr lang="en-US" dirty="0" err="1" smtClean="0"/>
              <a:t>farhat</a:t>
            </a:r>
            <a:r>
              <a:rPr lang="en-US" dirty="0" smtClean="0"/>
              <a:t> </a:t>
            </a:r>
            <a:r>
              <a:rPr lang="en-US" dirty="0" err="1" smtClean="0"/>
              <a:t>zawi</a:t>
            </a:r>
            <a:endParaRPr lang="en-US" dirty="0" smtClean="0"/>
          </a:p>
          <a:p>
            <a:pPr eaLnBrk="1" hangingPunct="1"/>
            <a:r>
              <a:rPr lang="en-US" dirty="0" smtClean="0"/>
              <a:t>Department of gastroenterology</a:t>
            </a:r>
          </a:p>
          <a:p>
            <a:pPr eaLnBrk="1" hangingPunct="1"/>
            <a:r>
              <a:rPr lang="en-US" dirty="0" smtClean="0"/>
              <a:t>BMC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en-US" sz="26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Examination :</a:t>
            </a:r>
            <a:endParaRPr lang="en-US" sz="26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Epigastric</a:t>
            </a:r>
            <a:r>
              <a:rPr lang="en-US" sz="2600" dirty="0" smtClean="0">
                <a:solidFill>
                  <a:schemeClr val="bg1"/>
                </a:solidFill>
              </a:rPr>
              <a:t> tenderness.</a:t>
            </a:r>
            <a:endParaRPr lang="en-US" sz="26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Guaic</a:t>
            </a:r>
            <a:r>
              <a:rPr lang="en-US" sz="2600" dirty="0" smtClean="0">
                <a:solidFill>
                  <a:schemeClr val="bg1"/>
                </a:solidFill>
              </a:rPr>
              <a:t>-positive stool resulting from occult blood </a:t>
            </a:r>
            <a:r>
              <a:rPr lang="en-US" sz="2600" dirty="0" smtClean="0">
                <a:solidFill>
                  <a:schemeClr val="bg1"/>
                </a:solidFill>
              </a:rPr>
              <a:t>loss.</a:t>
            </a:r>
            <a:endParaRPr lang="en-US" sz="26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Succussion</a:t>
            </a:r>
            <a:r>
              <a:rPr lang="en-US" sz="2600" dirty="0" smtClean="0">
                <a:solidFill>
                  <a:schemeClr val="bg1"/>
                </a:solidFill>
              </a:rPr>
              <a:t> splash resulting from scaring or edema due to partial or complete gastric outlet </a:t>
            </a:r>
            <a:r>
              <a:rPr lang="en-US" sz="2600" dirty="0" smtClean="0">
                <a:solidFill>
                  <a:schemeClr val="bg1"/>
                </a:solidFill>
              </a:rPr>
              <a:t>obstruction.</a:t>
            </a:r>
            <a:endParaRPr lang="en-US" sz="2600" dirty="0" smtClean="0">
              <a:solidFill>
                <a:schemeClr val="bg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A </a:t>
            </a:r>
            <a:r>
              <a:rPr lang="en-US" sz="2200" dirty="0" err="1" smtClean="0">
                <a:solidFill>
                  <a:schemeClr val="bg1"/>
                </a:solidFill>
              </a:rPr>
              <a:t>succussion</a:t>
            </a:r>
            <a:r>
              <a:rPr lang="en-US" sz="2200" dirty="0" smtClean="0">
                <a:solidFill>
                  <a:schemeClr val="bg1"/>
                </a:solidFill>
              </a:rPr>
              <a:t> splash describes the sound obtained by shaking an individual who has free fluid and air or gas in a hollow organ or body cavity. 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Usually elicited to confirm intestinal or pyloric obstruction. 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Done by gently shaking the abdomen by holding either side of the pelvis. A positive test occurs when a splashing noise is heard, either with or without a stethoscope. It is not valid if the pt has eaten or drunk fluid within the last three hours.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Differential Diagnosis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Neoplasm of the stomach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Pancreatitis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Pancreatic cancer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Diverticulitis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Nonulcer</a:t>
            </a:r>
            <a:r>
              <a:rPr lang="en-US" sz="2600" dirty="0" smtClean="0">
                <a:solidFill>
                  <a:schemeClr val="bg1"/>
                </a:solidFill>
              </a:rPr>
              <a:t> dyspepsia (also called functional dyspepsia)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Cholecystitis</a:t>
            </a:r>
            <a:endParaRPr lang="en-US" sz="26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Gastritis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GERD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MI—not to be missed if having chest pain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Diagnostic Plan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534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Stool for fecal occult blood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Labs: CBC (R/O bleeding), liver function test, amylase, and lipase.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H. Pylori can be diagnosed by urea breath test, blood test, stool antigen assays, &amp; rapid </a:t>
            </a:r>
            <a:r>
              <a:rPr lang="en-US" sz="2600" dirty="0" err="1" smtClean="0">
                <a:solidFill>
                  <a:schemeClr val="bg1"/>
                </a:solidFill>
              </a:rPr>
              <a:t>urease</a:t>
            </a:r>
            <a:r>
              <a:rPr lang="en-US" sz="2600" dirty="0" smtClean="0">
                <a:solidFill>
                  <a:schemeClr val="bg1"/>
                </a:solidFill>
              </a:rPr>
              <a:t> test on a biopsy sample.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Upper GI Endoscopy: Any pt &gt;50 yrs with new onset of symptoms or those with alarm markings including anemia, weight loss, or GI bleeding.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Preferred diagnostic test b/c its highly sensitive for </a:t>
            </a:r>
            <a:r>
              <a:rPr lang="en-US" sz="2200" dirty="0" err="1" smtClean="0">
                <a:solidFill>
                  <a:schemeClr val="bg1"/>
                </a:solidFill>
              </a:rPr>
              <a:t>dx</a:t>
            </a:r>
            <a:r>
              <a:rPr lang="en-US" sz="2200" dirty="0" smtClean="0">
                <a:solidFill>
                  <a:schemeClr val="bg1"/>
                </a:solidFill>
              </a:rPr>
              <a:t> of ulcers and allows for biopsy to rule out malignancy and rapid </a:t>
            </a:r>
            <a:r>
              <a:rPr lang="en-US" sz="2200" dirty="0" err="1" smtClean="0">
                <a:solidFill>
                  <a:schemeClr val="bg1"/>
                </a:solidFill>
              </a:rPr>
              <a:t>urease</a:t>
            </a:r>
            <a:r>
              <a:rPr lang="en-US" sz="2200" dirty="0" smtClean="0">
                <a:solidFill>
                  <a:schemeClr val="bg1"/>
                </a:solidFill>
              </a:rPr>
              <a:t> tests for testing for H. Pylori. 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H. </a:t>
            </a:r>
            <a:r>
              <a:rPr lang="en-US" dirty="0" smtClean="0">
                <a:solidFill>
                  <a:schemeClr val="bg1"/>
                </a:solidFill>
              </a:rPr>
              <a:t>Pylori	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Urease</a:t>
            </a:r>
            <a:r>
              <a:rPr lang="en-US" dirty="0" smtClean="0">
                <a:solidFill>
                  <a:schemeClr val="bg1"/>
                </a:solidFill>
              </a:rPr>
              <a:t> producing, gram negative </a:t>
            </a:r>
            <a:r>
              <a:rPr lang="en-US" dirty="0" smtClean="0">
                <a:solidFill>
                  <a:schemeClr val="bg1"/>
                </a:solidFill>
              </a:rPr>
              <a:t>bacillus.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Developing countries 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Infection increases with </a:t>
            </a:r>
            <a:r>
              <a:rPr lang="en-US" dirty="0" smtClean="0">
                <a:solidFill>
                  <a:schemeClr val="bg1"/>
                </a:solidFill>
              </a:rPr>
              <a:t>age.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Infects mucosa of stomach &gt; inflammatory response &gt; gastritis &gt; increased </a:t>
            </a:r>
            <a:r>
              <a:rPr lang="en-US" dirty="0" err="1" smtClean="0">
                <a:solidFill>
                  <a:schemeClr val="bg1"/>
                </a:solidFill>
              </a:rPr>
              <a:t>gastrin</a:t>
            </a:r>
            <a:r>
              <a:rPr lang="en-US" dirty="0" smtClean="0">
                <a:solidFill>
                  <a:schemeClr val="bg1"/>
                </a:solidFill>
              </a:rPr>
              <a:t> secretion  </a:t>
            </a:r>
            <a:r>
              <a:rPr lang="en-US" dirty="0" smtClean="0">
                <a:solidFill>
                  <a:schemeClr val="bg1"/>
                </a:solidFill>
              </a:rPr>
              <a:t>&gt; damage to mucosa &gt; ulceration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Increased risk of developing gastric </a:t>
            </a:r>
            <a:r>
              <a:rPr lang="en-US" dirty="0" err="1" smtClean="0">
                <a:solidFill>
                  <a:schemeClr val="bg1"/>
                </a:solidFill>
              </a:rPr>
              <a:t>adenocarcinoma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Treatment Plan: H. Pylori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Medications:</a:t>
            </a:r>
            <a:r>
              <a:rPr lang="en-US" sz="2100" i="1" dirty="0" smtClean="0">
                <a:solidFill>
                  <a:schemeClr val="bg1"/>
                </a:solidFill>
              </a:rPr>
              <a:t> </a:t>
            </a:r>
            <a:r>
              <a:rPr lang="en-US" sz="2100" dirty="0" smtClean="0">
                <a:solidFill>
                  <a:schemeClr val="bg1"/>
                </a:solidFill>
              </a:rPr>
              <a:t>Triple therapy for 14 days is considered the treatment of choice.</a:t>
            </a:r>
            <a:r>
              <a:rPr lang="en-US" sz="1900" dirty="0" smtClean="0">
                <a:solidFill>
                  <a:schemeClr val="bg1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Proton Pump Inhibitor + </a:t>
            </a:r>
            <a:r>
              <a:rPr lang="en-US" sz="2000" dirty="0" err="1" smtClean="0">
                <a:solidFill>
                  <a:schemeClr val="bg1"/>
                </a:solidFill>
              </a:rPr>
              <a:t>clarithromycin</a:t>
            </a:r>
            <a:r>
              <a:rPr lang="en-US" sz="2000" dirty="0" smtClean="0">
                <a:solidFill>
                  <a:schemeClr val="bg1"/>
                </a:solidFill>
              </a:rPr>
              <a:t> and amoxicillin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err="1" smtClean="0">
                <a:solidFill>
                  <a:schemeClr val="bg1"/>
                </a:solidFill>
              </a:rPr>
              <a:t>Omeprazole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Prilosec</a:t>
            </a:r>
            <a:r>
              <a:rPr lang="en-US" sz="1800" dirty="0" smtClean="0">
                <a:solidFill>
                  <a:schemeClr val="bg1"/>
                </a:solidFill>
              </a:rPr>
              <a:t>): 20 mg PO bid for 14 d </a:t>
            </a:r>
            <a:r>
              <a:rPr lang="en-US" sz="1800" b="1" dirty="0" smtClean="0">
                <a:solidFill>
                  <a:schemeClr val="bg1"/>
                </a:solidFill>
              </a:rPr>
              <a:t>or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err="1" smtClean="0">
                <a:solidFill>
                  <a:schemeClr val="bg1"/>
                </a:solidFill>
              </a:rPr>
              <a:t>Lansoprazole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Prevacid</a:t>
            </a:r>
            <a:r>
              <a:rPr lang="en-US" sz="1800" dirty="0" smtClean="0">
                <a:solidFill>
                  <a:schemeClr val="bg1"/>
                </a:solidFill>
              </a:rPr>
              <a:t>): 30 mg PO bid for 14 d </a:t>
            </a:r>
            <a:r>
              <a:rPr lang="en-US" sz="1800" b="1" dirty="0" smtClean="0">
                <a:solidFill>
                  <a:schemeClr val="bg1"/>
                </a:solidFill>
              </a:rPr>
              <a:t>or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err="1" smtClean="0">
                <a:solidFill>
                  <a:schemeClr val="bg1"/>
                </a:solidFill>
              </a:rPr>
              <a:t>Rabeprazole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Aciphex</a:t>
            </a:r>
            <a:r>
              <a:rPr lang="en-US" sz="1800" dirty="0" smtClean="0">
                <a:solidFill>
                  <a:schemeClr val="bg1"/>
                </a:solidFill>
              </a:rPr>
              <a:t>): 20 mg PO bid for 14 d </a:t>
            </a:r>
            <a:r>
              <a:rPr lang="en-US" sz="1800" b="1" dirty="0" smtClean="0">
                <a:solidFill>
                  <a:schemeClr val="bg1"/>
                </a:solidFill>
              </a:rPr>
              <a:t>or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err="1" smtClean="0">
                <a:solidFill>
                  <a:schemeClr val="bg1"/>
                </a:solidFill>
              </a:rPr>
              <a:t>Esomeprazole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Nexium</a:t>
            </a:r>
            <a:r>
              <a:rPr lang="en-US" sz="1800" dirty="0" smtClean="0">
                <a:solidFill>
                  <a:schemeClr val="bg1"/>
                </a:solidFill>
              </a:rPr>
              <a:t>): 40 mg PO </a:t>
            </a:r>
            <a:r>
              <a:rPr lang="en-US" sz="1800" dirty="0" err="1" smtClean="0">
                <a:solidFill>
                  <a:schemeClr val="bg1"/>
                </a:solidFill>
              </a:rPr>
              <a:t>qd</a:t>
            </a:r>
            <a:r>
              <a:rPr lang="en-US" sz="1800" dirty="0" smtClean="0">
                <a:solidFill>
                  <a:schemeClr val="bg1"/>
                </a:solidFill>
              </a:rPr>
              <a:t> for 14 d </a:t>
            </a:r>
            <a:r>
              <a:rPr lang="en-US" sz="1800" b="1" dirty="0" smtClean="0">
                <a:solidFill>
                  <a:schemeClr val="bg1"/>
                </a:solidFill>
              </a:rPr>
              <a:t>plus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err="1" smtClean="0">
                <a:solidFill>
                  <a:schemeClr val="bg1"/>
                </a:solidFill>
              </a:rPr>
              <a:t>Clarithromycin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Biaxin</a:t>
            </a:r>
            <a:r>
              <a:rPr lang="en-US" sz="1800" dirty="0" smtClean="0">
                <a:solidFill>
                  <a:schemeClr val="bg1"/>
                </a:solidFill>
              </a:rPr>
              <a:t>): 500 mg PO bid for 14 </a:t>
            </a:r>
            <a:r>
              <a:rPr lang="en-US" sz="1800" b="1" dirty="0" smtClean="0">
                <a:solidFill>
                  <a:schemeClr val="bg1"/>
                </a:solidFill>
              </a:rPr>
              <a:t>and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Amoxicillin (</a:t>
            </a:r>
            <a:r>
              <a:rPr lang="en-US" sz="1800" dirty="0" err="1" smtClean="0">
                <a:solidFill>
                  <a:schemeClr val="bg1"/>
                </a:solidFill>
              </a:rPr>
              <a:t>Amoxil</a:t>
            </a:r>
            <a:r>
              <a:rPr lang="en-US" sz="1800" dirty="0" smtClean="0">
                <a:solidFill>
                  <a:schemeClr val="bg1"/>
                </a:solidFill>
              </a:rPr>
              <a:t>): 1 g PO bid for 14 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bg1"/>
                </a:solidFill>
              </a:rPr>
              <a:t>Can substitute Flagyl 500 mg PO bid for 14 d if allergic to Penicillin.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In the setting of an active ulcer, continue  proton pump inhibitor therapy for additional 2 weeks.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Goal: complete elimination of H. Pylori.  Once achieved </a:t>
            </a:r>
            <a:r>
              <a:rPr lang="en-US" sz="2100" dirty="0" err="1" smtClean="0">
                <a:solidFill>
                  <a:schemeClr val="bg1"/>
                </a:solidFill>
              </a:rPr>
              <a:t>Reinfection</a:t>
            </a:r>
            <a:r>
              <a:rPr lang="en-US" sz="2100" dirty="0" smtClean="0">
                <a:solidFill>
                  <a:schemeClr val="bg1"/>
                </a:solidFill>
              </a:rPr>
              <a:t> rates are low. </a:t>
            </a:r>
            <a:r>
              <a:rPr lang="en-US" sz="2100" smtClean="0">
                <a:solidFill>
                  <a:schemeClr val="bg1"/>
                </a:solidFill>
              </a:rPr>
              <a:t>( </a:t>
            </a:r>
            <a:r>
              <a:rPr lang="en-US" sz="2100" smtClean="0">
                <a:solidFill>
                  <a:schemeClr val="bg1"/>
                </a:solidFill>
              </a:rPr>
              <a:t>Compliance</a:t>
            </a:r>
            <a:r>
              <a:rPr lang="en-US" sz="2100" smtClean="0">
                <a:solidFill>
                  <a:schemeClr val="bg1"/>
                </a:solidFill>
              </a:rPr>
              <a:t>!)</a:t>
            </a:r>
            <a:endParaRPr lang="en-US" sz="21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Evaluation/Follow-up/Referrals of PUD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B0F0"/>
                </a:solidFill>
              </a:rPr>
              <a:t>H. Pylori Positive</a:t>
            </a:r>
            <a:r>
              <a:rPr lang="en-US" dirty="0" smtClean="0">
                <a:solidFill>
                  <a:schemeClr val="bg1"/>
                </a:solidFill>
              </a:rPr>
              <a:t>: retesting for </a:t>
            </a:r>
            <a:r>
              <a:rPr lang="en-US" dirty="0" err="1" smtClean="0">
                <a:solidFill>
                  <a:schemeClr val="bg1"/>
                </a:solidFill>
              </a:rPr>
              <a:t>tx</a:t>
            </a:r>
            <a:r>
              <a:rPr lang="en-US" dirty="0" smtClean="0">
                <a:solidFill>
                  <a:schemeClr val="bg1"/>
                </a:solidFill>
              </a:rPr>
              <a:t> efficacy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Urea breath test—no sooner than 4 weeks after therapy to avoid false negative results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Stool antigen test—an 8 week interval must be allowed after therapy.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B0F0"/>
                </a:solidFill>
              </a:rPr>
              <a:t>H. Pylori Negative</a:t>
            </a:r>
            <a:r>
              <a:rPr lang="en-US" dirty="0" smtClean="0">
                <a:solidFill>
                  <a:schemeClr val="bg1"/>
                </a:solidFill>
              </a:rPr>
              <a:t>: evaluate symptoms after one month.  Patients who are controlled should cont. 2-4 more weeks.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If symptoms persist then refer to specialist for additional diagnostic testing.  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Treatment Plan: Not H. Pylori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Medications—treat with Proton Pump Inhibitors or H2 receptor antagonists to assist ulcer healing</a:t>
            </a:r>
          </a:p>
          <a:p>
            <a:pPr lvl="1" eaLnBrk="1" hangingPunct="1"/>
            <a:r>
              <a:rPr lang="en-US" dirty="0" smtClean="0">
                <a:solidFill>
                  <a:schemeClr val="bg1"/>
                </a:solidFill>
              </a:rPr>
              <a:t>H2: </a:t>
            </a:r>
            <a:r>
              <a:rPr lang="en-US" dirty="0" err="1" smtClean="0">
                <a:solidFill>
                  <a:schemeClr val="bg1"/>
                </a:solidFill>
              </a:rPr>
              <a:t>Tagament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Pepcid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Axid</a:t>
            </a:r>
            <a:r>
              <a:rPr lang="en-US" dirty="0" smtClean="0">
                <a:solidFill>
                  <a:schemeClr val="bg1"/>
                </a:solidFill>
              </a:rPr>
              <a:t>, or Zantac for up to 8 weeks</a:t>
            </a:r>
          </a:p>
          <a:p>
            <a:pPr lvl="1" eaLnBrk="1" hangingPunct="1"/>
            <a:r>
              <a:rPr lang="en-US" dirty="0" smtClean="0">
                <a:solidFill>
                  <a:schemeClr val="bg1"/>
                </a:solidFill>
              </a:rPr>
              <a:t>PPI: </a:t>
            </a:r>
            <a:r>
              <a:rPr lang="en-US" dirty="0" err="1" smtClean="0">
                <a:solidFill>
                  <a:schemeClr val="bg1"/>
                </a:solidFill>
              </a:rPr>
              <a:t>Prilosec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Prevacid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Nexium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Protonix</a:t>
            </a:r>
            <a:r>
              <a:rPr lang="en-US" dirty="0" smtClean="0">
                <a:solidFill>
                  <a:schemeClr val="bg1"/>
                </a:solidFill>
              </a:rPr>
              <a:t>, or </a:t>
            </a:r>
            <a:r>
              <a:rPr lang="en-US" dirty="0" err="1" smtClean="0">
                <a:solidFill>
                  <a:schemeClr val="bg1"/>
                </a:solidFill>
              </a:rPr>
              <a:t>Aciphex</a:t>
            </a:r>
            <a:r>
              <a:rPr lang="en-US" dirty="0" smtClean="0">
                <a:solidFill>
                  <a:schemeClr val="bg1"/>
                </a:solidFill>
              </a:rPr>
              <a:t> for 4-8 weeks.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Lifestyle Changes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Discontinue NSAIDs and use Acetaminophen for pain control if possible.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Acid suppression--Antacids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Smoking cessation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dietary restrictions if certain foods are associated with problems.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Stop Alcohol </a:t>
            </a:r>
            <a:endParaRPr lang="en-US" sz="2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Stress reduction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Prevention of PUD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Consider </a:t>
            </a:r>
            <a:r>
              <a:rPr lang="en-US" sz="2100" dirty="0" smtClean="0">
                <a:solidFill>
                  <a:srgbClr val="FF0000"/>
                </a:solidFill>
              </a:rPr>
              <a:t>prophylactic therapy </a:t>
            </a:r>
            <a:r>
              <a:rPr lang="en-US" sz="2100" dirty="0" smtClean="0">
                <a:solidFill>
                  <a:schemeClr val="bg1"/>
                </a:solidFill>
              </a:rPr>
              <a:t>for the following patients: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Pts with NSAID-induced ulcers who require daily NSAID therapy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Pts with a history of PUD or a complication such as GI bleeding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Pts taking steroids or anticoagulants or patients with significant </a:t>
            </a:r>
            <a:r>
              <a:rPr lang="en-US" sz="2000" dirty="0" err="1" smtClean="0">
                <a:solidFill>
                  <a:schemeClr val="bg1"/>
                </a:solidFill>
              </a:rPr>
              <a:t>comorbid</a:t>
            </a:r>
            <a:r>
              <a:rPr lang="en-US" sz="2000" dirty="0" smtClean="0">
                <a:solidFill>
                  <a:schemeClr val="bg1"/>
                </a:solidFill>
              </a:rPr>
              <a:t> medical illnesses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Prophylactic regimens that have been shown to dramatically reduce the risk of NSAID-induced gastric and duodenal ulcers include the use of a prostaglandin analogue or a proton pump inhibitor.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solidFill>
                  <a:schemeClr val="bg1"/>
                </a:solidFill>
              </a:rPr>
              <a:t>Misoprostol</a:t>
            </a:r>
            <a:r>
              <a:rPr lang="en-US" sz="2000" dirty="0" smtClean="0">
                <a:solidFill>
                  <a:schemeClr val="bg1"/>
                </a:solidFill>
              </a:rPr>
              <a:t>  (</a:t>
            </a:r>
            <a:r>
              <a:rPr lang="en-US" sz="2000" dirty="0" err="1" smtClean="0">
                <a:solidFill>
                  <a:schemeClr val="bg1"/>
                </a:solidFill>
              </a:rPr>
              <a:t>Cytotec</a:t>
            </a:r>
            <a:r>
              <a:rPr lang="en-US" sz="2000" dirty="0" smtClean="0">
                <a:solidFill>
                  <a:schemeClr val="bg1"/>
                </a:solidFill>
              </a:rPr>
              <a:t>) 100-200 mcg PO 4 times per day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solidFill>
                  <a:schemeClr val="bg1"/>
                </a:solidFill>
              </a:rPr>
              <a:t>Omeprazole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</a:rPr>
              <a:t>Prilosec</a:t>
            </a:r>
            <a:r>
              <a:rPr lang="en-US" sz="2000" dirty="0" smtClean="0">
                <a:solidFill>
                  <a:schemeClr val="bg1"/>
                </a:solidFill>
              </a:rPr>
              <a:t>) 20-40 mg PO every day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solidFill>
                  <a:schemeClr val="bg1"/>
                </a:solidFill>
              </a:rPr>
              <a:t>Lansoprazole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</a:rPr>
              <a:t>Prevacid</a:t>
            </a:r>
            <a:r>
              <a:rPr lang="en-US" sz="2000" dirty="0" smtClean="0">
                <a:solidFill>
                  <a:schemeClr val="bg1"/>
                </a:solidFill>
              </a:rPr>
              <a:t>) 15-30 mg PO every day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Complications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Perforation &amp; Penetration—into pancreas, liver and retroperitoneal space 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Peritonitis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Bowel obstruction, Gastric outflow obstruction, &amp; Pyloric </a:t>
            </a:r>
            <a:r>
              <a:rPr lang="en-US" dirty="0" err="1" smtClean="0">
                <a:solidFill>
                  <a:schemeClr val="bg1"/>
                </a:solidFill>
              </a:rPr>
              <a:t>stenosis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Bleeding--occurs in 25% to 33% of cases and accounts for 25% of ulcer deaths. 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Gastric Cancer ( more common with gastric ulcers).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objectives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Definition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Types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Epidemiology&amp; etiology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Clinical picture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Differential diagnosis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Diagnosis &amp; complications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Treatment  </a:t>
            </a:r>
          </a:p>
          <a:p>
            <a:endParaRPr lang="ar-SA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Surgery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People who do not respond to medication, or who develop complications: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err="1" smtClean="0">
                <a:solidFill>
                  <a:schemeClr val="bg1"/>
                </a:solidFill>
              </a:rPr>
              <a:t>Vagotomy</a:t>
            </a:r>
            <a:r>
              <a:rPr lang="en-US" sz="2200" dirty="0" smtClean="0">
                <a:solidFill>
                  <a:schemeClr val="bg1"/>
                </a:solidFill>
              </a:rPr>
              <a:t> - cutting the </a:t>
            </a:r>
            <a:r>
              <a:rPr lang="en-US" sz="2200" dirty="0" err="1" smtClean="0">
                <a:solidFill>
                  <a:schemeClr val="bg1"/>
                </a:solidFill>
              </a:rPr>
              <a:t>vagus</a:t>
            </a:r>
            <a:r>
              <a:rPr lang="en-US" sz="2200" dirty="0" smtClean="0">
                <a:solidFill>
                  <a:schemeClr val="bg1"/>
                </a:solidFill>
              </a:rPr>
              <a:t> nerve to interrupt messages sent from the brain to the stomach to reducing acid secretion.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err="1" smtClean="0">
                <a:solidFill>
                  <a:schemeClr val="bg1"/>
                </a:solidFill>
              </a:rPr>
              <a:t>Antrectomy</a:t>
            </a:r>
            <a:r>
              <a:rPr lang="en-US" sz="2200" dirty="0" smtClean="0">
                <a:solidFill>
                  <a:schemeClr val="bg1"/>
                </a:solidFill>
              </a:rPr>
              <a:t> - remove the lower part of the stomach (</a:t>
            </a:r>
            <a:r>
              <a:rPr lang="en-US" sz="2200" dirty="0" err="1" smtClean="0">
                <a:solidFill>
                  <a:schemeClr val="bg1"/>
                </a:solidFill>
              </a:rPr>
              <a:t>antrum</a:t>
            </a:r>
            <a:r>
              <a:rPr lang="en-US" sz="2200" dirty="0" smtClean="0">
                <a:solidFill>
                  <a:schemeClr val="bg1"/>
                </a:solidFill>
              </a:rPr>
              <a:t>), which produces a hormone that stimulates the stomach to secrete digestive juices. A </a:t>
            </a:r>
            <a:r>
              <a:rPr lang="en-US" sz="2200" dirty="0" err="1" smtClean="0">
                <a:solidFill>
                  <a:schemeClr val="bg1"/>
                </a:solidFill>
              </a:rPr>
              <a:t>vagotomy</a:t>
            </a:r>
            <a:r>
              <a:rPr lang="en-US" sz="2200" dirty="0" smtClean="0">
                <a:solidFill>
                  <a:schemeClr val="bg1"/>
                </a:solidFill>
              </a:rPr>
              <a:t> is usually done in conjunction with an </a:t>
            </a:r>
            <a:r>
              <a:rPr lang="en-US" sz="2200" dirty="0" err="1" smtClean="0">
                <a:solidFill>
                  <a:schemeClr val="bg1"/>
                </a:solidFill>
              </a:rPr>
              <a:t>antrectomy</a:t>
            </a:r>
            <a:r>
              <a:rPr lang="en-US" sz="2200" dirty="0" smtClean="0">
                <a:solidFill>
                  <a:schemeClr val="bg1"/>
                </a:solidFill>
              </a:rPr>
              <a:t>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err="1" smtClean="0">
                <a:solidFill>
                  <a:schemeClr val="bg1"/>
                </a:solidFill>
              </a:rPr>
              <a:t>Pyloroplasty</a:t>
            </a:r>
            <a:r>
              <a:rPr lang="en-US" sz="2200" dirty="0" smtClean="0">
                <a:solidFill>
                  <a:schemeClr val="bg1"/>
                </a:solidFill>
              </a:rPr>
              <a:t> - the opening into the duodenum and small intestine (pylorus) are enlarged, enabling contents to pass more freely from the stomach.  May be performed along with a </a:t>
            </a:r>
            <a:r>
              <a:rPr lang="en-US" sz="2200" dirty="0" err="1" smtClean="0">
                <a:solidFill>
                  <a:schemeClr val="bg1"/>
                </a:solidFill>
              </a:rPr>
              <a:t>vagotomy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304800"/>
            <a:ext cx="8991600" cy="6553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                                                 Case :-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 65-year-old man has a 6-week history of gnawing </a:t>
            </a:r>
            <a:r>
              <a:rPr lang="en-US" sz="2800" dirty="0" err="1" smtClean="0">
                <a:solidFill>
                  <a:schemeClr val="bg1"/>
                </a:solidFill>
              </a:rPr>
              <a:t>epigastric</a:t>
            </a:r>
            <a:r>
              <a:rPr lang="en-US" sz="2800" dirty="0" smtClean="0">
                <a:solidFill>
                  <a:schemeClr val="bg1"/>
                </a:solidFill>
              </a:rPr>
              <a:t> pain, and nausea but no vomiting. The pain is slightly improved with meals and antacids. No </a:t>
            </a:r>
            <a:r>
              <a:rPr lang="en-US" sz="2800" dirty="0" err="1" smtClean="0">
                <a:solidFill>
                  <a:schemeClr val="bg1"/>
                </a:solidFill>
              </a:rPr>
              <a:t>melena</a:t>
            </a:r>
            <a:r>
              <a:rPr lang="en-US" sz="2800" dirty="0" smtClean="0">
                <a:solidFill>
                  <a:schemeClr val="bg1"/>
                </a:solidFill>
              </a:rPr>
              <a:t>, chills, or fever but has lost 3.6 kg over the past 4 weeks.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Medical history includes hypertension, treated with a </a:t>
            </a:r>
            <a:r>
              <a:rPr lang="en-US" sz="2800" dirty="0" err="1" smtClean="0">
                <a:solidFill>
                  <a:schemeClr val="bg1"/>
                </a:solidFill>
              </a:rPr>
              <a:t>thiazide</a:t>
            </a:r>
            <a:r>
              <a:rPr lang="en-US" sz="2800" dirty="0" smtClean="0">
                <a:solidFill>
                  <a:schemeClr val="bg1"/>
                </a:solidFill>
              </a:rPr>
              <a:t> diuretic, and degenerative joint disease of both knees, treated with ibuprofen.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Abdominal examination discloses mild </a:t>
            </a:r>
            <a:r>
              <a:rPr lang="en-US" sz="2800" dirty="0" err="1" smtClean="0">
                <a:solidFill>
                  <a:schemeClr val="bg1"/>
                </a:solidFill>
              </a:rPr>
              <a:t>epigastric</a:t>
            </a:r>
            <a:r>
              <a:rPr lang="en-US" sz="2800" dirty="0" smtClean="0">
                <a:solidFill>
                  <a:schemeClr val="bg1"/>
                </a:solidFill>
              </a:rPr>
              <a:t> tenderness to palpation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Hemoglobin is 11 g/Dl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                       *What is the most likely diagnosis?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                        * next step?</a:t>
            </a:r>
            <a:endParaRPr lang="ar-SA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Summary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500" dirty="0" smtClean="0">
                <a:solidFill>
                  <a:schemeClr val="bg1"/>
                </a:solidFill>
              </a:rPr>
              <a:t>The most common finding in patients with peptic ulcer disease is gnawing </a:t>
            </a:r>
            <a:r>
              <a:rPr lang="en-US" sz="3500" dirty="0" err="1" smtClean="0">
                <a:solidFill>
                  <a:schemeClr val="bg1"/>
                </a:solidFill>
              </a:rPr>
              <a:t>epigastric</a:t>
            </a:r>
            <a:r>
              <a:rPr lang="en-US" sz="3500" dirty="0" smtClean="0">
                <a:solidFill>
                  <a:schemeClr val="bg1"/>
                </a:solidFill>
              </a:rPr>
              <a:t> pain. (location &amp; pattern ) </a:t>
            </a:r>
          </a:p>
          <a:p>
            <a:pPr>
              <a:buNone/>
            </a:pPr>
            <a:endParaRPr lang="en-US" sz="3500" dirty="0" smtClean="0">
              <a:solidFill>
                <a:schemeClr val="bg1"/>
              </a:solidFill>
            </a:endParaRPr>
          </a:p>
          <a:p>
            <a:r>
              <a:rPr lang="en-US" sz="3500" dirty="0" smtClean="0">
                <a:solidFill>
                  <a:schemeClr val="bg1"/>
                </a:solidFill>
              </a:rPr>
              <a:t>Approximately 90% of patients with peptic ulcers either are infected with Helicobacter pylori   or are taking non steroidal anti-inflammatory drugs, or both. </a:t>
            </a:r>
          </a:p>
          <a:p>
            <a:endParaRPr lang="en-US" sz="3500" dirty="0" smtClean="0">
              <a:solidFill>
                <a:schemeClr val="bg1"/>
              </a:solidFill>
            </a:endParaRPr>
          </a:p>
          <a:p>
            <a:r>
              <a:rPr lang="en-US" sz="3500" dirty="0" smtClean="0">
                <a:solidFill>
                  <a:schemeClr val="bg1"/>
                </a:solidFill>
              </a:rPr>
              <a:t>Patients may present with a peptic ulcer complication without having antecedent ulcer symptoms.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209800"/>
            <a:ext cx="7543800" cy="3916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solidFill>
                  <a:schemeClr val="bg1"/>
                </a:solidFill>
              </a:rPr>
              <a:t>Thank you</a:t>
            </a:r>
            <a:endParaRPr lang="ar-SA" sz="9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Definition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break in superficial epithelial cells penetrating down to </a:t>
            </a:r>
            <a:r>
              <a:rPr lang="en-US" dirty="0" err="1" smtClean="0">
                <a:solidFill>
                  <a:schemeClr val="bg1"/>
                </a:solidFill>
              </a:rPr>
              <a:t>muscularis</a:t>
            </a:r>
            <a:r>
              <a:rPr lang="en-US" dirty="0" smtClean="0">
                <a:solidFill>
                  <a:schemeClr val="bg1"/>
                </a:solidFill>
              </a:rPr>
              <a:t> mucosa 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circumscribed ulceration of the gastrointestinal mucosa occurring in areas exposed to acid and pepsin and most often caused by Helicobacter pylori infection</a:t>
            </a:r>
            <a:r>
              <a:rPr lang="en-US" dirty="0" smtClean="0"/>
              <a:t>.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Peptic Ulcers: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Gastric &amp; </a:t>
            </a:r>
            <a:r>
              <a:rPr lang="en-US" dirty="0" err="1" smtClean="0">
                <a:solidFill>
                  <a:schemeClr val="bg1"/>
                </a:solidFill>
              </a:rPr>
              <a:t>Dudodenal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536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a-IR" smtClean="0"/>
          </a:p>
        </p:txBody>
      </p:sp>
      <p:pic>
        <p:nvPicPr>
          <p:cNvPr id="15364" name="Picture 7" descr="editedulc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828800"/>
            <a:ext cx="41148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 descr="Editedgul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828800"/>
            <a:ext cx="411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477962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bg1"/>
                </a:solidFill>
              </a:rPr>
              <a:t>Comparing Duodenal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and Gastric Ulcers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378325"/>
          </a:xfrm>
        </p:spPr>
        <p:txBody>
          <a:bodyPr/>
          <a:lstStyle/>
          <a:p>
            <a:pPr eaLnBrk="1" hangingPunct="1"/>
            <a:endParaRPr lang="fa-IR" smtClean="0"/>
          </a:p>
        </p:txBody>
      </p:sp>
      <p:pic>
        <p:nvPicPr>
          <p:cNvPr id="17412" name="Picture 4" descr="peptic_ulc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807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Duodenal Ulcers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Incidence: duodenal  are 4x as common as gastric ulcers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most common in middle age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peak 30-50 years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Male to female ratio—4:1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hereditory</a:t>
            </a:r>
            <a:r>
              <a:rPr lang="en-US" sz="2600" dirty="0" smtClean="0">
                <a:solidFill>
                  <a:schemeClr val="bg1"/>
                </a:solidFill>
              </a:rPr>
              <a:t>: 3x more common in 1</a:t>
            </a:r>
            <a:r>
              <a:rPr lang="en-US" sz="2600" baseline="30000" dirty="0" smtClean="0">
                <a:solidFill>
                  <a:schemeClr val="bg1"/>
                </a:solidFill>
              </a:rPr>
              <a:t>st</a:t>
            </a:r>
            <a:r>
              <a:rPr lang="en-US" sz="2600" dirty="0" smtClean="0">
                <a:solidFill>
                  <a:schemeClr val="bg1"/>
                </a:solidFill>
              </a:rPr>
              <a:t> degree relatives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more common in patients with blood group O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associated with increased serum </a:t>
            </a:r>
            <a:r>
              <a:rPr lang="en-US" sz="2600" dirty="0" err="1" smtClean="0">
                <a:solidFill>
                  <a:schemeClr val="bg1"/>
                </a:solidFill>
              </a:rPr>
              <a:t>pepsinogen</a:t>
            </a:r>
            <a:endParaRPr lang="en-US" sz="26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Helicopacter</a:t>
            </a:r>
            <a:r>
              <a:rPr lang="en-US" sz="2600" dirty="0" smtClean="0">
                <a:solidFill>
                  <a:schemeClr val="bg1"/>
                </a:solidFill>
              </a:rPr>
              <a:t> pylori( H . Pylori)  infection common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up to 95%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smoking is twice as common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600" dirty="0" smtClean="0"/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Gastric Ulcers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common in late middle 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incidence increases with age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Male to female ratio—2:1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More common in patients with blood group A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Use of NSAIDs - associated with a three- to four-fold increase in risk of gastric ulcer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Less related to H. pylori than duodenal ulcers – about 80%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10 - 20% of patients with a gastric ulcer have a concomitant duodenal ulcer 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Etiology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The most important contributing factors are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i="1" dirty="0" smtClean="0">
                <a:solidFill>
                  <a:schemeClr val="bg1"/>
                </a:solidFill>
              </a:rPr>
              <a:t>H pylori.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NSAIDs.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acid, and pepsin </a:t>
            </a:r>
            <a:r>
              <a:rPr lang="en-US" sz="2600" dirty="0" err="1" smtClean="0">
                <a:solidFill>
                  <a:schemeClr val="bg1"/>
                </a:solidFill>
              </a:rPr>
              <a:t>hypersecretion</a:t>
            </a:r>
            <a:r>
              <a:rPr lang="en-US" sz="2600" dirty="0" smtClean="0">
                <a:solidFill>
                  <a:schemeClr val="bg1"/>
                </a:solidFill>
              </a:rPr>
              <a:t> . 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26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sz="2600" u="sng" dirty="0" smtClean="0">
                <a:solidFill>
                  <a:schemeClr val="bg1"/>
                </a:solidFill>
              </a:rPr>
              <a:t>   Additional aggressive factors include</a:t>
            </a:r>
            <a:r>
              <a:rPr lang="en-US" sz="2600" dirty="0" smtClean="0">
                <a:solidFill>
                  <a:schemeClr val="bg1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smoking.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ethanol.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bile acids.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aspirin, steroids.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and stress.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Clinical features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600" dirty="0" smtClean="0">
                <a:solidFill>
                  <a:schemeClr val="bg1"/>
                </a:solidFill>
              </a:rPr>
              <a:t>Symptoms:</a:t>
            </a:r>
          </a:p>
          <a:p>
            <a:pPr eaLnBrk="1" hangingPunct="1"/>
            <a:r>
              <a:rPr lang="en-US" sz="2600" dirty="0" smtClean="0">
                <a:solidFill>
                  <a:schemeClr val="bg1"/>
                </a:solidFill>
              </a:rPr>
              <a:t>Pain—”gnawing”, “aching”, or “burning”</a:t>
            </a:r>
          </a:p>
          <a:p>
            <a:pPr lvl="1" eaLnBrk="1" hangingPunct="1"/>
            <a:r>
              <a:rPr lang="en-US" sz="2200" dirty="0" smtClean="0">
                <a:solidFill>
                  <a:srgbClr val="FF0000"/>
                </a:solidFill>
              </a:rPr>
              <a:t>Duodenal ulcers: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occurs 1-3 hours after a meal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and may awaken patient from sleep.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 Pain is relieved by food, antacids, or vomiting.  </a:t>
            </a:r>
          </a:p>
          <a:p>
            <a:pPr lvl="1" eaLnBrk="1" hangingPunct="1"/>
            <a:r>
              <a:rPr lang="en-US" sz="2200" dirty="0" smtClean="0">
                <a:solidFill>
                  <a:srgbClr val="FF0000"/>
                </a:solidFill>
              </a:rPr>
              <a:t>Gastric ulcers: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food may exacerbate the pain while vomiting relieves it.</a:t>
            </a:r>
          </a:p>
          <a:p>
            <a:pPr eaLnBrk="1" hangingPunct="1"/>
            <a:r>
              <a:rPr lang="en-US" sz="2600" dirty="0" smtClean="0">
                <a:solidFill>
                  <a:schemeClr val="bg1"/>
                </a:solidFill>
              </a:rPr>
              <a:t>Nausea, vomiting, belching, dyspepsia, bloating, chest discomfort, anorexia, </a:t>
            </a:r>
            <a:r>
              <a:rPr lang="en-US" sz="2600" dirty="0" err="1" smtClean="0">
                <a:solidFill>
                  <a:schemeClr val="bg1"/>
                </a:solidFill>
              </a:rPr>
              <a:t>hematemesis</a:t>
            </a:r>
            <a:r>
              <a:rPr lang="en-US" sz="2600" dirty="0" smtClean="0">
                <a:solidFill>
                  <a:schemeClr val="bg1"/>
                </a:solidFill>
              </a:rPr>
              <a:t>, &amp;/or </a:t>
            </a:r>
            <a:r>
              <a:rPr lang="en-US" sz="2600" dirty="0" err="1" smtClean="0">
                <a:solidFill>
                  <a:schemeClr val="bg1"/>
                </a:solidFill>
              </a:rPr>
              <a:t>melena</a:t>
            </a:r>
            <a:r>
              <a:rPr lang="en-US" sz="2600" dirty="0" smtClean="0">
                <a:solidFill>
                  <a:schemeClr val="bg1"/>
                </a:solidFill>
              </a:rPr>
              <a:t> may also occur.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nausea, vomiting, &amp; weight loss more common with Gastric ulcers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1425</Words>
  <Application>Microsoft Office PowerPoint</Application>
  <PresentationFormat>On-screen Show (4:3)</PresentationFormat>
  <Paragraphs>177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Peptic Ulcer Disease </vt:lpstr>
      <vt:lpstr>objectives</vt:lpstr>
      <vt:lpstr>Definition </vt:lpstr>
      <vt:lpstr>Peptic Ulcers:  Gastric &amp; Dudodenal</vt:lpstr>
      <vt:lpstr>Comparing Duodenal  and Gastric Ulcers</vt:lpstr>
      <vt:lpstr>Duodenal Ulcers</vt:lpstr>
      <vt:lpstr>Gastric Ulcers</vt:lpstr>
      <vt:lpstr>Etiology</vt:lpstr>
      <vt:lpstr>Clinical features</vt:lpstr>
      <vt:lpstr>Slide 10</vt:lpstr>
      <vt:lpstr>Differential Diagnosis</vt:lpstr>
      <vt:lpstr>Diagnostic Plan</vt:lpstr>
      <vt:lpstr>H. Pylori </vt:lpstr>
      <vt:lpstr>Treatment Plan: H. Pylori</vt:lpstr>
      <vt:lpstr>Evaluation/Follow-up/Referrals of PUD </vt:lpstr>
      <vt:lpstr>Treatment Plan: Not H. Pylori</vt:lpstr>
      <vt:lpstr>Lifestyle Changes</vt:lpstr>
      <vt:lpstr>Prevention of PUD </vt:lpstr>
      <vt:lpstr>Complications</vt:lpstr>
      <vt:lpstr>Surgery</vt:lpstr>
      <vt:lpstr>Slide 21</vt:lpstr>
      <vt:lpstr>Summary  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Majed</cp:lastModifiedBy>
  <cp:revision>62</cp:revision>
  <dcterms:created xsi:type="dcterms:W3CDTF">2006-08-16T00:00:00Z</dcterms:created>
  <dcterms:modified xsi:type="dcterms:W3CDTF">2019-04-24T15:45:16Z</dcterms:modified>
</cp:coreProperties>
</file>