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8" r:id="rId11"/>
    <p:sldId id="267" r:id="rId12"/>
    <p:sldId id="265" r:id="rId13"/>
    <p:sldId id="266" r:id="rId14"/>
  </p:sldIdLst>
  <p:sldSz cx="9144000" cy="6858000" type="screen4x3"/>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0" d="100"/>
          <a:sy n="90" d="100"/>
        </p:scale>
        <p:origin x="123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7B38A9E-5D32-4480-BD6E-56580339B76E}" type="datetimeFigureOut">
              <a:rPr lang="ar-LY" smtClean="0"/>
              <a:t>17/11/1443</a:t>
            </a:fld>
            <a:endParaRPr lang="ar-LY"/>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0DD756F-F663-481C-B9A2-3EFC6632F8D7}" type="slidenum">
              <a:rPr lang="ar-LY" smtClean="0"/>
              <a:t>‹#›</a:t>
            </a:fld>
            <a:endParaRPr lang="ar-LY"/>
          </a:p>
        </p:txBody>
      </p:sp>
    </p:spTree>
    <p:extLst>
      <p:ext uri="{BB962C8B-B14F-4D97-AF65-F5344CB8AC3E}">
        <p14:creationId xmlns:p14="http://schemas.microsoft.com/office/powerpoint/2010/main" val="17812410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A0DD756F-F663-481C-B9A2-3EFC6632F8D7}" type="slidenum">
              <a:rPr lang="ar-LY" smtClean="0"/>
              <a:t>12</a:t>
            </a:fld>
            <a:endParaRPr lang="ar-LY"/>
          </a:p>
        </p:txBody>
      </p:sp>
    </p:spTree>
    <p:extLst>
      <p:ext uri="{BB962C8B-B14F-4D97-AF65-F5344CB8AC3E}">
        <p14:creationId xmlns:p14="http://schemas.microsoft.com/office/powerpoint/2010/main" val="31826308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F148F3CC-FBBD-47A0-9B29-8583403AF80E}" type="datetimeFigureOut">
              <a:rPr lang="ar-LY" smtClean="0"/>
              <a:t>17/11/1443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62B76374-889D-4D57-A780-83529EDB0ED8}" type="slidenum">
              <a:rPr lang="ar-LY" smtClean="0"/>
              <a:t>‹#›</a:t>
            </a:fld>
            <a:endParaRPr lang="ar-LY"/>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F148F3CC-FBBD-47A0-9B29-8583403AF80E}" type="datetimeFigureOut">
              <a:rPr lang="ar-LY" smtClean="0"/>
              <a:t>17/11/1443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F148F3CC-FBBD-47A0-9B29-8583403AF80E}" type="datetimeFigureOut">
              <a:rPr lang="ar-LY" smtClean="0"/>
              <a:t>17/11/1443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a:t>انقر لتحرير نمط العنوان الرئيسي</a:t>
            </a:r>
            <a:endParaRPr lang="en-US" dirty="0"/>
          </a:p>
        </p:txBody>
      </p:sp>
      <p:sp>
        <p:nvSpPr>
          <p:cNvPr id="4" name="Date Placeholder 3"/>
          <p:cNvSpPr>
            <a:spLocks noGrp="1"/>
          </p:cNvSpPr>
          <p:nvPr>
            <p:ph type="dt" sz="half" idx="10"/>
          </p:nvPr>
        </p:nvSpPr>
        <p:spPr/>
        <p:txBody>
          <a:bodyPr/>
          <a:lstStyle/>
          <a:p>
            <a:fld id="{F148F3CC-FBBD-47A0-9B29-8583403AF80E}" type="datetimeFigureOut">
              <a:rPr lang="ar-LY" smtClean="0"/>
              <a:t>17/11/1443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62B76374-889D-4D57-A780-83529EDB0ED8}" type="slidenum">
              <a:rPr lang="ar-LY" smtClean="0"/>
              <a:t>‹#›</a:t>
            </a:fld>
            <a:endParaRPr lang="ar-LY"/>
          </a:p>
        </p:txBody>
      </p:sp>
      <p:sp>
        <p:nvSpPr>
          <p:cNvPr id="8" name="Content Placeholder 7"/>
          <p:cNvSpPr>
            <a:spLocks noGrp="1"/>
          </p:cNvSpPr>
          <p:nvPr>
            <p:ph sz="quarter" idx="13"/>
          </p:nvPr>
        </p:nvSpPr>
        <p:spPr>
          <a:xfrm>
            <a:off x="609600" y="1600200"/>
            <a:ext cx="7924800" cy="411480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F148F3CC-FBBD-47A0-9B29-8583403AF80E}" type="datetimeFigureOut">
              <a:rPr lang="ar-LY" smtClean="0"/>
              <a:t>17/11/1443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2" name="Title 1"/>
          <p:cNvSpPr>
            <a:spLocks noGrp="1"/>
          </p:cNvSpPr>
          <p:nvPr>
            <p:ph type="title"/>
          </p:nvPr>
        </p:nvSpPr>
        <p:spPr>
          <a:xfrm>
            <a:off x="609600" y="274638"/>
            <a:ext cx="7924800" cy="1143000"/>
          </a:xfrm>
        </p:spPr>
        <p:txBody>
          <a:bodyPr/>
          <a:lstStyle/>
          <a:p>
            <a:r>
              <a:rPr lang="ar-SA"/>
              <a:t>انقر لتحرير نمط العنوان الرئيسي</a:t>
            </a:r>
            <a:endParaRPr lang="en-US" dirty="0"/>
          </a:p>
        </p:txBody>
      </p:sp>
      <p:sp>
        <p:nvSpPr>
          <p:cNvPr id="5" name="Date Placeholder 4"/>
          <p:cNvSpPr>
            <a:spLocks noGrp="1"/>
          </p:cNvSpPr>
          <p:nvPr>
            <p:ph type="dt" sz="half" idx="10"/>
          </p:nvPr>
        </p:nvSpPr>
        <p:spPr/>
        <p:txBody>
          <a:bodyPr/>
          <a:lstStyle/>
          <a:p>
            <a:fld id="{F148F3CC-FBBD-47A0-9B29-8583403AF80E}" type="datetimeFigureOut">
              <a:rPr lang="ar-LY" smtClean="0"/>
              <a:t>17/11/1443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2" name="Title 1"/>
          <p:cNvSpPr>
            <a:spLocks noGrp="1"/>
          </p:cNvSpPr>
          <p:nvPr>
            <p:ph type="title"/>
          </p:nvPr>
        </p:nvSpPr>
        <p:spPr>
          <a:xfrm>
            <a:off x="609600" y="274638"/>
            <a:ext cx="7924800" cy="1143000"/>
          </a:xfrm>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7" name="Date Placeholder 6"/>
          <p:cNvSpPr>
            <a:spLocks noGrp="1"/>
          </p:cNvSpPr>
          <p:nvPr>
            <p:ph type="dt" sz="half" idx="10"/>
          </p:nvPr>
        </p:nvSpPr>
        <p:spPr/>
        <p:txBody>
          <a:bodyPr/>
          <a:lstStyle/>
          <a:p>
            <a:fld id="{F148F3CC-FBBD-47A0-9B29-8583403AF80E}" type="datetimeFigureOut">
              <a:rPr lang="ar-LY" smtClean="0"/>
              <a:t>17/11/1443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F148F3CC-FBBD-47A0-9B29-8583403AF80E}" type="datetimeFigureOut">
              <a:rPr lang="ar-LY" smtClean="0"/>
              <a:t>17/11/1443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8F3CC-FBBD-47A0-9B29-8583403AF80E}" type="datetimeFigureOut">
              <a:rPr lang="ar-LY" smtClean="0"/>
              <a:t>17/11/1443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148F3CC-FBBD-47A0-9B29-8583403AF80E}" type="datetimeFigureOut">
              <a:rPr lang="ar-LY" smtClean="0"/>
              <a:t>17/11/1443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148F3CC-FBBD-47A0-9B29-8583403AF80E}" type="datetimeFigureOut">
              <a:rPr lang="ar-LY" smtClean="0"/>
              <a:t>17/11/1443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62B76374-889D-4D57-A780-83529EDB0ED8}" type="slidenum">
              <a:rPr lang="ar-LY" smtClean="0"/>
              <a:t>‹#›</a:t>
            </a:fld>
            <a:endParaRPr lang="ar-L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148F3CC-FBBD-47A0-9B29-8583403AF80E}" type="datetimeFigureOut">
              <a:rPr lang="ar-LY" smtClean="0"/>
              <a:t>17/11/1443</a:t>
            </a:fld>
            <a:endParaRPr lang="ar-LY"/>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ar-LY"/>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62B76374-889D-4D57-A780-83529EDB0ED8}" type="slidenum">
              <a:rPr lang="ar-LY" smtClean="0"/>
              <a:t>‹#›</a:t>
            </a:fld>
            <a:endParaRPr lang="ar-LY"/>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1" eaLnBrk="1" latinLnBrk="0" hangingPunct="1">
        <a:spcBef>
          <a:spcPct val="0"/>
        </a:spcBef>
        <a:buNone/>
        <a:defRPr sz="3000" kern="1200" cap="all" spc="5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pubmed.ncbi.nlm.nih.gov/33567063/"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31640" y="1844824"/>
            <a:ext cx="6400800" cy="1752600"/>
          </a:xfrm>
        </p:spPr>
        <p:txBody>
          <a:bodyPr/>
          <a:lstStyle/>
          <a:p>
            <a:endParaRPr lang="en-US" dirty="0"/>
          </a:p>
          <a:p>
            <a:endParaRPr lang="ar-LY" dirty="0"/>
          </a:p>
        </p:txBody>
      </p:sp>
      <p:sp>
        <p:nvSpPr>
          <p:cNvPr id="2" name="عنوان 1"/>
          <p:cNvSpPr>
            <a:spLocks noGrp="1"/>
          </p:cNvSpPr>
          <p:nvPr>
            <p:ph type="ctrTitle"/>
          </p:nvPr>
        </p:nvSpPr>
        <p:spPr>
          <a:xfrm>
            <a:off x="616024" y="1340768"/>
            <a:ext cx="7772400" cy="893961"/>
          </a:xfrm>
        </p:spPr>
        <p:txBody>
          <a:bodyPr/>
          <a:lstStyle/>
          <a:p>
            <a:br>
              <a:rPr lang="ar-LY" sz="4000" dirty="0"/>
            </a:br>
            <a:br>
              <a:rPr lang="ar-LY" sz="4000" dirty="0"/>
            </a:br>
            <a:br>
              <a:rPr lang="ar-LY" sz="4000" dirty="0"/>
            </a:br>
            <a:r>
              <a:rPr lang="en-US" sz="4000" dirty="0"/>
              <a:t>Climate change</a:t>
            </a:r>
            <a:endParaRPr lang="ar-LY" sz="4000" dirty="0"/>
          </a:p>
        </p:txBody>
      </p:sp>
      <p:sp>
        <p:nvSpPr>
          <p:cNvPr id="4" name="مربع نص 3"/>
          <p:cNvSpPr txBox="1"/>
          <p:nvPr/>
        </p:nvSpPr>
        <p:spPr>
          <a:xfrm>
            <a:off x="971600" y="2480702"/>
            <a:ext cx="7704856" cy="707886"/>
          </a:xfrm>
          <a:prstGeom prst="rect">
            <a:avLst/>
          </a:prstGeom>
          <a:noFill/>
        </p:spPr>
        <p:txBody>
          <a:bodyPr wrap="square" rtlCol="1">
            <a:spAutoFit/>
          </a:bodyPr>
          <a:lstStyle/>
          <a:p>
            <a:pPr algn="l"/>
            <a:r>
              <a:rPr lang="en-US" sz="4000" dirty="0">
                <a:solidFill>
                  <a:srgbClr val="FFC000"/>
                </a:solidFill>
              </a:rPr>
              <a:t>The effect of air pollution on respiration </a:t>
            </a:r>
            <a:endParaRPr lang="ar-LY" sz="4000" dirty="0">
              <a:solidFill>
                <a:srgbClr val="FFC000"/>
              </a:solidFill>
            </a:endParaRPr>
          </a:p>
        </p:txBody>
      </p:sp>
      <p:sp>
        <p:nvSpPr>
          <p:cNvPr id="5" name="مربع نص 4"/>
          <p:cNvSpPr txBox="1"/>
          <p:nvPr/>
        </p:nvSpPr>
        <p:spPr>
          <a:xfrm>
            <a:off x="179512" y="3573016"/>
            <a:ext cx="7920880" cy="3416320"/>
          </a:xfrm>
          <a:prstGeom prst="rect">
            <a:avLst/>
          </a:prstGeom>
          <a:noFill/>
        </p:spPr>
        <p:txBody>
          <a:bodyPr wrap="square" rtlCol="1">
            <a:spAutoFit/>
          </a:bodyPr>
          <a:lstStyle/>
          <a:p>
            <a:pPr algn="l">
              <a:lnSpc>
                <a:spcPct val="150000"/>
              </a:lnSpc>
            </a:pPr>
            <a:r>
              <a:rPr lang="en-US" sz="3600" b="1" i="1" dirty="0">
                <a:solidFill>
                  <a:srgbClr val="00B0F0"/>
                </a:solidFill>
                <a:latin typeface="+mj-lt"/>
              </a:rPr>
              <a:t>Name: </a:t>
            </a:r>
            <a:r>
              <a:rPr lang="en-US" sz="3600" b="1" i="1" dirty="0" err="1">
                <a:solidFill>
                  <a:srgbClr val="00B0F0"/>
                </a:solidFill>
                <a:latin typeface="+mj-lt"/>
              </a:rPr>
              <a:t>faraj</a:t>
            </a:r>
            <a:r>
              <a:rPr lang="en-US" sz="3600" b="1" i="1" dirty="0">
                <a:solidFill>
                  <a:srgbClr val="00B0F0"/>
                </a:solidFill>
                <a:latin typeface="+mj-lt"/>
              </a:rPr>
              <a:t> Ibrahim </a:t>
            </a:r>
            <a:r>
              <a:rPr lang="en-US" sz="3600" b="1" i="1" dirty="0" err="1">
                <a:solidFill>
                  <a:srgbClr val="00B0F0"/>
                </a:solidFill>
                <a:latin typeface="+mj-lt"/>
              </a:rPr>
              <a:t>aldurssi</a:t>
            </a:r>
            <a:endParaRPr lang="en-US" sz="3600" b="1" i="1" dirty="0">
              <a:solidFill>
                <a:srgbClr val="00B0F0"/>
              </a:solidFill>
              <a:latin typeface="+mj-lt"/>
            </a:endParaRPr>
          </a:p>
          <a:p>
            <a:pPr algn="l">
              <a:lnSpc>
                <a:spcPct val="150000"/>
              </a:lnSpc>
            </a:pPr>
            <a:r>
              <a:rPr lang="en-US" sz="3600" b="1" i="1" dirty="0">
                <a:solidFill>
                  <a:srgbClr val="00B0F0"/>
                </a:solidFill>
                <a:latin typeface="+mj-lt"/>
              </a:rPr>
              <a:t>Student number: 3258</a:t>
            </a:r>
          </a:p>
          <a:p>
            <a:pPr algn="l">
              <a:lnSpc>
                <a:spcPct val="150000"/>
              </a:lnSpc>
            </a:pPr>
            <a:r>
              <a:rPr lang="en-US" sz="3600" b="1" i="1" dirty="0">
                <a:solidFill>
                  <a:srgbClr val="00B0F0"/>
                </a:solidFill>
                <a:latin typeface="+mj-lt"/>
              </a:rPr>
              <a:t>Date:4/6/2022</a:t>
            </a:r>
          </a:p>
          <a:p>
            <a:pPr algn="l">
              <a:lnSpc>
                <a:spcPct val="150000"/>
              </a:lnSpc>
            </a:pPr>
            <a:r>
              <a:rPr lang="en-US" sz="3600" b="1" i="1" dirty="0">
                <a:solidFill>
                  <a:srgbClr val="00B0F0"/>
                </a:solidFill>
                <a:latin typeface="+mj-lt"/>
              </a:rPr>
              <a:t>Block : PTS</a:t>
            </a:r>
            <a:endParaRPr lang="ar-LY" sz="3600" b="1" i="1" dirty="0">
              <a:solidFill>
                <a:srgbClr val="00B0F0"/>
              </a:solidFill>
              <a:latin typeface="+mj-lt"/>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16632"/>
            <a:ext cx="6840760" cy="1278712"/>
          </a:xfrm>
          <a:prstGeom prst="rect">
            <a:avLst/>
          </a:prstGeom>
        </p:spPr>
      </p:pic>
      <p:sp>
        <p:nvSpPr>
          <p:cNvPr id="7" name="مربع نص 6"/>
          <p:cNvSpPr txBox="1"/>
          <p:nvPr/>
        </p:nvSpPr>
        <p:spPr>
          <a:xfrm>
            <a:off x="8100392" y="6309320"/>
            <a:ext cx="792088" cy="369332"/>
          </a:xfrm>
          <a:prstGeom prst="rect">
            <a:avLst/>
          </a:prstGeom>
          <a:noFill/>
        </p:spPr>
        <p:txBody>
          <a:bodyPr wrap="square" rtlCol="1">
            <a:spAutoFit/>
          </a:bodyPr>
          <a:lstStyle/>
          <a:p>
            <a:r>
              <a:rPr lang="en-US" dirty="0"/>
              <a:t>1</a:t>
            </a:r>
            <a:endParaRPr lang="ar-LY" dirty="0"/>
          </a:p>
        </p:txBody>
      </p:sp>
    </p:spTree>
    <p:extLst>
      <p:ext uri="{BB962C8B-B14F-4D97-AF65-F5344CB8AC3E}">
        <p14:creationId xmlns:p14="http://schemas.microsoft.com/office/powerpoint/2010/main" val="443061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60648"/>
            <a:ext cx="7560840" cy="6408712"/>
          </a:xfrm>
          <a:prstGeom prst="rect">
            <a:avLst/>
          </a:prstGeom>
        </p:spPr>
      </p:pic>
    </p:spTree>
    <p:extLst>
      <p:ext uri="{BB962C8B-B14F-4D97-AF65-F5344CB8AC3E}">
        <p14:creationId xmlns:p14="http://schemas.microsoft.com/office/powerpoint/2010/main" val="3466054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9144000" cy="6740307"/>
          </a:xfrm>
          <a:prstGeom prst="rect">
            <a:avLst/>
          </a:prstGeom>
          <a:noFill/>
        </p:spPr>
        <p:txBody>
          <a:bodyPr wrap="square" rtlCol="0">
            <a:spAutoFit/>
          </a:bodyPr>
          <a:lstStyle/>
          <a:p>
            <a:pPr algn="l"/>
            <a:r>
              <a:rPr lang="en-US" sz="3600" b="1" dirty="0">
                <a:solidFill>
                  <a:srgbClr val="00B0F0"/>
                </a:solidFill>
              </a:rPr>
              <a:t>1- the main effect of air pollution on the body on :</a:t>
            </a:r>
          </a:p>
          <a:p>
            <a:pPr algn="l"/>
            <a:r>
              <a:rPr lang="en-US" sz="3600" dirty="0">
                <a:solidFill>
                  <a:schemeClr val="tx2">
                    <a:lumMod val="60000"/>
                    <a:lumOff val="40000"/>
                  </a:schemeClr>
                </a:solidFill>
              </a:rPr>
              <a:t>A- brain function.</a:t>
            </a:r>
          </a:p>
          <a:p>
            <a:pPr algn="l"/>
            <a:r>
              <a:rPr lang="en-US" sz="3600" dirty="0">
                <a:solidFill>
                  <a:schemeClr val="tx2">
                    <a:lumMod val="60000"/>
                    <a:lumOff val="40000"/>
                  </a:schemeClr>
                </a:solidFill>
              </a:rPr>
              <a:t>B- respiration function. </a:t>
            </a:r>
          </a:p>
          <a:p>
            <a:pPr algn="l"/>
            <a:r>
              <a:rPr lang="en-US" sz="3600" dirty="0">
                <a:solidFill>
                  <a:schemeClr val="tx2">
                    <a:lumMod val="60000"/>
                    <a:lumOff val="40000"/>
                  </a:schemeClr>
                </a:solidFill>
              </a:rPr>
              <a:t>C- GIT function.</a:t>
            </a:r>
          </a:p>
          <a:p>
            <a:pPr algn="l"/>
            <a:r>
              <a:rPr lang="en-US" sz="3600" dirty="0">
                <a:solidFill>
                  <a:schemeClr val="tx2">
                    <a:lumMod val="60000"/>
                    <a:lumOff val="40000"/>
                  </a:schemeClr>
                </a:solidFill>
              </a:rPr>
              <a:t>D- other than.</a:t>
            </a:r>
          </a:p>
          <a:p>
            <a:pPr algn="l"/>
            <a:r>
              <a:rPr lang="en-US" sz="3600" dirty="0">
                <a:solidFill>
                  <a:schemeClr val="tx2">
                    <a:lumMod val="60000"/>
                    <a:lumOff val="40000"/>
                  </a:schemeClr>
                </a:solidFill>
              </a:rPr>
              <a:t>                                </a:t>
            </a:r>
            <a:r>
              <a:rPr lang="en-US" sz="3600" dirty="0">
                <a:solidFill>
                  <a:srgbClr val="FF0000"/>
                </a:solidFill>
              </a:rPr>
              <a:t>ANSWER (B)</a:t>
            </a:r>
          </a:p>
          <a:p>
            <a:pPr algn="l"/>
            <a:r>
              <a:rPr lang="en-US" sz="3600" b="1" dirty="0">
                <a:solidFill>
                  <a:srgbClr val="00B0F0"/>
                </a:solidFill>
              </a:rPr>
              <a:t>2-the pollution can increase to effect by: </a:t>
            </a:r>
          </a:p>
          <a:p>
            <a:pPr algn="l"/>
            <a:r>
              <a:rPr lang="en-US" sz="3600" dirty="0">
                <a:solidFill>
                  <a:schemeClr val="tx2">
                    <a:lumMod val="60000"/>
                    <a:lumOff val="40000"/>
                  </a:schemeClr>
                </a:solidFill>
              </a:rPr>
              <a:t>A- malaria. </a:t>
            </a:r>
          </a:p>
          <a:p>
            <a:pPr algn="l"/>
            <a:r>
              <a:rPr lang="en-US" sz="3600" dirty="0">
                <a:solidFill>
                  <a:schemeClr val="tx2">
                    <a:lumMod val="60000"/>
                    <a:lumOff val="40000"/>
                  </a:schemeClr>
                </a:solidFill>
              </a:rPr>
              <a:t>B- cholera.</a:t>
            </a:r>
          </a:p>
          <a:p>
            <a:pPr algn="l"/>
            <a:r>
              <a:rPr lang="en-US" sz="3600" dirty="0">
                <a:solidFill>
                  <a:schemeClr val="tx2">
                    <a:lumMod val="60000"/>
                    <a:lumOff val="40000"/>
                  </a:schemeClr>
                </a:solidFill>
              </a:rPr>
              <a:t>C- Covid-19.</a:t>
            </a:r>
          </a:p>
          <a:p>
            <a:pPr algn="l"/>
            <a:r>
              <a:rPr lang="en-US" sz="3600" dirty="0">
                <a:solidFill>
                  <a:schemeClr val="tx2">
                    <a:lumMod val="60000"/>
                    <a:lumOff val="40000"/>
                  </a:schemeClr>
                </a:solidFill>
              </a:rPr>
              <a:t>D- other than.</a:t>
            </a:r>
          </a:p>
          <a:p>
            <a:pPr algn="l"/>
            <a:r>
              <a:rPr lang="en-US" sz="3600" dirty="0">
                <a:solidFill>
                  <a:schemeClr val="tx2">
                    <a:lumMod val="60000"/>
                    <a:lumOff val="40000"/>
                  </a:schemeClr>
                </a:solidFill>
              </a:rPr>
              <a:t>                              </a:t>
            </a:r>
            <a:r>
              <a:rPr lang="en-US" sz="3600" dirty="0">
                <a:solidFill>
                  <a:srgbClr val="FF0000"/>
                </a:solidFill>
              </a:rPr>
              <a:t>ANSWER (C) </a:t>
            </a:r>
          </a:p>
        </p:txBody>
      </p:sp>
      <p:sp>
        <p:nvSpPr>
          <p:cNvPr id="3" name="مربع نص 2"/>
          <p:cNvSpPr txBox="1"/>
          <p:nvPr/>
        </p:nvSpPr>
        <p:spPr>
          <a:xfrm>
            <a:off x="8388424" y="6381328"/>
            <a:ext cx="576064" cy="369332"/>
          </a:xfrm>
          <a:prstGeom prst="rect">
            <a:avLst/>
          </a:prstGeom>
          <a:noFill/>
        </p:spPr>
        <p:txBody>
          <a:bodyPr wrap="square" rtlCol="0">
            <a:spAutoFit/>
          </a:bodyPr>
          <a:lstStyle/>
          <a:p>
            <a:r>
              <a:rPr lang="en-US" dirty="0"/>
              <a:t>11</a:t>
            </a:r>
          </a:p>
        </p:txBody>
      </p:sp>
    </p:spTree>
    <p:extLst>
      <p:ext uri="{BB962C8B-B14F-4D97-AF65-F5344CB8AC3E}">
        <p14:creationId xmlns:p14="http://schemas.microsoft.com/office/powerpoint/2010/main" val="2617994180"/>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barn(inVertical)">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barn(inVertical)">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barn(inVertical)">
                                      <p:cBhvr>
                                        <p:cTn id="23" dur="500"/>
                                        <p:tgtEl>
                                          <p:spTgt spid="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barn(inVertical)">
                                      <p:cBhvr>
                                        <p:cTn id="28" dur="500"/>
                                        <p:tgtEl>
                                          <p:spTgt spid="2">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 calcmode="lin" valueType="num">
                                      <p:cBhvr additive="base">
                                        <p:cTn id="40"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barn(inVertical)">
                                      <p:cBhvr>
                                        <p:cTn id="46" dur="500"/>
                                        <p:tgtEl>
                                          <p:spTgt spid="2">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nodeType="clickEffect">
                                  <p:stCondLst>
                                    <p:cond delay="0"/>
                                  </p:stCondLst>
                                  <p:childTnLst>
                                    <p:set>
                                      <p:cBhvr>
                                        <p:cTn id="50" dur="1" fill="hold">
                                          <p:stCondLst>
                                            <p:cond delay="0"/>
                                          </p:stCondLst>
                                        </p:cTn>
                                        <p:tgtEl>
                                          <p:spTgt spid="2">
                                            <p:txEl>
                                              <p:pRg st="8" end="8"/>
                                            </p:txEl>
                                          </p:spTgt>
                                        </p:tgtEl>
                                        <p:attrNameLst>
                                          <p:attrName>style.visibility</p:attrName>
                                        </p:attrNameLst>
                                      </p:cBhvr>
                                      <p:to>
                                        <p:strVal val="visible"/>
                                      </p:to>
                                    </p:set>
                                    <p:animEffect transition="in" filter="barn(inVertical)">
                                      <p:cBhvr>
                                        <p:cTn id="51" dur="500"/>
                                        <p:tgtEl>
                                          <p:spTgt spid="2">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2">
                                            <p:txEl>
                                              <p:pRg st="9" end="9"/>
                                            </p:txEl>
                                          </p:spTgt>
                                        </p:tgtEl>
                                        <p:attrNameLst>
                                          <p:attrName>style.visibility</p:attrName>
                                        </p:attrNameLst>
                                      </p:cBhvr>
                                      <p:to>
                                        <p:strVal val="visible"/>
                                      </p:to>
                                    </p:set>
                                    <p:animEffect transition="in" filter="barn(inVertical)">
                                      <p:cBhvr>
                                        <p:cTn id="56" dur="500"/>
                                        <p:tgtEl>
                                          <p:spTgt spid="2">
                                            <p:txEl>
                                              <p:pRg st="9" end="9"/>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nodeType="clickEffect">
                                  <p:stCondLst>
                                    <p:cond delay="0"/>
                                  </p:stCondLst>
                                  <p:childTnLst>
                                    <p:set>
                                      <p:cBhvr>
                                        <p:cTn id="60" dur="1" fill="hold">
                                          <p:stCondLst>
                                            <p:cond delay="0"/>
                                          </p:stCondLst>
                                        </p:cTn>
                                        <p:tgtEl>
                                          <p:spTgt spid="2">
                                            <p:txEl>
                                              <p:pRg st="10" end="10"/>
                                            </p:txEl>
                                          </p:spTgt>
                                        </p:tgtEl>
                                        <p:attrNameLst>
                                          <p:attrName>style.visibility</p:attrName>
                                        </p:attrNameLst>
                                      </p:cBhvr>
                                      <p:to>
                                        <p:strVal val="visible"/>
                                      </p:to>
                                    </p:set>
                                    <p:animEffect transition="in" filter="barn(inVertical)">
                                      <p:cBhvr>
                                        <p:cTn id="61" dur="500"/>
                                        <p:tgtEl>
                                          <p:spTgt spid="2">
                                            <p:txEl>
                                              <p:pRg st="10" end="1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2">
                                            <p:txEl>
                                              <p:pRg st="11" end="11"/>
                                            </p:txEl>
                                          </p:spTgt>
                                        </p:tgtEl>
                                        <p:attrNameLst>
                                          <p:attrName>style.visibility</p:attrName>
                                        </p:attrNameLst>
                                      </p:cBhvr>
                                      <p:to>
                                        <p:strVal val="visible"/>
                                      </p:to>
                                    </p:set>
                                    <p:animEffect transition="in" filter="fade">
                                      <p:cBhvr>
                                        <p:cTn id="66" dur="1000"/>
                                        <p:tgtEl>
                                          <p:spTgt spid="2">
                                            <p:txEl>
                                              <p:pRg st="11" end="11"/>
                                            </p:txEl>
                                          </p:spTgt>
                                        </p:tgtEl>
                                      </p:cBhvr>
                                    </p:animEffect>
                                    <p:anim calcmode="lin" valueType="num">
                                      <p:cBhvr>
                                        <p:cTn id="67"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952" y="188640"/>
            <a:ext cx="9157951" cy="6740307"/>
          </a:xfrm>
          <a:prstGeom prst="rect">
            <a:avLst/>
          </a:prstGeom>
          <a:noFill/>
        </p:spPr>
        <p:txBody>
          <a:bodyPr wrap="square" rtlCol="1">
            <a:spAutoFit/>
          </a:bodyPr>
          <a:lstStyle/>
          <a:p>
            <a:pPr algn="l"/>
            <a:r>
              <a:rPr lang="en-US" sz="3200" b="1" dirty="0">
                <a:solidFill>
                  <a:srgbClr val="00B0F0"/>
                </a:solidFill>
              </a:rPr>
              <a:t>References</a:t>
            </a:r>
            <a:endParaRPr lang="en-US" sz="2800" dirty="0">
              <a:effectLst/>
            </a:endParaRPr>
          </a:p>
          <a:p>
            <a:pPr algn="l"/>
            <a:r>
              <a:rPr lang="en-US" sz="2800" dirty="0">
                <a:effectLst/>
              </a:rPr>
              <a:t>Santos </a:t>
            </a:r>
            <a:r>
              <a:rPr lang="en-US" sz="2800" dirty="0" err="1">
                <a:effectLst/>
              </a:rPr>
              <a:t>UP;Arbex</a:t>
            </a:r>
            <a:r>
              <a:rPr lang="en-US" sz="2800" dirty="0">
                <a:effectLst/>
              </a:rPr>
              <a:t> </a:t>
            </a:r>
            <a:r>
              <a:rPr lang="en-US" sz="2800" dirty="0" err="1">
                <a:effectLst/>
              </a:rPr>
              <a:t>MA;Braga</a:t>
            </a:r>
            <a:r>
              <a:rPr lang="en-US" sz="2800" dirty="0">
                <a:effectLst/>
              </a:rPr>
              <a:t> </a:t>
            </a:r>
            <a:r>
              <a:rPr lang="en-US" sz="2800" dirty="0" err="1">
                <a:effectLst/>
              </a:rPr>
              <a:t>ALF;Mizutani</a:t>
            </a:r>
            <a:r>
              <a:rPr lang="en-US" sz="2800" dirty="0">
                <a:effectLst/>
              </a:rPr>
              <a:t> </a:t>
            </a:r>
            <a:r>
              <a:rPr lang="en-US" sz="2800" dirty="0" err="1">
                <a:effectLst/>
              </a:rPr>
              <a:t>RF;Cançado</a:t>
            </a:r>
            <a:r>
              <a:rPr lang="en-US" sz="2800" dirty="0">
                <a:effectLst/>
              </a:rPr>
              <a:t> </a:t>
            </a:r>
            <a:r>
              <a:rPr lang="en-US" sz="2800" dirty="0" err="1">
                <a:effectLst/>
              </a:rPr>
              <a:t>JED;Terra-Filho</a:t>
            </a:r>
            <a:r>
              <a:rPr lang="en-US" sz="2800" dirty="0">
                <a:effectLst/>
              </a:rPr>
              <a:t> </a:t>
            </a:r>
            <a:r>
              <a:rPr lang="en-US" sz="2800" dirty="0" err="1">
                <a:effectLst/>
              </a:rPr>
              <a:t>M;Chatkin</a:t>
            </a:r>
            <a:r>
              <a:rPr lang="en-US" sz="2800" dirty="0">
                <a:effectLst/>
              </a:rPr>
              <a:t> JM; (</a:t>
            </a:r>
            <a:r>
              <a:rPr lang="en-US" sz="2800" dirty="0" err="1">
                <a:effectLst/>
              </a:rPr>
              <a:t>n.d.</a:t>
            </a:r>
            <a:r>
              <a:rPr lang="en-US" sz="2800" dirty="0">
                <a:effectLst/>
              </a:rPr>
              <a:t>). </a:t>
            </a:r>
            <a:r>
              <a:rPr lang="en-US" sz="2800" i="1" dirty="0">
                <a:effectLst/>
              </a:rPr>
              <a:t>Environmental air pollution: Respiratory effects</a:t>
            </a:r>
            <a:r>
              <a:rPr lang="en-US" sz="2800" dirty="0">
                <a:effectLst/>
              </a:rPr>
              <a:t>. </a:t>
            </a:r>
            <a:r>
              <a:rPr lang="en-US" sz="2800" dirty="0" err="1">
                <a:effectLst/>
              </a:rPr>
              <a:t>Jornal</a:t>
            </a:r>
            <a:r>
              <a:rPr lang="en-US" sz="2800" dirty="0">
                <a:effectLst/>
              </a:rPr>
              <a:t> </a:t>
            </a:r>
            <a:r>
              <a:rPr lang="en-US" sz="2800" dirty="0" err="1">
                <a:effectLst/>
              </a:rPr>
              <a:t>brasileiro</a:t>
            </a:r>
            <a:r>
              <a:rPr lang="en-US" sz="2800" dirty="0">
                <a:effectLst/>
              </a:rPr>
              <a:t> de </a:t>
            </a:r>
            <a:r>
              <a:rPr lang="en-US" sz="2800" dirty="0" err="1">
                <a:effectLst/>
              </a:rPr>
              <a:t>pneumologia</a:t>
            </a:r>
            <a:r>
              <a:rPr lang="en-US" sz="2800" dirty="0">
                <a:effectLst/>
              </a:rPr>
              <a:t> : </a:t>
            </a:r>
            <a:r>
              <a:rPr lang="en-US" sz="2800" dirty="0" err="1">
                <a:effectLst/>
              </a:rPr>
              <a:t>publicacao</a:t>
            </a:r>
            <a:r>
              <a:rPr lang="en-US" sz="2800" dirty="0">
                <a:effectLst/>
              </a:rPr>
              <a:t> </a:t>
            </a:r>
            <a:r>
              <a:rPr lang="en-US" sz="2800" dirty="0" err="1">
                <a:effectLst/>
              </a:rPr>
              <a:t>oficial</a:t>
            </a:r>
            <a:r>
              <a:rPr lang="en-US" sz="2800" dirty="0">
                <a:effectLst/>
              </a:rPr>
              <a:t> da </a:t>
            </a:r>
            <a:r>
              <a:rPr lang="en-US" sz="2800" dirty="0" err="1">
                <a:effectLst/>
              </a:rPr>
              <a:t>Sociedade</a:t>
            </a:r>
            <a:r>
              <a:rPr lang="en-US" sz="2800" dirty="0">
                <a:effectLst/>
              </a:rPr>
              <a:t> </a:t>
            </a:r>
            <a:r>
              <a:rPr lang="en-US" sz="2800" dirty="0" err="1">
                <a:effectLst/>
              </a:rPr>
              <a:t>Brasileira</a:t>
            </a:r>
            <a:r>
              <a:rPr lang="en-US" sz="2800" dirty="0">
                <a:effectLst/>
              </a:rPr>
              <a:t> de </a:t>
            </a:r>
            <a:r>
              <a:rPr lang="en-US" sz="2800" dirty="0" err="1">
                <a:effectLst/>
              </a:rPr>
              <a:t>Pneumologia</a:t>
            </a:r>
            <a:r>
              <a:rPr lang="en-US" sz="2800" dirty="0">
                <a:effectLst/>
              </a:rPr>
              <a:t> e </a:t>
            </a:r>
            <a:r>
              <a:rPr lang="en-US" sz="2800" dirty="0" err="1">
                <a:effectLst/>
              </a:rPr>
              <a:t>Tisilogia</a:t>
            </a:r>
            <a:r>
              <a:rPr lang="en-US" sz="2800" dirty="0">
                <a:effectLst/>
              </a:rPr>
              <a:t>. Retrieved June 3, 2022, from </a:t>
            </a:r>
            <a:r>
              <a:rPr lang="en-US" sz="2800" dirty="0">
                <a:effectLst/>
                <a:hlinkClick r:id="rId3"/>
              </a:rPr>
              <a:t>https://pubmed.ncbi.nlm.nih.gov/33567063/</a:t>
            </a:r>
            <a:endParaRPr lang="en-US" sz="2800" dirty="0">
              <a:effectLst/>
            </a:endParaRPr>
          </a:p>
          <a:p>
            <a:pPr algn="l"/>
            <a:endParaRPr lang="en-US" sz="2800" dirty="0"/>
          </a:p>
          <a:p>
            <a:pPr algn="l"/>
            <a:r>
              <a:rPr lang="en-US" sz="2800" b="1" dirty="0">
                <a:solidFill>
                  <a:srgbClr val="00B0F0"/>
                </a:solidFill>
                <a:effectLst/>
              </a:rPr>
              <a:t>For further reading</a:t>
            </a:r>
          </a:p>
          <a:p>
            <a:pPr algn="l"/>
            <a:r>
              <a:rPr lang="en-US" sz="2000" dirty="0"/>
              <a:t>1. </a:t>
            </a:r>
            <a:r>
              <a:rPr lang="en-US" sz="2000" dirty="0" err="1"/>
              <a:t>Stanek</a:t>
            </a:r>
            <a:r>
              <a:rPr lang="en-US" sz="2000" dirty="0"/>
              <a:t> LW, Brown JS, </a:t>
            </a:r>
            <a:r>
              <a:rPr lang="en-US" sz="2000" dirty="0" err="1"/>
              <a:t>Stanek</a:t>
            </a:r>
            <a:r>
              <a:rPr lang="en-US" sz="2000" dirty="0"/>
              <a:t> J, Gift J, Costa DL. Air pollution toxicology--a brief review of the role of the science in shaping the current understanding of air pollution health risks. </a:t>
            </a:r>
            <a:r>
              <a:rPr lang="en-US" sz="2000" i="1" dirty="0" err="1"/>
              <a:t>Toxicol</a:t>
            </a:r>
            <a:r>
              <a:rPr lang="en-US" sz="2000" i="1" dirty="0"/>
              <a:t> Sci. </a:t>
            </a:r>
            <a:r>
              <a:rPr lang="en-US" sz="2000" dirty="0"/>
              <a:t>2011;120:S8–S27. </a:t>
            </a:r>
            <a:r>
              <a:rPr lang="en-US" sz="2000" dirty="0" err="1"/>
              <a:t>doi</a:t>
            </a:r>
            <a:r>
              <a:rPr lang="en-US" sz="2000" dirty="0"/>
              <a:t>: 10.1093/</a:t>
            </a:r>
            <a:r>
              <a:rPr lang="en-US" sz="2000" dirty="0" err="1"/>
              <a:t>toxsci</a:t>
            </a:r>
            <a:r>
              <a:rPr lang="en-US" sz="2000" dirty="0"/>
              <a:t>/kfq367</a:t>
            </a:r>
            <a:r>
              <a:rPr lang="en-US" sz="2800" dirty="0"/>
              <a:t>.</a:t>
            </a:r>
          </a:p>
          <a:p>
            <a:pPr algn="l"/>
            <a:endParaRPr lang="en-US" sz="2000" dirty="0"/>
          </a:p>
          <a:p>
            <a:pPr algn="l"/>
            <a:r>
              <a:rPr lang="en-US" sz="2000" dirty="0"/>
              <a:t>2. Bell ML, Davis DL. Reassessment of the lethal London fog of 1952: novel indicators of acute and chronic consequences of acute exposure to air pollution. </a:t>
            </a:r>
            <a:r>
              <a:rPr lang="en-US" sz="2000" i="1" dirty="0"/>
              <a:t>Environ Health </a:t>
            </a:r>
            <a:r>
              <a:rPr lang="en-US" sz="2000" i="1" dirty="0" err="1"/>
              <a:t>Perspect</a:t>
            </a:r>
            <a:r>
              <a:rPr lang="en-US" sz="2000" i="1" dirty="0"/>
              <a:t>. </a:t>
            </a:r>
            <a:r>
              <a:rPr lang="en-US" sz="2000" dirty="0"/>
              <a:t>2001;109(</a:t>
            </a:r>
            <a:r>
              <a:rPr lang="en-US" sz="2000" dirty="0" err="1"/>
              <a:t>Suppl</a:t>
            </a:r>
            <a:r>
              <a:rPr lang="en-US" sz="2000" dirty="0"/>
              <a:t> 3):389–394. </a:t>
            </a:r>
            <a:r>
              <a:rPr lang="en-US" sz="2000" dirty="0" err="1"/>
              <a:t>doi</a:t>
            </a:r>
            <a:r>
              <a:rPr lang="en-US" sz="2000" dirty="0"/>
              <a:t>: 10.1289/ehp.01109s3389.</a:t>
            </a:r>
            <a:endParaRPr lang="en-US" sz="2000" b="1" dirty="0">
              <a:solidFill>
                <a:srgbClr val="00B0F0"/>
              </a:solidFill>
              <a:effectLst/>
            </a:endParaRPr>
          </a:p>
          <a:p>
            <a:pPr algn="l"/>
            <a:r>
              <a:rPr lang="en-US" sz="2800" b="1" dirty="0">
                <a:solidFill>
                  <a:srgbClr val="00B0F0"/>
                </a:solidFill>
                <a:effectLst/>
              </a:rPr>
              <a:t> </a:t>
            </a:r>
          </a:p>
          <a:p>
            <a:pPr algn="l"/>
            <a:endParaRPr lang="ar-LY" sz="2800" dirty="0"/>
          </a:p>
        </p:txBody>
      </p:sp>
      <p:sp>
        <p:nvSpPr>
          <p:cNvPr id="3" name="مربع نص 2"/>
          <p:cNvSpPr txBox="1"/>
          <p:nvPr/>
        </p:nvSpPr>
        <p:spPr>
          <a:xfrm>
            <a:off x="8172400" y="6381328"/>
            <a:ext cx="720080" cy="369332"/>
          </a:xfrm>
          <a:prstGeom prst="rect">
            <a:avLst/>
          </a:prstGeom>
          <a:noFill/>
        </p:spPr>
        <p:txBody>
          <a:bodyPr wrap="square" rtlCol="1">
            <a:spAutoFit/>
          </a:bodyPr>
          <a:lstStyle/>
          <a:p>
            <a:r>
              <a:rPr lang="en-US" dirty="0"/>
              <a:t>12</a:t>
            </a:r>
            <a:endParaRPr lang="ar-LY" dirty="0"/>
          </a:p>
        </p:txBody>
      </p:sp>
    </p:spTree>
    <p:extLst>
      <p:ext uri="{BB962C8B-B14F-4D97-AF65-F5344CB8AC3E}">
        <p14:creationId xmlns:p14="http://schemas.microsoft.com/office/powerpoint/2010/main" val="3677803516"/>
      </p:ext>
    </p:extLst>
  </p:cSld>
  <p:clrMapOvr>
    <a:masterClrMapping/>
  </p:clrMapOvr>
  <p:transition spd="slow">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 y="1181100"/>
            <a:ext cx="9029700" cy="4495800"/>
          </a:xfrm>
          <a:prstGeom prst="rect">
            <a:avLst/>
          </a:prstGeom>
        </p:spPr>
      </p:pic>
    </p:spTree>
    <p:extLst>
      <p:ext uri="{BB962C8B-B14F-4D97-AF65-F5344CB8AC3E}">
        <p14:creationId xmlns:p14="http://schemas.microsoft.com/office/powerpoint/2010/main" val="2387671002"/>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578" y="188640"/>
            <a:ext cx="9478122" cy="6324808"/>
          </a:xfrm>
          <a:prstGeom prst="rect">
            <a:avLst/>
          </a:prstGeom>
          <a:noFill/>
        </p:spPr>
        <p:txBody>
          <a:bodyPr wrap="square" rtlCol="1">
            <a:spAutoFit/>
          </a:bodyPr>
          <a:lstStyle/>
          <a:p>
            <a:pPr algn="l"/>
            <a:r>
              <a:rPr lang="en-US" sz="3600" b="1" dirty="0">
                <a:solidFill>
                  <a:srgbClr val="FF0000"/>
                </a:solidFill>
              </a:rPr>
              <a:t>OBJECTIVES:</a:t>
            </a:r>
          </a:p>
          <a:p>
            <a:pPr algn="l"/>
            <a:endParaRPr lang="en-US" sz="3600" dirty="0"/>
          </a:p>
          <a:p>
            <a:pPr algn="l">
              <a:lnSpc>
                <a:spcPct val="150000"/>
              </a:lnSpc>
            </a:pPr>
            <a:r>
              <a:rPr lang="en-US" sz="3600" i="1" dirty="0">
                <a:solidFill>
                  <a:srgbClr val="FFFF00"/>
                </a:solidFill>
                <a:effectLst>
                  <a:outerShdw blurRad="38100" dist="38100" dir="2700000" algn="tl">
                    <a:srgbClr val="000000">
                      <a:alpha val="43137"/>
                    </a:srgbClr>
                  </a:outerShdw>
                </a:effectLst>
              </a:rPr>
              <a:t>1-Discuss Air pollution and its major source .</a:t>
            </a:r>
          </a:p>
          <a:p>
            <a:pPr algn="l">
              <a:lnSpc>
                <a:spcPct val="150000"/>
              </a:lnSpc>
            </a:pPr>
            <a:r>
              <a:rPr lang="en-US" sz="3600" i="1" dirty="0">
                <a:solidFill>
                  <a:srgbClr val="FFFF00"/>
                </a:solidFill>
                <a:effectLst>
                  <a:outerShdw blurRad="38100" dist="38100" dir="2700000" algn="tl">
                    <a:srgbClr val="000000">
                      <a:alpha val="43137"/>
                    </a:srgbClr>
                  </a:outerShdw>
                </a:effectLst>
              </a:rPr>
              <a:t>2-Describe Air pollution respiratory effects.</a:t>
            </a:r>
          </a:p>
          <a:p>
            <a:pPr algn="l">
              <a:lnSpc>
                <a:spcPct val="150000"/>
              </a:lnSpc>
            </a:pPr>
            <a:r>
              <a:rPr lang="en-US" sz="3600" i="1" dirty="0">
                <a:solidFill>
                  <a:srgbClr val="FFFF00"/>
                </a:solidFill>
                <a:effectLst>
                  <a:outerShdw blurRad="38100" dist="38100" dir="2700000" algn="tl">
                    <a:srgbClr val="000000">
                      <a:alpha val="43137"/>
                    </a:srgbClr>
                  </a:outerShdw>
                </a:effectLst>
              </a:rPr>
              <a:t>3-Define link between Pollution and asthma.</a:t>
            </a:r>
          </a:p>
          <a:p>
            <a:pPr algn="l">
              <a:lnSpc>
                <a:spcPct val="150000"/>
              </a:lnSpc>
            </a:pPr>
            <a:r>
              <a:rPr lang="en-US" sz="3600" i="1" dirty="0">
                <a:solidFill>
                  <a:srgbClr val="FFFF00"/>
                </a:solidFill>
                <a:effectLst>
                  <a:outerShdw blurRad="38100" dist="38100" dir="2700000" algn="tl">
                    <a:srgbClr val="000000">
                      <a:alpha val="43137"/>
                    </a:srgbClr>
                  </a:outerShdw>
                </a:effectLst>
              </a:rPr>
              <a:t>4-Discuss Pollution and respiratory infections.</a:t>
            </a:r>
          </a:p>
          <a:p>
            <a:pPr algn="l"/>
            <a:r>
              <a:rPr lang="en-US" sz="4000" i="1" dirty="0">
                <a:solidFill>
                  <a:srgbClr val="FFFF00"/>
                </a:solidFill>
                <a:effectLst>
                  <a:outerShdw blurRad="38100" dist="38100" dir="2700000" algn="tl">
                    <a:srgbClr val="000000">
                      <a:alpha val="43137"/>
                    </a:srgbClr>
                  </a:outerShdw>
                </a:effectLst>
              </a:rPr>
              <a:t>5-</a:t>
            </a:r>
            <a:r>
              <a:rPr lang="en-US" sz="3200" i="1" dirty="0">
                <a:solidFill>
                  <a:srgbClr val="FFFF00"/>
                </a:solidFill>
                <a:effectLst>
                  <a:outerShdw blurRad="38100" dist="38100" dir="2700000" algn="tl">
                    <a:srgbClr val="000000">
                      <a:alpha val="43137"/>
                    </a:srgbClr>
                  </a:outerShdw>
                </a:effectLst>
              </a:rPr>
              <a:t>Define the effect of physical exercise on patient of pollution.   </a:t>
            </a:r>
            <a:endParaRPr lang="en-US" sz="3600" i="1" dirty="0">
              <a:solidFill>
                <a:srgbClr val="FFFF00"/>
              </a:solidFill>
              <a:effectLst>
                <a:outerShdw blurRad="38100" dist="38100" dir="2700000" algn="tl">
                  <a:srgbClr val="000000">
                    <a:alpha val="43137"/>
                  </a:srgbClr>
                </a:outerShdw>
              </a:effectLst>
            </a:endParaRPr>
          </a:p>
          <a:p>
            <a:pPr algn="l">
              <a:lnSpc>
                <a:spcPct val="150000"/>
              </a:lnSpc>
            </a:pPr>
            <a:endParaRPr lang="en-US" dirty="0"/>
          </a:p>
          <a:p>
            <a:pPr algn="l"/>
            <a:endParaRPr lang="ar-LY" dirty="0"/>
          </a:p>
        </p:txBody>
      </p:sp>
      <p:sp>
        <p:nvSpPr>
          <p:cNvPr id="3" name="مربع نص 2"/>
          <p:cNvSpPr txBox="1"/>
          <p:nvPr/>
        </p:nvSpPr>
        <p:spPr>
          <a:xfrm>
            <a:off x="8244408" y="6381328"/>
            <a:ext cx="576064" cy="369332"/>
          </a:xfrm>
          <a:prstGeom prst="rect">
            <a:avLst/>
          </a:prstGeom>
          <a:noFill/>
        </p:spPr>
        <p:txBody>
          <a:bodyPr wrap="square" rtlCol="1">
            <a:spAutoFit/>
          </a:bodyPr>
          <a:lstStyle/>
          <a:p>
            <a:r>
              <a:rPr lang="en-US" dirty="0"/>
              <a:t>2</a:t>
            </a:r>
            <a:endParaRPr lang="ar-LY" dirty="0"/>
          </a:p>
        </p:txBody>
      </p:sp>
    </p:spTree>
    <p:extLst>
      <p:ext uri="{BB962C8B-B14F-4D97-AF65-F5344CB8AC3E}">
        <p14:creationId xmlns:p14="http://schemas.microsoft.com/office/powerpoint/2010/main" val="410093822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barn(inVertical)">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barn(inVertical)">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barn(inVertical)">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barn(inVertical)">
                                      <p:cBhvr>
                                        <p:cTn id="2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2616101"/>
          </a:xfrm>
          <a:prstGeom prst="rect">
            <a:avLst/>
          </a:prstGeom>
          <a:noFill/>
        </p:spPr>
        <p:txBody>
          <a:bodyPr wrap="square" rtlCol="1">
            <a:spAutoFit/>
          </a:bodyPr>
          <a:lstStyle/>
          <a:p>
            <a:pPr algn="l"/>
            <a:r>
              <a:rPr lang="en-US" sz="3600" b="1" i="1" dirty="0">
                <a:solidFill>
                  <a:srgbClr val="FF0000"/>
                </a:solidFill>
              </a:rPr>
              <a:t>Introduction : </a:t>
            </a:r>
          </a:p>
          <a:p>
            <a:pPr algn="l"/>
            <a:r>
              <a:rPr lang="en-US" sz="3200" dirty="0"/>
              <a:t>A major problem in the world today is air pollution, not only because of its impact on climate change but also because of its impact on public and individual health, being an important risk factor for increased Death</a:t>
            </a:r>
            <a:r>
              <a:rPr lang="en-US" sz="2800" dirty="0"/>
              <a:t>.</a:t>
            </a:r>
            <a:endParaRPr lang="ar-LY"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59" y="2924944"/>
            <a:ext cx="8171217" cy="3024336"/>
          </a:xfrm>
          <a:prstGeom prst="rect">
            <a:avLst/>
          </a:prstGeom>
        </p:spPr>
      </p:pic>
      <p:sp>
        <p:nvSpPr>
          <p:cNvPr id="4" name="مربع نص 3"/>
          <p:cNvSpPr txBox="1"/>
          <p:nvPr/>
        </p:nvSpPr>
        <p:spPr>
          <a:xfrm>
            <a:off x="8388425" y="6237312"/>
            <a:ext cx="576064" cy="369332"/>
          </a:xfrm>
          <a:prstGeom prst="rect">
            <a:avLst/>
          </a:prstGeom>
          <a:noFill/>
        </p:spPr>
        <p:txBody>
          <a:bodyPr wrap="square" rtlCol="1">
            <a:spAutoFit/>
          </a:bodyPr>
          <a:lstStyle/>
          <a:p>
            <a:r>
              <a:rPr lang="en-US" dirty="0"/>
              <a:t>3</a:t>
            </a:r>
            <a:endParaRPr lang="ar-LY" dirty="0"/>
          </a:p>
        </p:txBody>
      </p:sp>
    </p:spTree>
    <p:extLst>
      <p:ext uri="{BB962C8B-B14F-4D97-AF65-F5344CB8AC3E}">
        <p14:creationId xmlns:p14="http://schemas.microsoft.com/office/powerpoint/2010/main" val="728465505"/>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circle(in)">
                                      <p:cBhvr>
                                        <p:cTn id="13" dur="20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9144000" cy="6186309"/>
          </a:xfrm>
          <a:prstGeom prst="rect">
            <a:avLst/>
          </a:prstGeom>
          <a:noFill/>
        </p:spPr>
        <p:txBody>
          <a:bodyPr wrap="square" rtlCol="1">
            <a:spAutoFit/>
          </a:bodyPr>
          <a:lstStyle/>
          <a:p>
            <a:pPr algn="l"/>
            <a:r>
              <a:rPr lang="en-US" sz="3600" b="1" i="1" dirty="0">
                <a:solidFill>
                  <a:srgbClr val="92D050"/>
                </a:solidFill>
              </a:rPr>
              <a:t>1-Discuss Air pollution and its major source:</a:t>
            </a:r>
          </a:p>
          <a:p>
            <a:pPr marL="285750" indent="-285750" algn="l">
              <a:buFontTx/>
              <a:buChar char="-"/>
            </a:pPr>
            <a:endParaRPr lang="en-US" sz="3600" dirty="0"/>
          </a:p>
          <a:p>
            <a:pPr marL="285750" indent="-285750" algn="l">
              <a:buFontTx/>
              <a:buChar char="-"/>
            </a:pPr>
            <a:r>
              <a:rPr lang="en-US" sz="3600" dirty="0"/>
              <a:t>-The majority of pollution are result of</a:t>
            </a:r>
            <a:r>
              <a:rPr lang="en-US" sz="3600" dirty="0">
                <a:solidFill>
                  <a:srgbClr val="FFFF00"/>
                </a:solidFill>
              </a:rPr>
              <a:t> human activity. </a:t>
            </a:r>
            <a:r>
              <a:rPr lang="en-US" sz="3600" dirty="0"/>
              <a:t>Currently, the main sources of pollution are cars and industries .</a:t>
            </a:r>
          </a:p>
          <a:p>
            <a:pPr marL="285750" indent="-285750" algn="l">
              <a:buFontTx/>
              <a:buChar char="-"/>
            </a:pPr>
            <a:endParaRPr lang="en-US" sz="3600" i="1" dirty="0"/>
          </a:p>
          <a:p>
            <a:pPr marL="285750" indent="-285750" algn="l">
              <a:buFontTx/>
              <a:buChar char="-"/>
            </a:pPr>
            <a:r>
              <a:rPr lang="en-US" sz="3600" dirty="0"/>
              <a:t>- Natural emissions, such as those from</a:t>
            </a:r>
            <a:r>
              <a:rPr lang="en-US" sz="3600" dirty="0">
                <a:solidFill>
                  <a:srgbClr val="FFFF00"/>
                </a:solidFill>
              </a:rPr>
              <a:t> storms in large desert areas</a:t>
            </a:r>
            <a:r>
              <a:rPr lang="en-US" sz="3600" dirty="0"/>
              <a:t>, </a:t>
            </a:r>
            <a:r>
              <a:rPr lang="en-US" sz="3600" dirty="0">
                <a:solidFill>
                  <a:srgbClr val="FFFF00"/>
                </a:solidFill>
              </a:rPr>
              <a:t>nitrogen oxides (NO</a:t>
            </a:r>
            <a:r>
              <a:rPr lang="en-US" sz="3600" baseline="-25000" dirty="0">
                <a:solidFill>
                  <a:srgbClr val="FFFF00"/>
                </a:solidFill>
              </a:rPr>
              <a:t>2</a:t>
            </a:r>
            <a:r>
              <a:rPr lang="en-US" sz="3600" dirty="0">
                <a:solidFill>
                  <a:srgbClr val="FFFF00"/>
                </a:solidFill>
              </a:rPr>
              <a:t>) </a:t>
            </a:r>
            <a:r>
              <a:rPr lang="en-US" sz="3600" dirty="0"/>
              <a:t>emissions from lightning, may contribute to the generation of air pollutants .</a:t>
            </a:r>
            <a:endParaRPr lang="en-US" sz="3600" i="1" dirty="0"/>
          </a:p>
          <a:p>
            <a:pPr algn="l"/>
            <a:endParaRPr lang="ar-LY" sz="3600" dirty="0"/>
          </a:p>
        </p:txBody>
      </p:sp>
      <p:sp>
        <p:nvSpPr>
          <p:cNvPr id="3" name="مربع نص 2"/>
          <p:cNvSpPr txBox="1"/>
          <p:nvPr/>
        </p:nvSpPr>
        <p:spPr>
          <a:xfrm>
            <a:off x="7884368" y="6404570"/>
            <a:ext cx="936104" cy="369332"/>
          </a:xfrm>
          <a:prstGeom prst="rect">
            <a:avLst/>
          </a:prstGeom>
          <a:noFill/>
        </p:spPr>
        <p:txBody>
          <a:bodyPr wrap="square" rtlCol="1">
            <a:spAutoFit/>
          </a:bodyPr>
          <a:lstStyle/>
          <a:p>
            <a:r>
              <a:rPr lang="en-US" dirty="0"/>
              <a:t>4</a:t>
            </a:r>
            <a:endParaRPr lang="ar-LY" dirty="0"/>
          </a:p>
        </p:txBody>
      </p:sp>
    </p:spTree>
    <p:extLst>
      <p:ext uri="{BB962C8B-B14F-4D97-AF65-F5344CB8AC3E}">
        <p14:creationId xmlns:p14="http://schemas.microsoft.com/office/powerpoint/2010/main" val="1850242157"/>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arn(inVertic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barn(inVertical)">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7408"/>
            <a:ext cx="8964488" cy="1077218"/>
          </a:xfrm>
          <a:prstGeom prst="rect">
            <a:avLst/>
          </a:prstGeom>
          <a:noFill/>
        </p:spPr>
        <p:txBody>
          <a:bodyPr wrap="square" rtlCol="1">
            <a:spAutoFit/>
          </a:bodyPr>
          <a:lstStyle/>
          <a:p>
            <a:pPr algn="l"/>
            <a:r>
              <a:rPr lang="en-US" sz="3600" b="1" i="1" dirty="0">
                <a:solidFill>
                  <a:srgbClr val="92D050"/>
                </a:solidFill>
              </a:rPr>
              <a:t>2- Discuss Air pollution respiratory effects:</a:t>
            </a:r>
          </a:p>
          <a:p>
            <a:pPr algn="l"/>
            <a:endParaRPr lang="ar-LY" sz="28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692696"/>
            <a:ext cx="8784976" cy="5328591"/>
          </a:xfrm>
          <a:prstGeom prst="rect">
            <a:avLst/>
          </a:prstGeom>
        </p:spPr>
      </p:pic>
      <p:sp>
        <p:nvSpPr>
          <p:cNvPr id="5" name="مربع نص 4"/>
          <p:cNvSpPr txBox="1"/>
          <p:nvPr/>
        </p:nvSpPr>
        <p:spPr>
          <a:xfrm>
            <a:off x="8100392" y="6453336"/>
            <a:ext cx="864096" cy="369332"/>
          </a:xfrm>
          <a:prstGeom prst="rect">
            <a:avLst/>
          </a:prstGeom>
          <a:noFill/>
        </p:spPr>
        <p:txBody>
          <a:bodyPr wrap="square" rtlCol="1">
            <a:spAutoFit/>
          </a:bodyPr>
          <a:lstStyle/>
          <a:p>
            <a:r>
              <a:rPr lang="en-US" dirty="0"/>
              <a:t>5</a:t>
            </a:r>
            <a:endParaRPr lang="ar-LY" dirty="0"/>
          </a:p>
        </p:txBody>
      </p:sp>
    </p:spTree>
    <p:extLst>
      <p:ext uri="{BB962C8B-B14F-4D97-AF65-F5344CB8AC3E}">
        <p14:creationId xmlns:p14="http://schemas.microsoft.com/office/powerpoint/2010/main" val="2908325276"/>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0"/>
            <a:ext cx="9144000" cy="3970318"/>
          </a:xfrm>
          <a:prstGeom prst="rect">
            <a:avLst/>
          </a:prstGeom>
        </p:spPr>
        <p:txBody>
          <a:bodyPr wrap="square">
            <a:spAutoFit/>
          </a:bodyPr>
          <a:lstStyle/>
          <a:p>
            <a:pPr algn="l"/>
            <a:r>
              <a:rPr lang="en-US" sz="4000" b="1" i="1" dirty="0">
                <a:solidFill>
                  <a:srgbClr val="92D050"/>
                </a:solidFill>
              </a:rPr>
              <a:t>3- Define link between Pollution and asthma:</a:t>
            </a:r>
          </a:p>
          <a:p>
            <a:pPr algn="l"/>
            <a:endParaRPr lang="en-US" sz="4200" i="1" dirty="0"/>
          </a:p>
          <a:p>
            <a:pPr algn="l"/>
            <a:r>
              <a:rPr lang="en-US" sz="4200" i="1" dirty="0"/>
              <a:t>- Exposure to pollutants such as , </a:t>
            </a:r>
            <a:r>
              <a:rPr lang="en-US" sz="4200" i="1" dirty="0">
                <a:solidFill>
                  <a:srgbClr val="00B0F0"/>
                </a:solidFill>
              </a:rPr>
              <a:t>NO2, ozone,</a:t>
            </a:r>
            <a:r>
              <a:rPr lang="en-US" sz="4200" i="1" dirty="0"/>
              <a:t> and </a:t>
            </a:r>
            <a:r>
              <a:rPr lang="en-US" sz="4200" i="1" dirty="0">
                <a:solidFill>
                  <a:srgbClr val="00B0F0"/>
                </a:solidFill>
              </a:rPr>
              <a:t>carbon, </a:t>
            </a:r>
            <a:r>
              <a:rPr lang="en-US" sz="4200" i="1" dirty="0"/>
              <a:t>is associated with a higher number of deaths in patients with asthma. </a:t>
            </a:r>
            <a:r>
              <a:rPr lang="en-US" sz="4200" i="1" dirty="0">
                <a:solidFill>
                  <a:srgbClr val="00B0F0"/>
                </a:solidFill>
              </a:rPr>
              <a:t>( that effect on the lung ).</a:t>
            </a:r>
          </a:p>
        </p:txBody>
      </p:sp>
      <p:sp>
        <p:nvSpPr>
          <p:cNvPr id="6" name="مربع نص 5"/>
          <p:cNvSpPr txBox="1"/>
          <p:nvPr/>
        </p:nvSpPr>
        <p:spPr>
          <a:xfrm>
            <a:off x="7884368" y="6453336"/>
            <a:ext cx="1080120" cy="369332"/>
          </a:xfrm>
          <a:prstGeom prst="rect">
            <a:avLst/>
          </a:prstGeom>
          <a:noFill/>
        </p:spPr>
        <p:txBody>
          <a:bodyPr wrap="square" rtlCol="1">
            <a:spAutoFit/>
          </a:bodyPr>
          <a:lstStyle/>
          <a:p>
            <a:r>
              <a:rPr lang="en-US" dirty="0"/>
              <a:t>6</a:t>
            </a:r>
            <a:endParaRPr lang="ar-LY" dirty="0"/>
          </a:p>
        </p:txBody>
      </p:sp>
    </p:spTree>
    <p:extLst>
      <p:ext uri="{BB962C8B-B14F-4D97-AF65-F5344CB8AC3E}">
        <p14:creationId xmlns:p14="http://schemas.microsoft.com/office/powerpoint/2010/main" val="4288102491"/>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8524"/>
            <a:ext cx="9144000" cy="6986528"/>
          </a:xfrm>
          <a:prstGeom prst="rect">
            <a:avLst/>
          </a:prstGeom>
          <a:noFill/>
        </p:spPr>
        <p:txBody>
          <a:bodyPr wrap="square" rtlCol="1">
            <a:spAutoFit/>
          </a:bodyPr>
          <a:lstStyle/>
          <a:p>
            <a:pPr algn="l"/>
            <a:r>
              <a:rPr lang="en-US" sz="3600" b="1" i="1" dirty="0">
                <a:solidFill>
                  <a:srgbClr val="92D050"/>
                </a:solidFill>
              </a:rPr>
              <a:t>4- Discuss Pollution and respiratory infections:</a:t>
            </a:r>
          </a:p>
          <a:p>
            <a:pPr algn="l"/>
            <a:endParaRPr lang="en-US" sz="3200" i="1" dirty="0"/>
          </a:p>
          <a:p>
            <a:pPr algn="l"/>
            <a:r>
              <a:rPr lang="en-US" sz="4000" dirty="0"/>
              <a:t>-Exposure to air pollutants increases the risk of airway infections. Exposure to pollution was responsible for </a:t>
            </a:r>
            <a:r>
              <a:rPr lang="en-US" sz="4000" dirty="0">
                <a:solidFill>
                  <a:srgbClr val="FFFF00"/>
                </a:solidFill>
              </a:rPr>
              <a:t>433,000 deaths </a:t>
            </a:r>
            <a:r>
              <a:rPr lang="en-US" sz="4000" dirty="0"/>
              <a:t>from respiratory infections globally in 2017, especially affecting </a:t>
            </a:r>
            <a:r>
              <a:rPr lang="en-US" sz="4000" dirty="0">
                <a:solidFill>
                  <a:srgbClr val="FFFF00"/>
                </a:solidFill>
              </a:rPr>
              <a:t>children individual</a:t>
            </a:r>
            <a:r>
              <a:rPr lang="en-US" sz="4000" dirty="0"/>
              <a:t> .</a:t>
            </a:r>
          </a:p>
          <a:p>
            <a:pPr algn="l"/>
            <a:endParaRPr lang="en-US" sz="4000" dirty="0"/>
          </a:p>
          <a:p>
            <a:pPr algn="l"/>
            <a:r>
              <a:rPr lang="en-US" sz="4000" dirty="0"/>
              <a:t>-The effect of pollution will increase the patients  chance to effected by covid-19.</a:t>
            </a:r>
          </a:p>
          <a:p>
            <a:pPr algn="l"/>
            <a:endParaRPr lang="en-US" sz="3200" dirty="0"/>
          </a:p>
          <a:p>
            <a:pPr algn="l"/>
            <a:endParaRPr lang="ar-LY" sz="2800" dirty="0"/>
          </a:p>
        </p:txBody>
      </p:sp>
      <p:sp>
        <p:nvSpPr>
          <p:cNvPr id="3" name="مربع نص 2"/>
          <p:cNvSpPr txBox="1"/>
          <p:nvPr/>
        </p:nvSpPr>
        <p:spPr>
          <a:xfrm>
            <a:off x="8172400" y="6381328"/>
            <a:ext cx="576064" cy="369332"/>
          </a:xfrm>
          <a:prstGeom prst="rect">
            <a:avLst/>
          </a:prstGeom>
          <a:noFill/>
        </p:spPr>
        <p:txBody>
          <a:bodyPr wrap="square" rtlCol="1">
            <a:spAutoFit/>
          </a:bodyPr>
          <a:lstStyle/>
          <a:p>
            <a:r>
              <a:rPr lang="en-US" dirty="0"/>
              <a:t>7</a:t>
            </a:r>
            <a:endParaRPr lang="ar-LY" dirty="0"/>
          </a:p>
        </p:txBody>
      </p:sp>
    </p:spTree>
    <p:extLst>
      <p:ext uri="{BB962C8B-B14F-4D97-AF65-F5344CB8AC3E}">
        <p14:creationId xmlns:p14="http://schemas.microsoft.com/office/powerpoint/2010/main" val="92591590"/>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wipe(down)">
                                      <p:cBhvr>
                                        <p:cTn id="14" dur="500"/>
                                        <p:tgtEl>
                                          <p:spTgt spid="2">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down)">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35332"/>
            <a:ext cx="9144000" cy="6617196"/>
          </a:xfrm>
          <a:prstGeom prst="rect">
            <a:avLst/>
          </a:prstGeom>
          <a:noFill/>
        </p:spPr>
        <p:txBody>
          <a:bodyPr wrap="square" rtlCol="1">
            <a:spAutoFit/>
          </a:bodyPr>
          <a:lstStyle/>
          <a:p>
            <a:pPr algn="l"/>
            <a:r>
              <a:rPr lang="en-US" sz="4800" b="1" i="1" dirty="0">
                <a:solidFill>
                  <a:srgbClr val="92D050"/>
                </a:solidFill>
                <a:effectLst>
                  <a:outerShdw blurRad="38100" dist="38100" dir="2700000" algn="tl">
                    <a:srgbClr val="000000">
                      <a:alpha val="43137"/>
                    </a:srgbClr>
                  </a:outerShdw>
                </a:effectLst>
              </a:rPr>
              <a:t>5-</a:t>
            </a:r>
            <a:r>
              <a:rPr lang="en-US" sz="4000" b="1" i="1" dirty="0">
                <a:solidFill>
                  <a:srgbClr val="92D050"/>
                </a:solidFill>
                <a:effectLst>
                  <a:outerShdw blurRad="38100" dist="38100" dir="2700000" algn="tl">
                    <a:srgbClr val="000000">
                      <a:alpha val="43137"/>
                    </a:srgbClr>
                  </a:outerShdw>
                </a:effectLst>
              </a:rPr>
              <a:t>Define the effect of physical exercise on  patients of pollution: </a:t>
            </a:r>
          </a:p>
          <a:p>
            <a:pPr algn="l"/>
            <a:endParaRPr lang="en-US" sz="3600" b="1" i="1" dirty="0">
              <a:solidFill>
                <a:srgbClr val="92D050"/>
              </a:solidFill>
              <a:effectLst>
                <a:outerShdw blurRad="38100" dist="38100" dir="2700000" algn="tl">
                  <a:srgbClr val="000000">
                    <a:alpha val="43137"/>
                  </a:srgbClr>
                </a:outerShdw>
              </a:effectLst>
            </a:endParaRPr>
          </a:p>
          <a:p>
            <a:pPr algn="l"/>
            <a:r>
              <a:rPr lang="en-US" sz="3600" b="1" i="1" dirty="0">
                <a:effectLst>
                  <a:outerShdw blurRad="38100" dist="38100" dir="2700000" algn="tl">
                    <a:srgbClr val="000000">
                      <a:alpha val="43137"/>
                    </a:srgbClr>
                  </a:outerShdw>
                </a:effectLst>
              </a:rPr>
              <a:t>-Low physical activity is an important risk factor for mortality and was associated with 1.26 million deaths in 2017. </a:t>
            </a:r>
          </a:p>
          <a:p>
            <a:pPr algn="l"/>
            <a:endParaRPr lang="en-US" sz="3600" b="1" i="1" dirty="0">
              <a:effectLst>
                <a:outerShdw blurRad="38100" dist="38100" dir="2700000" algn="tl">
                  <a:srgbClr val="000000">
                    <a:alpha val="43137"/>
                  </a:srgbClr>
                </a:outerShdw>
              </a:effectLst>
            </a:endParaRPr>
          </a:p>
          <a:p>
            <a:pPr algn="l"/>
            <a:r>
              <a:rPr lang="en-US" sz="3600" b="1" i="1" dirty="0">
                <a:effectLst>
                  <a:outerShdw blurRad="38100" dist="38100" dir="2700000" algn="tl">
                    <a:srgbClr val="000000">
                      <a:alpha val="43137"/>
                    </a:srgbClr>
                  </a:outerShdw>
                </a:effectLst>
              </a:rPr>
              <a:t>-</a:t>
            </a:r>
            <a:r>
              <a:rPr lang="en-US" sz="4000" b="1" i="1" dirty="0">
                <a:effectLst>
                  <a:outerShdw blurRad="38100" dist="38100" dir="2700000" algn="tl">
                    <a:srgbClr val="000000">
                      <a:alpha val="43137"/>
                    </a:srgbClr>
                  </a:outerShdw>
                </a:effectLst>
              </a:rPr>
              <a:t> Regular mild- exercise contributes to reducing or delaying the onset of chronic diseases by up to 10 years . </a:t>
            </a:r>
          </a:p>
          <a:p>
            <a:pPr algn="l"/>
            <a:endParaRPr lang="ar-LY" sz="3600" b="1" dirty="0">
              <a:solidFill>
                <a:srgbClr val="92D050"/>
              </a:solidFill>
            </a:endParaRPr>
          </a:p>
        </p:txBody>
      </p:sp>
      <p:sp>
        <p:nvSpPr>
          <p:cNvPr id="4" name="مربع نص 3"/>
          <p:cNvSpPr txBox="1"/>
          <p:nvPr/>
        </p:nvSpPr>
        <p:spPr>
          <a:xfrm>
            <a:off x="7956376" y="6412686"/>
            <a:ext cx="936104" cy="369332"/>
          </a:xfrm>
          <a:prstGeom prst="rect">
            <a:avLst/>
          </a:prstGeom>
          <a:noFill/>
        </p:spPr>
        <p:txBody>
          <a:bodyPr wrap="square" rtlCol="1">
            <a:spAutoFit/>
          </a:bodyPr>
          <a:lstStyle/>
          <a:p>
            <a:r>
              <a:rPr lang="en-US" dirty="0"/>
              <a:t>8</a:t>
            </a:r>
            <a:endParaRPr lang="ar-LY" dirty="0"/>
          </a:p>
        </p:txBody>
      </p:sp>
    </p:spTree>
    <p:extLst>
      <p:ext uri="{BB962C8B-B14F-4D97-AF65-F5344CB8AC3E}">
        <p14:creationId xmlns:p14="http://schemas.microsoft.com/office/powerpoint/2010/main" val="1953785771"/>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9817"/>
            <a:ext cx="9324528" cy="5909310"/>
          </a:xfrm>
          <a:prstGeom prst="rect">
            <a:avLst/>
          </a:prstGeom>
          <a:noFill/>
        </p:spPr>
        <p:txBody>
          <a:bodyPr wrap="square" rtlCol="1">
            <a:spAutoFit/>
          </a:bodyPr>
          <a:lstStyle/>
          <a:p>
            <a:pPr algn="l"/>
            <a:r>
              <a:rPr lang="en-US" sz="4000" b="1" dirty="0">
                <a:solidFill>
                  <a:srgbClr val="FFC000"/>
                </a:solidFill>
              </a:rPr>
              <a:t>Conclusion:</a:t>
            </a:r>
          </a:p>
          <a:p>
            <a:pPr algn="l">
              <a:lnSpc>
                <a:spcPct val="200000"/>
              </a:lnSpc>
            </a:pPr>
            <a:r>
              <a:rPr lang="en-US" sz="3200" i="1" dirty="0">
                <a:solidFill>
                  <a:schemeClr val="accent1">
                    <a:lumMod val="40000"/>
                    <a:lumOff val="60000"/>
                  </a:schemeClr>
                </a:solidFill>
              </a:rPr>
              <a:t>the main source of pollution is human activity.</a:t>
            </a:r>
          </a:p>
          <a:p>
            <a:pPr algn="l"/>
            <a:r>
              <a:rPr lang="en-US" sz="3200" i="1" dirty="0">
                <a:solidFill>
                  <a:schemeClr val="accent1">
                    <a:lumMod val="40000"/>
                    <a:lumOff val="60000"/>
                  </a:schemeClr>
                </a:solidFill>
              </a:rPr>
              <a:t>the pollution have an effect on Respiration, brain function      and blood pressure. </a:t>
            </a:r>
          </a:p>
          <a:p>
            <a:pPr algn="l">
              <a:lnSpc>
                <a:spcPct val="200000"/>
              </a:lnSpc>
            </a:pPr>
            <a:r>
              <a:rPr lang="en-US" sz="3200" i="1" dirty="0">
                <a:solidFill>
                  <a:schemeClr val="accent1">
                    <a:lumMod val="40000"/>
                    <a:lumOff val="60000"/>
                  </a:schemeClr>
                </a:solidFill>
              </a:rPr>
              <a:t>the pollution increase the effecting patients by Asthma. </a:t>
            </a:r>
          </a:p>
          <a:p>
            <a:pPr algn="l">
              <a:lnSpc>
                <a:spcPct val="200000"/>
              </a:lnSpc>
            </a:pPr>
            <a:r>
              <a:rPr lang="en-US" sz="3200" i="1" dirty="0">
                <a:solidFill>
                  <a:schemeClr val="accent1">
                    <a:lumMod val="40000"/>
                    <a:lumOff val="60000"/>
                  </a:schemeClr>
                </a:solidFill>
              </a:rPr>
              <a:t>the pollution increase the death specially for children. </a:t>
            </a:r>
          </a:p>
          <a:p>
            <a:pPr algn="l">
              <a:lnSpc>
                <a:spcPct val="200000"/>
              </a:lnSpc>
            </a:pPr>
            <a:r>
              <a:rPr lang="en-US" sz="3200" i="1" dirty="0">
                <a:solidFill>
                  <a:schemeClr val="accent1">
                    <a:lumMod val="40000"/>
                    <a:lumOff val="60000"/>
                  </a:schemeClr>
                </a:solidFill>
              </a:rPr>
              <a:t>the physical exercise decrease the effect of air pollution. </a:t>
            </a:r>
          </a:p>
          <a:p>
            <a:pPr algn="l"/>
            <a:endParaRPr lang="ar-LY" dirty="0"/>
          </a:p>
        </p:txBody>
      </p:sp>
      <p:sp>
        <p:nvSpPr>
          <p:cNvPr id="3" name="مربع نص 2"/>
          <p:cNvSpPr txBox="1"/>
          <p:nvPr/>
        </p:nvSpPr>
        <p:spPr>
          <a:xfrm>
            <a:off x="7812360" y="6381328"/>
            <a:ext cx="1152128" cy="369332"/>
          </a:xfrm>
          <a:prstGeom prst="rect">
            <a:avLst/>
          </a:prstGeom>
          <a:noFill/>
        </p:spPr>
        <p:txBody>
          <a:bodyPr wrap="square" rtlCol="1">
            <a:spAutoFit/>
          </a:bodyPr>
          <a:lstStyle/>
          <a:p>
            <a:r>
              <a:rPr lang="en-US" dirty="0"/>
              <a:t>9</a:t>
            </a:r>
            <a:endParaRPr lang="ar-LY" dirty="0"/>
          </a:p>
        </p:txBody>
      </p:sp>
    </p:spTree>
    <p:extLst>
      <p:ext uri="{BB962C8B-B14F-4D97-AF65-F5344CB8AC3E}">
        <p14:creationId xmlns:p14="http://schemas.microsoft.com/office/powerpoint/2010/main" val="3786551233"/>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80">
                                          <p:stCondLst>
                                            <p:cond delay="0"/>
                                          </p:stCondLst>
                                        </p:cTn>
                                        <p:tgtEl>
                                          <p:spTgt spid="2">
                                            <p:txEl>
                                              <p:pRg st="1" end="1"/>
                                            </p:txEl>
                                          </p:spTgt>
                                        </p:tgtEl>
                                      </p:cBhvr>
                                    </p:animEffect>
                                    <p:anim calcmode="lin" valueType="num">
                                      <p:cBhvr>
                                        <p:cTn id="13"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xEl>
                                              <p:pRg st="1" end="1"/>
                                            </p:txEl>
                                          </p:spTgt>
                                        </p:tgtEl>
                                      </p:cBhvr>
                                      <p:to x="100000" y="60000"/>
                                    </p:animScale>
                                    <p:animScale>
                                      <p:cBhvr>
                                        <p:cTn id="19" dur="166" decel="50000">
                                          <p:stCondLst>
                                            <p:cond delay="676"/>
                                          </p:stCondLst>
                                        </p:cTn>
                                        <p:tgtEl>
                                          <p:spTgt spid="2">
                                            <p:txEl>
                                              <p:pRg st="1" end="1"/>
                                            </p:txEl>
                                          </p:spTgt>
                                        </p:tgtEl>
                                      </p:cBhvr>
                                      <p:to x="100000" y="100000"/>
                                    </p:animScale>
                                    <p:animScale>
                                      <p:cBhvr>
                                        <p:cTn id="20" dur="26">
                                          <p:stCondLst>
                                            <p:cond delay="1312"/>
                                          </p:stCondLst>
                                        </p:cTn>
                                        <p:tgtEl>
                                          <p:spTgt spid="2">
                                            <p:txEl>
                                              <p:pRg st="1" end="1"/>
                                            </p:txEl>
                                          </p:spTgt>
                                        </p:tgtEl>
                                      </p:cBhvr>
                                      <p:to x="100000" y="80000"/>
                                    </p:animScale>
                                    <p:animScale>
                                      <p:cBhvr>
                                        <p:cTn id="21" dur="166" decel="50000">
                                          <p:stCondLst>
                                            <p:cond delay="1338"/>
                                          </p:stCondLst>
                                        </p:cTn>
                                        <p:tgtEl>
                                          <p:spTgt spid="2">
                                            <p:txEl>
                                              <p:pRg st="1" end="1"/>
                                            </p:txEl>
                                          </p:spTgt>
                                        </p:tgtEl>
                                      </p:cBhvr>
                                      <p:to x="100000" y="100000"/>
                                    </p:animScale>
                                    <p:animScale>
                                      <p:cBhvr>
                                        <p:cTn id="22" dur="26">
                                          <p:stCondLst>
                                            <p:cond delay="1642"/>
                                          </p:stCondLst>
                                        </p:cTn>
                                        <p:tgtEl>
                                          <p:spTgt spid="2">
                                            <p:txEl>
                                              <p:pRg st="1" end="1"/>
                                            </p:txEl>
                                          </p:spTgt>
                                        </p:tgtEl>
                                      </p:cBhvr>
                                      <p:to x="100000" y="90000"/>
                                    </p:animScale>
                                    <p:animScale>
                                      <p:cBhvr>
                                        <p:cTn id="23" dur="166" decel="50000">
                                          <p:stCondLst>
                                            <p:cond delay="1668"/>
                                          </p:stCondLst>
                                        </p:cTn>
                                        <p:tgtEl>
                                          <p:spTgt spid="2">
                                            <p:txEl>
                                              <p:pRg st="1" end="1"/>
                                            </p:txEl>
                                          </p:spTgt>
                                        </p:tgtEl>
                                      </p:cBhvr>
                                      <p:to x="100000" y="100000"/>
                                    </p:animScale>
                                    <p:animScale>
                                      <p:cBhvr>
                                        <p:cTn id="24" dur="26">
                                          <p:stCondLst>
                                            <p:cond delay="1808"/>
                                          </p:stCondLst>
                                        </p:cTn>
                                        <p:tgtEl>
                                          <p:spTgt spid="2">
                                            <p:txEl>
                                              <p:pRg st="1" end="1"/>
                                            </p:txEl>
                                          </p:spTgt>
                                        </p:tgtEl>
                                      </p:cBhvr>
                                      <p:to x="100000" y="95000"/>
                                    </p:animScale>
                                    <p:animScale>
                                      <p:cBhvr>
                                        <p:cTn id="25" dur="166" decel="50000">
                                          <p:stCondLst>
                                            <p:cond delay="1834"/>
                                          </p:stCondLst>
                                        </p:cTn>
                                        <p:tgtEl>
                                          <p:spTgt spid="2">
                                            <p:txEl>
                                              <p:pRg st="1" end="1"/>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Effect transition="in" filter="wipe(down)">
                                      <p:cBhvr>
                                        <p:cTn id="30" dur="580">
                                          <p:stCondLst>
                                            <p:cond delay="0"/>
                                          </p:stCondLst>
                                        </p:cTn>
                                        <p:tgtEl>
                                          <p:spTgt spid="2">
                                            <p:txEl>
                                              <p:pRg st="2" end="2"/>
                                            </p:txEl>
                                          </p:spTgt>
                                        </p:tgtEl>
                                      </p:cBhvr>
                                    </p:animEffect>
                                    <p:anim calcmode="lin" valueType="num">
                                      <p:cBhvr>
                                        <p:cTn id="31"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2">
                                            <p:txEl>
                                              <p:pRg st="2" end="2"/>
                                            </p:txEl>
                                          </p:spTgt>
                                        </p:tgtEl>
                                      </p:cBhvr>
                                      <p:to x="100000" y="60000"/>
                                    </p:animScale>
                                    <p:animScale>
                                      <p:cBhvr>
                                        <p:cTn id="37" dur="166" decel="50000">
                                          <p:stCondLst>
                                            <p:cond delay="676"/>
                                          </p:stCondLst>
                                        </p:cTn>
                                        <p:tgtEl>
                                          <p:spTgt spid="2">
                                            <p:txEl>
                                              <p:pRg st="2" end="2"/>
                                            </p:txEl>
                                          </p:spTgt>
                                        </p:tgtEl>
                                      </p:cBhvr>
                                      <p:to x="100000" y="100000"/>
                                    </p:animScale>
                                    <p:animScale>
                                      <p:cBhvr>
                                        <p:cTn id="38" dur="26">
                                          <p:stCondLst>
                                            <p:cond delay="1312"/>
                                          </p:stCondLst>
                                        </p:cTn>
                                        <p:tgtEl>
                                          <p:spTgt spid="2">
                                            <p:txEl>
                                              <p:pRg st="2" end="2"/>
                                            </p:txEl>
                                          </p:spTgt>
                                        </p:tgtEl>
                                      </p:cBhvr>
                                      <p:to x="100000" y="80000"/>
                                    </p:animScale>
                                    <p:animScale>
                                      <p:cBhvr>
                                        <p:cTn id="39" dur="166" decel="50000">
                                          <p:stCondLst>
                                            <p:cond delay="1338"/>
                                          </p:stCondLst>
                                        </p:cTn>
                                        <p:tgtEl>
                                          <p:spTgt spid="2">
                                            <p:txEl>
                                              <p:pRg st="2" end="2"/>
                                            </p:txEl>
                                          </p:spTgt>
                                        </p:tgtEl>
                                      </p:cBhvr>
                                      <p:to x="100000" y="100000"/>
                                    </p:animScale>
                                    <p:animScale>
                                      <p:cBhvr>
                                        <p:cTn id="40" dur="26">
                                          <p:stCondLst>
                                            <p:cond delay="1642"/>
                                          </p:stCondLst>
                                        </p:cTn>
                                        <p:tgtEl>
                                          <p:spTgt spid="2">
                                            <p:txEl>
                                              <p:pRg st="2" end="2"/>
                                            </p:txEl>
                                          </p:spTgt>
                                        </p:tgtEl>
                                      </p:cBhvr>
                                      <p:to x="100000" y="90000"/>
                                    </p:animScale>
                                    <p:animScale>
                                      <p:cBhvr>
                                        <p:cTn id="41" dur="166" decel="50000">
                                          <p:stCondLst>
                                            <p:cond delay="1668"/>
                                          </p:stCondLst>
                                        </p:cTn>
                                        <p:tgtEl>
                                          <p:spTgt spid="2">
                                            <p:txEl>
                                              <p:pRg st="2" end="2"/>
                                            </p:txEl>
                                          </p:spTgt>
                                        </p:tgtEl>
                                      </p:cBhvr>
                                      <p:to x="100000" y="100000"/>
                                    </p:animScale>
                                    <p:animScale>
                                      <p:cBhvr>
                                        <p:cTn id="42" dur="26">
                                          <p:stCondLst>
                                            <p:cond delay="1808"/>
                                          </p:stCondLst>
                                        </p:cTn>
                                        <p:tgtEl>
                                          <p:spTgt spid="2">
                                            <p:txEl>
                                              <p:pRg st="2" end="2"/>
                                            </p:txEl>
                                          </p:spTgt>
                                        </p:tgtEl>
                                      </p:cBhvr>
                                      <p:to x="100000" y="95000"/>
                                    </p:animScale>
                                    <p:animScale>
                                      <p:cBhvr>
                                        <p:cTn id="43" dur="166" decel="50000">
                                          <p:stCondLst>
                                            <p:cond delay="1834"/>
                                          </p:stCondLst>
                                        </p:cTn>
                                        <p:tgtEl>
                                          <p:spTgt spid="2">
                                            <p:txEl>
                                              <p:pRg st="2" end="2"/>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2">
                                            <p:txEl>
                                              <p:pRg st="3" end="3"/>
                                            </p:txEl>
                                          </p:spTgt>
                                        </p:tgtEl>
                                        <p:attrNameLst>
                                          <p:attrName>style.visibility</p:attrName>
                                        </p:attrNameLst>
                                      </p:cBhvr>
                                      <p:to>
                                        <p:strVal val="visible"/>
                                      </p:to>
                                    </p:set>
                                    <p:animEffect transition="in" filter="wipe(down)">
                                      <p:cBhvr>
                                        <p:cTn id="48" dur="580">
                                          <p:stCondLst>
                                            <p:cond delay="0"/>
                                          </p:stCondLst>
                                        </p:cTn>
                                        <p:tgtEl>
                                          <p:spTgt spid="2">
                                            <p:txEl>
                                              <p:pRg st="3" end="3"/>
                                            </p:txEl>
                                          </p:spTgt>
                                        </p:tgtEl>
                                      </p:cBhvr>
                                    </p:animEffect>
                                    <p:anim calcmode="lin" valueType="num">
                                      <p:cBhvr>
                                        <p:cTn id="49"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2">
                                            <p:txEl>
                                              <p:pRg st="3" end="3"/>
                                            </p:txEl>
                                          </p:spTgt>
                                        </p:tgtEl>
                                      </p:cBhvr>
                                      <p:to x="100000" y="60000"/>
                                    </p:animScale>
                                    <p:animScale>
                                      <p:cBhvr>
                                        <p:cTn id="55" dur="166" decel="50000">
                                          <p:stCondLst>
                                            <p:cond delay="676"/>
                                          </p:stCondLst>
                                        </p:cTn>
                                        <p:tgtEl>
                                          <p:spTgt spid="2">
                                            <p:txEl>
                                              <p:pRg st="3" end="3"/>
                                            </p:txEl>
                                          </p:spTgt>
                                        </p:tgtEl>
                                      </p:cBhvr>
                                      <p:to x="100000" y="100000"/>
                                    </p:animScale>
                                    <p:animScale>
                                      <p:cBhvr>
                                        <p:cTn id="56" dur="26">
                                          <p:stCondLst>
                                            <p:cond delay="1312"/>
                                          </p:stCondLst>
                                        </p:cTn>
                                        <p:tgtEl>
                                          <p:spTgt spid="2">
                                            <p:txEl>
                                              <p:pRg st="3" end="3"/>
                                            </p:txEl>
                                          </p:spTgt>
                                        </p:tgtEl>
                                      </p:cBhvr>
                                      <p:to x="100000" y="80000"/>
                                    </p:animScale>
                                    <p:animScale>
                                      <p:cBhvr>
                                        <p:cTn id="57" dur="166" decel="50000">
                                          <p:stCondLst>
                                            <p:cond delay="1338"/>
                                          </p:stCondLst>
                                        </p:cTn>
                                        <p:tgtEl>
                                          <p:spTgt spid="2">
                                            <p:txEl>
                                              <p:pRg st="3" end="3"/>
                                            </p:txEl>
                                          </p:spTgt>
                                        </p:tgtEl>
                                      </p:cBhvr>
                                      <p:to x="100000" y="100000"/>
                                    </p:animScale>
                                    <p:animScale>
                                      <p:cBhvr>
                                        <p:cTn id="58" dur="26">
                                          <p:stCondLst>
                                            <p:cond delay="1642"/>
                                          </p:stCondLst>
                                        </p:cTn>
                                        <p:tgtEl>
                                          <p:spTgt spid="2">
                                            <p:txEl>
                                              <p:pRg st="3" end="3"/>
                                            </p:txEl>
                                          </p:spTgt>
                                        </p:tgtEl>
                                      </p:cBhvr>
                                      <p:to x="100000" y="90000"/>
                                    </p:animScale>
                                    <p:animScale>
                                      <p:cBhvr>
                                        <p:cTn id="59" dur="166" decel="50000">
                                          <p:stCondLst>
                                            <p:cond delay="1668"/>
                                          </p:stCondLst>
                                        </p:cTn>
                                        <p:tgtEl>
                                          <p:spTgt spid="2">
                                            <p:txEl>
                                              <p:pRg st="3" end="3"/>
                                            </p:txEl>
                                          </p:spTgt>
                                        </p:tgtEl>
                                      </p:cBhvr>
                                      <p:to x="100000" y="100000"/>
                                    </p:animScale>
                                    <p:animScale>
                                      <p:cBhvr>
                                        <p:cTn id="60" dur="26">
                                          <p:stCondLst>
                                            <p:cond delay="1808"/>
                                          </p:stCondLst>
                                        </p:cTn>
                                        <p:tgtEl>
                                          <p:spTgt spid="2">
                                            <p:txEl>
                                              <p:pRg st="3" end="3"/>
                                            </p:txEl>
                                          </p:spTgt>
                                        </p:tgtEl>
                                      </p:cBhvr>
                                      <p:to x="100000" y="95000"/>
                                    </p:animScale>
                                    <p:animScale>
                                      <p:cBhvr>
                                        <p:cTn id="61" dur="166" decel="50000">
                                          <p:stCondLst>
                                            <p:cond delay="1834"/>
                                          </p:stCondLst>
                                        </p:cTn>
                                        <p:tgtEl>
                                          <p:spTgt spid="2">
                                            <p:txEl>
                                              <p:pRg st="3" end="3"/>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nodeType="clickEffect">
                                  <p:stCondLst>
                                    <p:cond delay="0"/>
                                  </p:stCondLst>
                                  <p:childTnLst>
                                    <p:set>
                                      <p:cBhvr>
                                        <p:cTn id="65" dur="1" fill="hold">
                                          <p:stCondLst>
                                            <p:cond delay="0"/>
                                          </p:stCondLst>
                                        </p:cTn>
                                        <p:tgtEl>
                                          <p:spTgt spid="2">
                                            <p:txEl>
                                              <p:pRg st="4" end="4"/>
                                            </p:txEl>
                                          </p:spTgt>
                                        </p:tgtEl>
                                        <p:attrNameLst>
                                          <p:attrName>style.visibility</p:attrName>
                                        </p:attrNameLst>
                                      </p:cBhvr>
                                      <p:to>
                                        <p:strVal val="visible"/>
                                      </p:to>
                                    </p:set>
                                    <p:animEffect transition="in" filter="wipe(down)">
                                      <p:cBhvr>
                                        <p:cTn id="66" dur="580">
                                          <p:stCondLst>
                                            <p:cond delay="0"/>
                                          </p:stCondLst>
                                        </p:cTn>
                                        <p:tgtEl>
                                          <p:spTgt spid="2">
                                            <p:txEl>
                                              <p:pRg st="4" end="4"/>
                                            </p:txEl>
                                          </p:spTgt>
                                        </p:tgtEl>
                                      </p:cBhvr>
                                    </p:animEffect>
                                    <p:anim calcmode="lin" valueType="num">
                                      <p:cBhvr>
                                        <p:cTn id="67"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72" dur="26">
                                          <p:stCondLst>
                                            <p:cond delay="650"/>
                                          </p:stCondLst>
                                        </p:cTn>
                                        <p:tgtEl>
                                          <p:spTgt spid="2">
                                            <p:txEl>
                                              <p:pRg st="4" end="4"/>
                                            </p:txEl>
                                          </p:spTgt>
                                        </p:tgtEl>
                                      </p:cBhvr>
                                      <p:to x="100000" y="60000"/>
                                    </p:animScale>
                                    <p:animScale>
                                      <p:cBhvr>
                                        <p:cTn id="73" dur="166" decel="50000">
                                          <p:stCondLst>
                                            <p:cond delay="676"/>
                                          </p:stCondLst>
                                        </p:cTn>
                                        <p:tgtEl>
                                          <p:spTgt spid="2">
                                            <p:txEl>
                                              <p:pRg st="4" end="4"/>
                                            </p:txEl>
                                          </p:spTgt>
                                        </p:tgtEl>
                                      </p:cBhvr>
                                      <p:to x="100000" y="100000"/>
                                    </p:animScale>
                                    <p:animScale>
                                      <p:cBhvr>
                                        <p:cTn id="74" dur="26">
                                          <p:stCondLst>
                                            <p:cond delay="1312"/>
                                          </p:stCondLst>
                                        </p:cTn>
                                        <p:tgtEl>
                                          <p:spTgt spid="2">
                                            <p:txEl>
                                              <p:pRg st="4" end="4"/>
                                            </p:txEl>
                                          </p:spTgt>
                                        </p:tgtEl>
                                      </p:cBhvr>
                                      <p:to x="100000" y="80000"/>
                                    </p:animScale>
                                    <p:animScale>
                                      <p:cBhvr>
                                        <p:cTn id="75" dur="166" decel="50000">
                                          <p:stCondLst>
                                            <p:cond delay="1338"/>
                                          </p:stCondLst>
                                        </p:cTn>
                                        <p:tgtEl>
                                          <p:spTgt spid="2">
                                            <p:txEl>
                                              <p:pRg st="4" end="4"/>
                                            </p:txEl>
                                          </p:spTgt>
                                        </p:tgtEl>
                                      </p:cBhvr>
                                      <p:to x="100000" y="100000"/>
                                    </p:animScale>
                                    <p:animScale>
                                      <p:cBhvr>
                                        <p:cTn id="76" dur="26">
                                          <p:stCondLst>
                                            <p:cond delay="1642"/>
                                          </p:stCondLst>
                                        </p:cTn>
                                        <p:tgtEl>
                                          <p:spTgt spid="2">
                                            <p:txEl>
                                              <p:pRg st="4" end="4"/>
                                            </p:txEl>
                                          </p:spTgt>
                                        </p:tgtEl>
                                      </p:cBhvr>
                                      <p:to x="100000" y="90000"/>
                                    </p:animScale>
                                    <p:animScale>
                                      <p:cBhvr>
                                        <p:cTn id="77" dur="166" decel="50000">
                                          <p:stCondLst>
                                            <p:cond delay="1668"/>
                                          </p:stCondLst>
                                        </p:cTn>
                                        <p:tgtEl>
                                          <p:spTgt spid="2">
                                            <p:txEl>
                                              <p:pRg st="4" end="4"/>
                                            </p:txEl>
                                          </p:spTgt>
                                        </p:tgtEl>
                                      </p:cBhvr>
                                      <p:to x="100000" y="100000"/>
                                    </p:animScale>
                                    <p:animScale>
                                      <p:cBhvr>
                                        <p:cTn id="78" dur="26">
                                          <p:stCondLst>
                                            <p:cond delay="1808"/>
                                          </p:stCondLst>
                                        </p:cTn>
                                        <p:tgtEl>
                                          <p:spTgt spid="2">
                                            <p:txEl>
                                              <p:pRg st="4" end="4"/>
                                            </p:txEl>
                                          </p:spTgt>
                                        </p:tgtEl>
                                      </p:cBhvr>
                                      <p:to x="100000" y="95000"/>
                                    </p:animScale>
                                    <p:animScale>
                                      <p:cBhvr>
                                        <p:cTn id="79" dur="166" decel="50000">
                                          <p:stCondLst>
                                            <p:cond delay="1834"/>
                                          </p:stCondLst>
                                        </p:cTn>
                                        <p:tgtEl>
                                          <p:spTgt spid="2">
                                            <p:txEl>
                                              <p:pRg st="4" end="4"/>
                                            </p:txEl>
                                          </p:spTgt>
                                        </p:tgtEl>
                                      </p:cBhvr>
                                      <p:to x="100000" y="100000"/>
                                    </p:animScale>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nodeType="clickEffect">
                                  <p:stCondLst>
                                    <p:cond delay="0"/>
                                  </p:stCondLst>
                                  <p:childTnLst>
                                    <p:set>
                                      <p:cBhvr>
                                        <p:cTn id="83" dur="1" fill="hold">
                                          <p:stCondLst>
                                            <p:cond delay="0"/>
                                          </p:stCondLst>
                                        </p:cTn>
                                        <p:tgtEl>
                                          <p:spTgt spid="2">
                                            <p:txEl>
                                              <p:pRg st="5" end="5"/>
                                            </p:txEl>
                                          </p:spTgt>
                                        </p:tgtEl>
                                        <p:attrNameLst>
                                          <p:attrName>style.visibility</p:attrName>
                                        </p:attrNameLst>
                                      </p:cBhvr>
                                      <p:to>
                                        <p:strVal val="visible"/>
                                      </p:to>
                                    </p:set>
                                    <p:animEffect transition="in" filter="wipe(down)">
                                      <p:cBhvr>
                                        <p:cTn id="84" dur="580">
                                          <p:stCondLst>
                                            <p:cond delay="0"/>
                                          </p:stCondLst>
                                        </p:cTn>
                                        <p:tgtEl>
                                          <p:spTgt spid="2">
                                            <p:txEl>
                                              <p:pRg st="5" end="5"/>
                                            </p:txEl>
                                          </p:spTgt>
                                        </p:tgtEl>
                                      </p:cBhvr>
                                    </p:animEffect>
                                    <p:anim calcmode="lin" valueType="num">
                                      <p:cBhvr>
                                        <p:cTn id="85"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90" dur="26">
                                          <p:stCondLst>
                                            <p:cond delay="650"/>
                                          </p:stCondLst>
                                        </p:cTn>
                                        <p:tgtEl>
                                          <p:spTgt spid="2">
                                            <p:txEl>
                                              <p:pRg st="5" end="5"/>
                                            </p:txEl>
                                          </p:spTgt>
                                        </p:tgtEl>
                                      </p:cBhvr>
                                      <p:to x="100000" y="60000"/>
                                    </p:animScale>
                                    <p:animScale>
                                      <p:cBhvr>
                                        <p:cTn id="91" dur="166" decel="50000">
                                          <p:stCondLst>
                                            <p:cond delay="676"/>
                                          </p:stCondLst>
                                        </p:cTn>
                                        <p:tgtEl>
                                          <p:spTgt spid="2">
                                            <p:txEl>
                                              <p:pRg st="5" end="5"/>
                                            </p:txEl>
                                          </p:spTgt>
                                        </p:tgtEl>
                                      </p:cBhvr>
                                      <p:to x="100000" y="100000"/>
                                    </p:animScale>
                                    <p:animScale>
                                      <p:cBhvr>
                                        <p:cTn id="92" dur="26">
                                          <p:stCondLst>
                                            <p:cond delay="1312"/>
                                          </p:stCondLst>
                                        </p:cTn>
                                        <p:tgtEl>
                                          <p:spTgt spid="2">
                                            <p:txEl>
                                              <p:pRg st="5" end="5"/>
                                            </p:txEl>
                                          </p:spTgt>
                                        </p:tgtEl>
                                      </p:cBhvr>
                                      <p:to x="100000" y="80000"/>
                                    </p:animScale>
                                    <p:animScale>
                                      <p:cBhvr>
                                        <p:cTn id="93" dur="166" decel="50000">
                                          <p:stCondLst>
                                            <p:cond delay="1338"/>
                                          </p:stCondLst>
                                        </p:cTn>
                                        <p:tgtEl>
                                          <p:spTgt spid="2">
                                            <p:txEl>
                                              <p:pRg st="5" end="5"/>
                                            </p:txEl>
                                          </p:spTgt>
                                        </p:tgtEl>
                                      </p:cBhvr>
                                      <p:to x="100000" y="100000"/>
                                    </p:animScale>
                                    <p:animScale>
                                      <p:cBhvr>
                                        <p:cTn id="94" dur="26">
                                          <p:stCondLst>
                                            <p:cond delay="1642"/>
                                          </p:stCondLst>
                                        </p:cTn>
                                        <p:tgtEl>
                                          <p:spTgt spid="2">
                                            <p:txEl>
                                              <p:pRg st="5" end="5"/>
                                            </p:txEl>
                                          </p:spTgt>
                                        </p:tgtEl>
                                      </p:cBhvr>
                                      <p:to x="100000" y="90000"/>
                                    </p:animScale>
                                    <p:animScale>
                                      <p:cBhvr>
                                        <p:cTn id="95" dur="166" decel="50000">
                                          <p:stCondLst>
                                            <p:cond delay="1668"/>
                                          </p:stCondLst>
                                        </p:cTn>
                                        <p:tgtEl>
                                          <p:spTgt spid="2">
                                            <p:txEl>
                                              <p:pRg st="5" end="5"/>
                                            </p:txEl>
                                          </p:spTgt>
                                        </p:tgtEl>
                                      </p:cBhvr>
                                      <p:to x="100000" y="100000"/>
                                    </p:animScale>
                                    <p:animScale>
                                      <p:cBhvr>
                                        <p:cTn id="96" dur="26">
                                          <p:stCondLst>
                                            <p:cond delay="1808"/>
                                          </p:stCondLst>
                                        </p:cTn>
                                        <p:tgtEl>
                                          <p:spTgt spid="2">
                                            <p:txEl>
                                              <p:pRg st="5" end="5"/>
                                            </p:txEl>
                                          </p:spTgt>
                                        </p:tgtEl>
                                      </p:cBhvr>
                                      <p:to x="100000" y="95000"/>
                                    </p:animScale>
                                    <p:animScale>
                                      <p:cBhvr>
                                        <p:cTn id="97" dur="166" decel="50000">
                                          <p:stCondLst>
                                            <p:cond delay="1834"/>
                                          </p:stCondLst>
                                        </p:cTn>
                                        <p:tgtEl>
                                          <p:spTgt spid="2">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1103</TotalTime>
  <Words>634</Words>
  <Application>Microsoft Office PowerPoint</Application>
  <PresentationFormat>عرض على الشاشة (4:3)</PresentationFormat>
  <Paragraphs>72</Paragraphs>
  <Slides>13</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13</vt:i4>
      </vt:variant>
    </vt:vector>
  </HeadingPairs>
  <TitlesOfParts>
    <vt:vector size="17" baseType="lpstr">
      <vt:lpstr>Arial</vt:lpstr>
      <vt:lpstr>Arial Narrow</vt:lpstr>
      <vt:lpstr>Calibri</vt:lpstr>
      <vt:lpstr>أفق</vt:lpstr>
      <vt:lpstr>   Climate change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Naim Al Hussaini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dc:title>
  <dc:creator>mohammed</dc:creator>
  <cp:lastModifiedBy>MSI`</cp:lastModifiedBy>
  <cp:revision>29</cp:revision>
  <dcterms:created xsi:type="dcterms:W3CDTF">2022-06-02T19:50:48Z</dcterms:created>
  <dcterms:modified xsi:type="dcterms:W3CDTF">2022-06-15T23:54:12Z</dcterms:modified>
</cp:coreProperties>
</file>