
<file path=[Content_Types].xml><?xml version="1.0" encoding="utf-8"?>
<Types xmlns="http://schemas.openxmlformats.org/package/2006/content-types">
  <Default Extension="png" ContentType="image/png"/>
  <Default Extension="svg" ContentType="image/svg+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5" r:id="rId10"/>
    <p:sldId id="264" r:id="rId11"/>
    <p:sldId id="267" r:id="rId12"/>
    <p:sldId id="266" r:id="rId13"/>
    <p:sldId id="268" r:id="rId14"/>
    <p:sldId id="269" r:id="rId15"/>
    <p:sldId id="270" r:id="rId16"/>
    <p:sldId id="271" r:id="rId17"/>
    <p:sldId id="272" r:id="rId18"/>
    <p:sldId id="273" r:id="rId19"/>
    <p:sldId id="274" r:id="rId20"/>
    <p:sldId id="275" r:id="rId21"/>
    <p:sldId id="280" r:id="rId22"/>
    <p:sldId id="278" r:id="rId23"/>
    <p:sldId id="277" r:id="rId24"/>
    <p:sldId id="289" r:id="rId25"/>
    <p:sldId id="282" r:id="rId26"/>
    <p:sldId id="283" r:id="rId27"/>
    <p:sldId id="284" r:id="rId28"/>
    <p:sldId id="285" r:id="rId29"/>
    <p:sldId id="286" r:id="rId30"/>
    <p:sldId id="287" r:id="rId31"/>
    <p:sldId id="288" r:id="rId32"/>
    <p:sldId id="279" r:id="rId33"/>
    <p:sldId id="281" r:id="rId3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92" d="100"/>
          <a:sy n="92" d="100"/>
        </p:scale>
        <p:origin x="498" y="9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2D861395-8C54-4D00-B479-37DD0578DFE2}" type="datetimeFigureOut">
              <a:rPr lang="en-US" smtClean="0"/>
              <a:pPr/>
              <a:t>11/11/2020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5AC3F4-0D46-4929-9C71-12DC6B45103B}" type="slidenum">
              <a:rPr lang="en-US" smtClean="0"/>
              <a:pPr/>
              <a:t>‹#›</a:t>
            </a:fld>
            <a:endParaRPr lang="en-US"/>
          </a:p>
        </p:txBody>
      </p:sp>
    </p:spTree>
    <p:extLst>
      <p:ext uri="{BB962C8B-B14F-4D97-AF65-F5344CB8AC3E}">
        <p14:creationId xmlns:p14="http://schemas.microsoft.com/office/powerpoint/2010/main" val="34326245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D861395-8C54-4D00-B479-37DD0578DFE2}" type="datetimeFigureOut">
              <a:rPr lang="en-US" smtClean="0"/>
              <a:pPr/>
              <a:t>11/11/2020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5AC3F4-0D46-4929-9C71-12DC6B45103B}" type="slidenum">
              <a:rPr lang="en-US" smtClean="0"/>
              <a:pPr/>
              <a:t>‹#›</a:t>
            </a:fld>
            <a:endParaRPr lang="en-US"/>
          </a:p>
        </p:txBody>
      </p:sp>
    </p:spTree>
    <p:extLst>
      <p:ext uri="{BB962C8B-B14F-4D97-AF65-F5344CB8AC3E}">
        <p14:creationId xmlns:p14="http://schemas.microsoft.com/office/powerpoint/2010/main" val="34942625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D861395-8C54-4D00-B479-37DD0578DFE2}" type="datetimeFigureOut">
              <a:rPr lang="en-US" smtClean="0"/>
              <a:pPr/>
              <a:t>11/11/2020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5AC3F4-0D46-4929-9C71-12DC6B45103B}" type="slidenum">
              <a:rPr lang="en-US" smtClean="0"/>
              <a:pPr/>
              <a:t>‹#›</a:t>
            </a:fld>
            <a:endParaRPr 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11298276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D861395-8C54-4D00-B479-37DD0578DFE2}" type="datetimeFigureOut">
              <a:rPr lang="en-US" smtClean="0"/>
              <a:pPr/>
              <a:t>11/11/2020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5AC3F4-0D46-4929-9C71-12DC6B45103B}" type="slidenum">
              <a:rPr lang="en-US" smtClean="0"/>
              <a:pPr/>
              <a:t>‹#›</a:t>
            </a:fld>
            <a:endParaRPr lang="en-US"/>
          </a:p>
        </p:txBody>
      </p:sp>
    </p:spTree>
    <p:extLst>
      <p:ext uri="{BB962C8B-B14F-4D97-AF65-F5344CB8AC3E}">
        <p14:creationId xmlns:p14="http://schemas.microsoft.com/office/powerpoint/2010/main" val="28920533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D861395-8C54-4D00-B479-37DD0578DFE2}" type="datetimeFigureOut">
              <a:rPr lang="en-US" smtClean="0"/>
              <a:pPr/>
              <a:t>11/11/2020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5AC3F4-0D46-4929-9C71-12DC6B45103B}" type="slidenum">
              <a:rPr lang="en-US" smtClean="0"/>
              <a:pPr/>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9331047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D861395-8C54-4D00-B479-37DD0578DFE2}" type="datetimeFigureOut">
              <a:rPr lang="en-US" smtClean="0"/>
              <a:pPr/>
              <a:t>11/11/2020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5AC3F4-0D46-4929-9C71-12DC6B45103B}" type="slidenum">
              <a:rPr lang="en-US" smtClean="0"/>
              <a:pPr/>
              <a:t>‹#›</a:t>
            </a:fld>
            <a:endParaRPr lang="en-US"/>
          </a:p>
        </p:txBody>
      </p:sp>
    </p:spTree>
    <p:extLst>
      <p:ext uri="{BB962C8B-B14F-4D97-AF65-F5344CB8AC3E}">
        <p14:creationId xmlns:p14="http://schemas.microsoft.com/office/powerpoint/2010/main" val="201022515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D861395-8C54-4D00-B479-37DD0578DFE2}" type="datetimeFigureOut">
              <a:rPr lang="en-US" smtClean="0"/>
              <a:pPr/>
              <a:t>11/11/2020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5AC3F4-0D46-4929-9C71-12DC6B45103B}" type="slidenum">
              <a:rPr lang="en-US" smtClean="0"/>
              <a:pPr/>
              <a:t>‹#›</a:t>
            </a:fld>
            <a:endParaRPr lang="en-US"/>
          </a:p>
        </p:txBody>
      </p:sp>
    </p:spTree>
    <p:extLst>
      <p:ext uri="{BB962C8B-B14F-4D97-AF65-F5344CB8AC3E}">
        <p14:creationId xmlns:p14="http://schemas.microsoft.com/office/powerpoint/2010/main" val="21216184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D861395-8C54-4D00-B479-37DD0578DFE2}" type="datetimeFigureOut">
              <a:rPr lang="en-US" smtClean="0"/>
              <a:pPr/>
              <a:t>11/11/2020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5AC3F4-0D46-4929-9C71-12DC6B45103B}" type="slidenum">
              <a:rPr lang="en-US" smtClean="0"/>
              <a:pPr/>
              <a:t>‹#›</a:t>
            </a:fld>
            <a:endParaRPr lang="en-US"/>
          </a:p>
        </p:txBody>
      </p:sp>
    </p:spTree>
    <p:extLst>
      <p:ext uri="{BB962C8B-B14F-4D97-AF65-F5344CB8AC3E}">
        <p14:creationId xmlns:p14="http://schemas.microsoft.com/office/powerpoint/2010/main" val="14912325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D861395-8C54-4D00-B479-37DD0578DFE2}" type="datetimeFigureOut">
              <a:rPr lang="en-US" smtClean="0"/>
              <a:pPr/>
              <a:t>11/11/2020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5AC3F4-0D46-4929-9C71-12DC6B45103B}" type="slidenum">
              <a:rPr lang="en-US" smtClean="0"/>
              <a:pPr/>
              <a:t>‹#›</a:t>
            </a:fld>
            <a:endParaRPr lang="en-US"/>
          </a:p>
        </p:txBody>
      </p:sp>
    </p:spTree>
    <p:extLst>
      <p:ext uri="{BB962C8B-B14F-4D97-AF65-F5344CB8AC3E}">
        <p14:creationId xmlns:p14="http://schemas.microsoft.com/office/powerpoint/2010/main" val="34826203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D861395-8C54-4D00-B479-37DD0578DFE2}" type="datetimeFigureOut">
              <a:rPr lang="en-US" smtClean="0"/>
              <a:pPr/>
              <a:t>11/11/2020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5AC3F4-0D46-4929-9C71-12DC6B45103B}" type="slidenum">
              <a:rPr lang="en-US" smtClean="0"/>
              <a:pPr/>
              <a:t>‹#›</a:t>
            </a:fld>
            <a:endParaRPr lang="en-US"/>
          </a:p>
        </p:txBody>
      </p:sp>
    </p:spTree>
    <p:extLst>
      <p:ext uri="{BB962C8B-B14F-4D97-AF65-F5344CB8AC3E}">
        <p14:creationId xmlns:p14="http://schemas.microsoft.com/office/powerpoint/2010/main" val="25724097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2D861395-8C54-4D00-B479-37DD0578DFE2}" type="datetimeFigureOut">
              <a:rPr lang="en-US" smtClean="0"/>
              <a:pPr/>
              <a:t>11/11/2020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B5AC3F4-0D46-4929-9C71-12DC6B45103B}" type="slidenum">
              <a:rPr lang="en-US" smtClean="0"/>
              <a:pPr/>
              <a:t>‹#›</a:t>
            </a:fld>
            <a:endParaRPr lang="en-US"/>
          </a:p>
        </p:txBody>
      </p:sp>
    </p:spTree>
    <p:extLst>
      <p:ext uri="{BB962C8B-B14F-4D97-AF65-F5344CB8AC3E}">
        <p14:creationId xmlns:p14="http://schemas.microsoft.com/office/powerpoint/2010/main" val="39251261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D861395-8C54-4D00-B479-37DD0578DFE2}" type="datetimeFigureOut">
              <a:rPr lang="en-US" smtClean="0"/>
              <a:pPr/>
              <a:t>11/11/2020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B5AC3F4-0D46-4929-9C71-12DC6B45103B}" type="slidenum">
              <a:rPr lang="en-US" smtClean="0"/>
              <a:pPr/>
              <a:t>‹#›</a:t>
            </a:fld>
            <a:endParaRPr lang="en-US"/>
          </a:p>
        </p:txBody>
      </p:sp>
    </p:spTree>
    <p:extLst>
      <p:ext uri="{BB962C8B-B14F-4D97-AF65-F5344CB8AC3E}">
        <p14:creationId xmlns:p14="http://schemas.microsoft.com/office/powerpoint/2010/main" val="2884766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2D861395-8C54-4D00-B479-37DD0578DFE2}" type="datetimeFigureOut">
              <a:rPr lang="en-US" smtClean="0"/>
              <a:pPr/>
              <a:t>11/11/2020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B5AC3F4-0D46-4929-9C71-12DC6B45103B}" type="slidenum">
              <a:rPr lang="en-US" smtClean="0"/>
              <a:pPr/>
              <a:t>‹#›</a:t>
            </a:fld>
            <a:endParaRPr lang="en-US"/>
          </a:p>
        </p:txBody>
      </p:sp>
    </p:spTree>
    <p:extLst>
      <p:ext uri="{BB962C8B-B14F-4D97-AF65-F5344CB8AC3E}">
        <p14:creationId xmlns:p14="http://schemas.microsoft.com/office/powerpoint/2010/main" val="20106242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D861395-8C54-4D00-B479-37DD0578DFE2}" type="datetimeFigureOut">
              <a:rPr lang="en-US" smtClean="0"/>
              <a:pPr/>
              <a:t>11/11/2020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B5AC3F4-0D46-4929-9C71-12DC6B45103B}" type="slidenum">
              <a:rPr lang="en-US" smtClean="0"/>
              <a:pPr/>
              <a:t>‹#›</a:t>
            </a:fld>
            <a:endParaRPr lang="en-US"/>
          </a:p>
        </p:txBody>
      </p:sp>
    </p:spTree>
    <p:extLst>
      <p:ext uri="{BB962C8B-B14F-4D97-AF65-F5344CB8AC3E}">
        <p14:creationId xmlns:p14="http://schemas.microsoft.com/office/powerpoint/2010/main" val="36870465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D861395-8C54-4D00-B479-37DD0578DFE2}" type="datetimeFigureOut">
              <a:rPr lang="en-US" smtClean="0"/>
              <a:pPr/>
              <a:t>11/11/2020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B5AC3F4-0D46-4929-9C71-12DC6B45103B}" type="slidenum">
              <a:rPr lang="en-US" smtClean="0"/>
              <a:pPr/>
              <a:t>‹#›</a:t>
            </a:fld>
            <a:endParaRPr lang="en-US"/>
          </a:p>
        </p:txBody>
      </p:sp>
    </p:spTree>
    <p:extLst>
      <p:ext uri="{BB962C8B-B14F-4D97-AF65-F5344CB8AC3E}">
        <p14:creationId xmlns:p14="http://schemas.microsoft.com/office/powerpoint/2010/main" val="3488027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D861395-8C54-4D00-B479-37DD0578DFE2}" type="datetimeFigureOut">
              <a:rPr lang="en-US" smtClean="0"/>
              <a:pPr/>
              <a:t>11/11/2020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B5AC3F4-0D46-4929-9C71-12DC6B45103B}" type="slidenum">
              <a:rPr lang="en-US" smtClean="0"/>
              <a:pPr/>
              <a:t>‹#›</a:t>
            </a:fld>
            <a:endParaRPr lang="en-US"/>
          </a:p>
        </p:txBody>
      </p:sp>
    </p:spTree>
    <p:extLst>
      <p:ext uri="{BB962C8B-B14F-4D97-AF65-F5344CB8AC3E}">
        <p14:creationId xmlns:p14="http://schemas.microsoft.com/office/powerpoint/2010/main" val="39386100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2D861395-8C54-4D00-B479-37DD0578DFE2}" type="datetimeFigureOut">
              <a:rPr lang="en-US" smtClean="0"/>
              <a:pPr/>
              <a:t>11/11/2020</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0B5AC3F4-0D46-4929-9C71-12DC6B45103B}" type="slidenum">
              <a:rPr lang="en-US" smtClean="0"/>
              <a:pPr/>
              <a:t>‹#›</a:t>
            </a:fld>
            <a:endParaRPr lang="en-US"/>
          </a:p>
        </p:txBody>
      </p:sp>
    </p:spTree>
    <p:extLst>
      <p:ext uri="{BB962C8B-B14F-4D97-AF65-F5344CB8AC3E}">
        <p14:creationId xmlns:p14="http://schemas.microsoft.com/office/powerpoint/2010/main" val="300527879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2.svg"/><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slide" Target="slide1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34F1B8E-62FC-40C9-8F42-F5BD846AD08B}"/>
              </a:ext>
            </a:extLst>
          </p:cNvPr>
          <p:cNvSpPr>
            <a:spLocks noGrp="1"/>
          </p:cNvSpPr>
          <p:nvPr>
            <p:ph type="ctrTitle"/>
          </p:nvPr>
        </p:nvSpPr>
        <p:spPr/>
        <p:txBody>
          <a:bodyPr/>
          <a:lstStyle/>
          <a:p>
            <a:r>
              <a:rPr lang="en-US" sz="6600" b="1" dirty="0">
                <a:latin typeface="Times New Roman" panose="02020603050405020304" pitchFamily="18" charset="0"/>
                <a:cs typeface="Times New Roman" panose="02020603050405020304" pitchFamily="18" charset="0"/>
              </a:rPr>
              <a:t>Health </a:t>
            </a:r>
            <a:r>
              <a:rPr lang="en-US" sz="6600" b="1" dirty="0" smtClean="0">
                <a:latin typeface="Times New Roman" panose="02020603050405020304" pitchFamily="18" charset="0"/>
                <a:cs typeface="Times New Roman" panose="02020603050405020304" pitchFamily="18" charset="0"/>
              </a:rPr>
              <a:t>Education &amp; communication</a:t>
            </a:r>
            <a:endParaRPr lang="en-US" sz="6600" b="1" dirty="0">
              <a:latin typeface="Times New Roman" panose="02020603050405020304" pitchFamily="18" charset="0"/>
              <a:cs typeface="Times New Roman" panose="02020603050405020304" pitchFamily="18" charset="0"/>
            </a:endParaRPr>
          </a:p>
        </p:txBody>
      </p:sp>
      <p:sp>
        <p:nvSpPr>
          <p:cNvPr id="3" name="Subtitle 2">
            <a:extLst>
              <a:ext uri="{FF2B5EF4-FFF2-40B4-BE49-F238E27FC236}">
                <a16:creationId xmlns:a16="http://schemas.microsoft.com/office/drawing/2014/main" xmlns="" id="{E4494C5F-1293-48E6-976F-94F05F523D1A}"/>
              </a:ext>
            </a:extLst>
          </p:cNvPr>
          <p:cNvSpPr>
            <a:spLocks noGrp="1"/>
          </p:cNvSpPr>
          <p:nvPr>
            <p:ph type="subTitle" idx="1"/>
          </p:nvPr>
        </p:nvSpPr>
        <p:spPr/>
        <p:txBody>
          <a:bodyPr>
            <a:normAutofit/>
          </a:bodyPr>
          <a:lstStyle/>
          <a:p>
            <a:r>
              <a:rPr lang="en-US" sz="2400" dirty="0">
                <a:latin typeface="Times New Roman" panose="02020603050405020304" pitchFamily="18" charset="0"/>
                <a:cs typeface="Times New Roman" panose="02020603050405020304" pitchFamily="18" charset="0"/>
              </a:rPr>
              <a:t>Dr. Nuha Bodaboos, MD, MPH</a:t>
            </a:r>
          </a:p>
        </p:txBody>
      </p:sp>
    </p:spTree>
    <p:extLst>
      <p:ext uri="{BB962C8B-B14F-4D97-AF65-F5344CB8AC3E}">
        <p14:creationId xmlns:p14="http://schemas.microsoft.com/office/powerpoint/2010/main" val="23310055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AD1565D-5E8C-4913-8CC6-35A7D24A0E54}"/>
              </a:ext>
            </a:extLst>
          </p:cNvPr>
          <p:cNvSpPr>
            <a:spLocks noGrp="1"/>
          </p:cNvSpPr>
          <p:nvPr>
            <p:ph type="title"/>
          </p:nvPr>
        </p:nvSpPr>
        <p:spPr>
          <a:xfrm>
            <a:off x="677334" y="609600"/>
            <a:ext cx="8596668" cy="1036320"/>
          </a:xfrm>
        </p:spPr>
        <p:txBody>
          <a:bodyPr>
            <a:normAutofit/>
          </a:bodyPr>
          <a:lstStyle/>
          <a:p>
            <a:r>
              <a:rPr lang="en-US" sz="4800" b="1" dirty="0">
                <a:latin typeface="Times New Roman" panose="02020603050405020304" pitchFamily="18" charset="0"/>
                <a:cs typeface="Times New Roman" panose="02020603050405020304" pitchFamily="18" charset="0"/>
              </a:rPr>
              <a:t>Interest</a:t>
            </a:r>
          </a:p>
        </p:txBody>
      </p:sp>
      <p:pic>
        <p:nvPicPr>
          <p:cNvPr id="4" name="Content Placeholder 3">
            <a:extLst>
              <a:ext uri="{FF2B5EF4-FFF2-40B4-BE49-F238E27FC236}">
                <a16:creationId xmlns:a16="http://schemas.microsoft.com/office/drawing/2014/main" xmlns="" id="{F6D513C0-C81A-42B8-BC68-9D34A466269D}"/>
              </a:ext>
            </a:extLst>
          </p:cNvPr>
          <p:cNvPicPr>
            <a:picLocks noGrp="1" noChangeAspect="1"/>
          </p:cNvPicPr>
          <p:nvPr>
            <p:ph idx="1"/>
          </p:nvPr>
        </p:nvPicPr>
        <p:blipFill>
          <a:blip r:embed="rId2"/>
          <a:stretch>
            <a:fillRect/>
          </a:stretch>
        </p:blipFill>
        <p:spPr>
          <a:xfrm>
            <a:off x="506437" y="2067951"/>
            <a:ext cx="8890781" cy="4180449"/>
          </a:xfrm>
          <a:prstGeom prst="rect">
            <a:avLst/>
          </a:prstGeom>
        </p:spPr>
      </p:pic>
    </p:spTree>
    <p:extLst>
      <p:ext uri="{BB962C8B-B14F-4D97-AF65-F5344CB8AC3E}">
        <p14:creationId xmlns:p14="http://schemas.microsoft.com/office/powerpoint/2010/main" val="337224765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A2A5FC1-2B1C-4CC1-A7C9-EBA6BC8B9DC7}"/>
              </a:ext>
            </a:extLst>
          </p:cNvPr>
          <p:cNvSpPr>
            <a:spLocks noGrp="1"/>
          </p:cNvSpPr>
          <p:nvPr>
            <p:ph type="title"/>
          </p:nvPr>
        </p:nvSpPr>
        <p:spPr>
          <a:xfrm>
            <a:off x="677334" y="609600"/>
            <a:ext cx="8596668" cy="980661"/>
          </a:xfrm>
        </p:spPr>
        <p:txBody>
          <a:bodyPr>
            <a:normAutofit/>
          </a:bodyPr>
          <a:lstStyle/>
          <a:p>
            <a:r>
              <a:rPr lang="en-US" sz="4400" b="1" dirty="0">
                <a:latin typeface="Times New Roman" panose="02020603050405020304" pitchFamily="18" charset="0"/>
                <a:cs typeface="Times New Roman" panose="02020603050405020304" pitchFamily="18" charset="0"/>
              </a:rPr>
              <a:t>Comprehension</a:t>
            </a:r>
          </a:p>
        </p:txBody>
      </p:sp>
      <p:pic>
        <p:nvPicPr>
          <p:cNvPr id="4" name="Content Placeholder 3">
            <a:extLst>
              <a:ext uri="{FF2B5EF4-FFF2-40B4-BE49-F238E27FC236}">
                <a16:creationId xmlns:a16="http://schemas.microsoft.com/office/drawing/2014/main" xmlns="" id="{E684AF25-6715-4FEE-9823-5ABD4937F008}"/>
              </a:ext>
            </a:extLst>
          </p:cNvPr>
          <p:cNvPicPr>
            <a:picLocks noGrp="1" noChangeAspect="1"/>
          </p:cNvPicPr>
          <p:nvPr>
            <p:ph idx="1"/>
          </p:nvPr>
        </p:nvPicPr>
        <p:blipFill>
          <a:blip r:embed="rId2"/>
          <a:stretch>
            <a:fillRect/>
          </a:stretch>
        </p:blipFill>
        <p:spPr>
          <a:xfrm>
            <a:off x="677334" y="1590261"/>
            <a:ext cx="8596668" cy="4163633"/>
          </a:xfrm>
          <a:prstGeom prst="rect">
            <a:avLst/>
          </a:prstGeom>
        </p:spPr>
      </p:pic>
    </p:spTree>
    <p:extLst>
      <p:ext uri="{BB962C8B-B14F-4D97-AF65-F5344CB8AC3E}">
        <p14:creationId xmlns:p14="http://schemas.microsoft.com/office/powerpoint/2010/main" val="58881277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85B9A41-912D-41A8-A021-E30E8A1E067E}"/>
              </a:ext>
            </a:extLst>
          </p:cNvPr>
          <p:cNvSpPr>
            <a:spLocks noGrp="1"/>
          </p:cNvSpPr>
          <p:nvPr>
            <p:ph type="title"/>
          </p:nvPr>
        </p:nvSpPr>
        <p:spPr>
          <a:xfrm>
            <a:off x="677334" y="609600"/>
            <a:ext cx="8596668" cy="825305"/>
          </a:xfrm>
        </p:spPr>
        <p:txBody>
          <a:bodyPr>
            <a:normAutofit/>
          </a:bodyPr>
          <a:lstStyle/>
          <a:p>
            <a:r>
              <a:rPr lang="en-US" sz="4400" b="1" dirty="0">
                <a:latin typeface="Times New Roman" panose="02020603050405020304" pitchFamily="18" charset="0"/>
                <a:cs typeface="Times New Roman" panose="02020603050405020304" pitchFamily="18" charset="0"/>
              </a:rPr>
              <a:t>Motivation</a:t>
            </a:r>
          </a:p>
        </p:txBody>
      </p:sp>
      <p:pic>
        <p:nvPicPr>
          <p:cNvPr id="4" name="Content Placeholder 3">
            <a:extLst>
              <a:ext uri="{FF2B5EF4-FFF2-40B4-BE49-F238E27FC236}">
                <a16:creationId xmlns:a16="http://schemas.microsoft.com/office/drawing/2014/main" xmlns="" id="{7E7BFEC9-48BC-4A2D-B5CA-00598A67F2B3}"/>
              </a:ext>
            </a:extLst>
          </p:cNvPr>
          <p:cNvPicPr>
            <a:picLocks noGrp="1" noChangeAspect="1"/>
          </p:cNvPicPr>
          <p:nvPr>
            <p:ph idx="1"/>
          </p:nvPr>
        </p:nvPicPr>
        <p:blipFill>
          <a:blip r:embed="rId2"/>
          <a:stretch>
            <a:fillRect/>
          </a:stretch>
        </p:blipFill>
        <p:spPr>
          <a:xfrm>
            <a:off x="677334" y="1631853"/>
            <a:ext cx="8466665" cy="4895556"/>
          </a:xfrm>
          <a:prstGeom prst="rect">
            <a:avLst/>
          </a:prstGeom>
        </p:spPr>
      </p:pic>
    </p:spTree>
    <p:extLst>
      <p:ext uri="{BB962C8B-B14F-4D97-AF65-F5344CB8AC3E}">
        <p14:creationId xmlns:p14="http://schemas.microsoft.com/office/powerpoint/2010/main" val="237547772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A175AD9-9D00-4939-8D5B-193C3BA917EB}"/>
              </a:ext>
            </a:extLst>
          </p:cNvPr>
          <p:cNvSpPr>
            <a:spLocks noGrp="1"/>
          </p:cNvSpPr>
          <p:nvPr>
            <p:ph type="title"/>
          </p:nvPr>
        </p:nvSpPr>
        <p:spPr>
          <a:xfrm>
            <a:off x="677334" y="609600"/>
            <a:ext cx="8596668" cy="1166191"/>
          </a:xfrm>
        </p:spPr>
        <p:txBody>
          <a:bodyPr>
            <a:normAutofit/>
          </a:bodyPr>
          <a:lstStyle/>
          <a:p>
            <a:r>
              <a:rPr lang="en-US" sz="4400" b="1" dirty="0">
                <a:latin typeface="Times New Roman" panose="02020603050405020304" pitchFamily="18" charset="0"/>
                <a:cs typeface="Times New Roman" panose="02020603050405020304" pitchFamily="18" charset="0"/>
              </a:rPr>
              <a:t>Reinforcement</a:t>
            </a:r>
          </a:p>
        </p:txBody>
      </p:sp>
      <p:pic>
        <p:nvPicPr>
          <p:cNvPr id="4" name="Content Placeholder 3">
            <a:extLst>
              <a:ext uri="{FF2B5EF4-FFF2-40B4-BE49-F238E27FC236}">
                <a16:creationId xmlns:a16="http://schemas.microsoft.com/office/drawing/2014/main" xmlns="" id="{7EBE5679-B9DC-40DA-886D-03EF29E41785}"/>
              </a:ext>
            </a:extLst>
          </p:cNvPr>
          <p:cNvPicPr>
            <a:picLocks noGrp="1" noChangeAspect="1"/>
          </p:cNvPicPr>
          <p:nvPr>
            <p:ph idx="1"/>
          </p:nvPr>
        </p:nvPicPr>
        <p:blipFill>
          <a:blip r:embed="rId2"/>
          <a:stretch>
            <a:fillRect/>
          </a:stretch>
        </p:blipFill>
        <p:spPr>
          <a:xfrm>
            <a:off x="677335" y="1669775"/>
            <a:ext cx="8029344" cy="4797288"/>
          </a:xfrm>
          <a:prstGeom prst="rect">
            <a:avLst/>
          </a:prstGeom>
        </p:spPr>
      </p:pic>
    </p:spTree>
    <p:extLst>
      <p:ext uri="{BB962C8B-B14F-4D97-AF65-F5344CB8AC3E}">
        <p14:creationId xmlns:p14="http://schemas.microsoft.com/office/powerpoint/2010/main" val="187463860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1FF8B94-C59B-47C0-9BB1-BF110694BD44}"/>
              </a:ext>
            </a:extLst>
          </p:cNvPr>
          <p:cNvSpPr>
            <a:spLocks noGrp="1"/>
          </p:cNvSpPr>
          <p:nvPr>
            <p:ph type="title"/>
          </p:nvPr>
        </p:nvSpPr>
        <p:spPr>
          <a:xfrm>
            <a:off x="677334" y="609600"/>
            <a:ext cx="8596668" cy="980661"/>
          </a:xfrm>
        </p:spPr>
        <p:txBody>
          <a:bodyPr>
            <a:normAutofit/>
          </a:bodyPr>
          <a:lstStyle/>
          <a:p>
            <a:r>
              <a:rPr lang="en-US" sz="4400" b="1" dirty="0">
                <a:latin typeface="Times New Roman" panose="02020603050405020304" pitchFamily="18" charset="0"/>
                <a:cs typeface="Times New Roman" panose="02020603050405020304" pitchFamily="18" charset="0"/>
              </a:rPr>
              <a:t>Learning by Doing</a:t>
            </a:r>
          </a:p>
        </p:txBody>
      </p:sp>
      <p:pic>
        <p:nvPicPr>
          <p:cNvPr id="4" name="Content Placeholder 3">
            <a:extLst>
              <a:ext uri="{FF2B5EF4-FFF2-40B4-BE49-F238E27FC236}">
                <a16:creationId xmlns:a16="http://schemas.microsoft.com/office/drawing/2014/main" xmlns="" id="{880B901F-3704-4BD7-A4D5-1583E4588FC7}"/>
              </a:ext>
            </a:extLst>
          </p:cNvPr>
          <p:cNvPicPr>
            <a:picLocks noGrp="1" noChangeAspect="1"/>
          </p:cNvPicPr>
          <p:nvPr>
            <p:ph idx="1"/>
          </p:nvPr>
        </p:nvPicPr>
        <p:blipFill>
          <a:blip r:embed="rId2"/>
          <a:stretch>
            <a:fillRect/>
          </a:stretch>
        </p:blipFill>
        <p:spPr>
          <a:xfrm>
            <a:off x="781878" y="1590262"/>
            <a:ext cx="8322365" cy="4969564"/>
          </a:xfrm>
          <a:prstGeom prst="rect">
            <a:avLst/>
          </a:prstGeom>
        </p:spPr>
      </p:pic>
      <p:pic>
        <p:nvPicPr>
          <p:cNvPr id="5" name="Picture 4">
            <a:extLst>
              <a:ext uri="{FF2B5EF4-FFF2-40B4-BE49-F238E27FC236}">
                <a16:creationId xmlns:a16="http://schemas.microsoft.com/office/drawing/2014/main" xmlns="" id="{5AD6125F-0F03-42B8-9F88-4D8592C46E69}"/>
              </a:ext>
            </a:extLst>
          </p:cNvPr>
          <p:cNvPicPr>
            <a:picLocks noChangeAspect="1"/>
          </p:cNvPicPr>
          <p:nvPr/>
        </p:nvPicPr>
        <p:blipFill>
          <a:blip r:embed="rId3"/>
          <a:stretch>
            <a:fillRect/>
          </a:stretch>
        </p:blipFill>
        <p:spPr>
          <a:xfrm>
            <a:off x="3857624" y="2162175"/>
            <a:ext cx="4994827" cy="3880816"/>
          </a:xfrm>
          <a:prstGeom prst="rect">
            <a:avLst/>
          </a:prstGeom>
        </p:spPr>
      </p:pic>
    </p:spTree>
    <p:extLst>
      <p:ext uri="{BB962C8B-B14F-4D97-AF65-F5344CB8AC3E}">
        <p14:creationId xmlns:p14="http://schemas.microsoft.com/office/powerpoint/2010/main" val="251029437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624D558-82CC-47B1-B678-5E04E36554C5}"/>
              </a:ext>
            </a:extLst>
          </p:cNvPr>
          <p:cNvSpPr>
            <a:spLocks noGrp="1"/>
          </p:cNvSpPr>
          <p:nvPr>
            <p:ph type="title"/>
          </p:nvPr>
        </p:nvSpPr>
        <p:spPr/>
        <p:txBody>
          <a:bodyPr>
            <a:normAutofit/>
          </a:bodyPr>
          <a:lstStyle/>
          <a:p>
            <a:r>
              <a:rPr lang="en-US" sz="4400" b="1" dirty="0">
                <a:latin typeface="Times New Roman" panose="02020603050405020304" pitchFamily="18" charset="0"/>
                <a:cs typeface="Times New Roman" panose="02020603050405020304" pitchFamily="18" charset="0"/>
              </a:rPr>
              <a:t>Known to unknown</a:t>
            </a:r>
          </a:p>
        </p:txBody>
      </p:sp>
      <p:pic>
        <p:nvPicPr>
          <p:cNvPr id="4" name="Content Placeholder 3">
            <a:extLst>
              <a:ext uri="{FF2B5EF4-FFF2-40B4-BE49-F238E27FC236}">
                <a16:creationId xmlns:a16="http://schemas.microsoft.com/office/drawing/2014/main" xmlns="" id="{2D8C6965-C825-4BE8-8759-14F087109063}"/>
              </a:ext>
            </a:extLst>
          </p:cNvPr>
          <p:cNvPicPr>
            <a:picLocks noGrp="1" noChangeAspect="1"/>
          </p:cNvPicPr>
          <p:nvPr>
            <p:ph idx="1"/>
          </p:nvPr>
        </p:nvPicPr>
        <p:blipFill>
          <a:blip r:embed="rId2"/>
          <a:stretch>
            <a:fillRect/>
          </a:stretch>
        </p:blipFill>
        <p:spPr>
          <a:xfrm>
            <a:off x="808383" y="1930400"/>
            <a:ext cx="8596668" cy="4205357"/>
          </a:xfrm>
          <a:prstGeom prst="rect">
            <a:avLst/>
          </a:prstGeom>
        </p:spPr>
      </p:pic>
    </p:spTree>
    <p:extLst>
      <p:ext uri="{BB962C8B-B14F-4D97-AF65-F5344CB8AC3E}">
        <p14:creationId xmlns:p14="http://schemas.microsoft.com/office/powerpoint/2010/main" val="158414720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7E55DC2-CE04-47A4-A9B7-2887C31F4065}"/>
              </a:ext>
            </a:extLst>
          </p:cNvPr>
          <p:cNvSpPr>
            <a:spLocks noGrp="1"/>
          </p:cNvSpPr>
          <p:nvPr>
            <p:ph type="title"/>
          </p:nvPr>
        </p:nvSpPr>
        <p:spPr>
          <a:xfrm>
            <a:off x="677334" y="609600"/>
            <a:ext cx="8596668" cy="1033670"/>
          </a:xfrm>
        </p:spPr>
        <p:txBody>
          <a:bodyPr>
            <a:normAutofit/>
          </a:bodyPr>
          <a:lstStyle/>
          <a:p>
            <a:r>
              <a:rPr lang="en-US" sz="4400" b="1" dirty="0">
                <a:latin typeface="Times New Roman" panose="02020603050405020304" pitchFamily="18" charset="0"/>
                <a:cs typeface="Times New Roman" panose="02020603050405020304" pitchFamily="18" charset="0"/>
              </a:rPr>
              <a:t>Setting an example</a:t>
            </a:r>
          </a:p>
        </p:txBody>
      </p:sp>
      <p:pic>
        <p:nvPicPr>
          <p:cNvPr id="4" name="Content Placeholder 3">
            <a:extLst>
              <a:ext uri="{FF2B5EF4-FFF2-40B4-BE49-F238E27FC236}">
                <a16:creationId xmlns:a16="http://schemas.microsoft.com/office/drawing/2014/main" xmlns="" id="{12B98F57-1F0B-4940-B205-0EE176A786A1}"/>
              </a:ext>
            </a:extLst>
          </p:cNvPr>
          <p:cNvPicPr>
            <a:picLocks noGrp="1" noChangeAspect="1"/>
          </p:cNvPicPr>
          <p:nvPr>
            <p:ph idx="1"/>
          </p:nvPr>
        </p:nvPicPr>
        <p:blipFill>
          <a:blip r:embed="rId2"/>
          <a:stretch>
            <a:fillRect/>
          </a:stretch>
        </p:blipFill>
        <p:spPr>
          <a:xfrm>
            <a:off x="677333" y="1643270"/>
            <a:ext cx="8691953" cy="5009321"/>
          </a:xfrm>
          <a:prstGeom prst="rect">
            <a:avLst/>
          </a:prstGeom>
        </p:spPr>
      </p:pic>
    </p:spTree>
    <p:extLst>
      <p:ext uri="{BB962C8B-B14F-4D97-AF65-F5344CB8AC3E}">
        <p14:creationId xmlns:p14="http://schemas.microsoft.com/office/powerpoint/2010/main" val="29301231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3FA8D39-993E-4F67-8272-82B6BC6B0E70}"/>
              </a:ext>
            </a:extLst>
          </p:cNvPr>
          <p:cNvSpPr>
            <a:spLocks noGrp="1"/>
          </p:cNvSpPr>
          <p:nvPr>
            <p:ph type="title"/>
          </p:nvPr>
        </p:nvSpPr>
        <p:spPr>
          <a:xfrm>
            <a:off x="677334" y="609600"/>
            <a:ext cx="8596668" cy="914400"/>
          </a:xfrm>
        </p:spPr>
        <p:txBody>
          <a:bodyPr>
            <a:normAutofit/>
          </a:bodyPr>
          <a:lstStyle/>
          <a:p>
            <a:r>
              <a:rPr lang="en-US" sz="4400" b="1" dirty="0">
                <a:latin typeface="Times New Roman" panose="02020603050405020304" pitchFamily="18" charset="0"/>
                <a:cs typeface="Times New Roman" panose="02020603050405020304" pitchFamily="18" charset="0"/>
              </a:rPr>
              <a:t>Good Human relations</a:t>
            </a:r>
          </a:p>
        </p:txBody>
      </p:sp>
      <p:pic>
        <p:nvPicPr>
          <p:cNvPr id="4" name="Content Placeholder 3">
            <a:extLst>
              <a:ext uri="{FF2B5EF4-FFF2-40B4-BE49-F238E27FC236}">
                <a16:creationId xmlns:a16="http://schemas.microsoft.com/office/drawing/2014/main" xmlns="" id="{03AEBC98-FB9E-41D3-9E52-22824A62DAF2}"/>
              </a:ext>
            </a:extLst>
          </p:cNvPr>
          <p:cNvPicPr>
            <a:picLocks noGrp="1" noChangeAspect="1"/>
          </p:cNvPicPr>
          <p:nvPr>
            <p:ph idx="1"/>
          </p:nvPr>
        </p:nvPicPr>
        <p:blipFill>
          <a:blip r:embed="rId2"/>
          <a:stretch>
            <a:fillRect/>
          </a:stretch>
        </p:blipFill>
        <p:spPr>
          <a:xfrm>
            <a:off x="781878" y="1669775"/>
            <a:ext cx="8083826" cy="4770782"/>
          </a:xfrm>
          <a:prstGeom prst="rect">
            <a:avLst/>
          </a:prstGeom>
        </p:spPr>
      </p:pic>
      <p:pic>
        <p:nvPicPr>
          <p:cNvPr id="5" name="Picture 4">
            <a:extLst>
              <a:ext uri="{FF2B5EF4-FFF2-40B4-BE49-F238E27FC236}">
                <a16:creationId xmlns:a16="http://schemas.microsoft.com/office/drawing/2014/main" xmlns="" id="{5154138D-0641-40AB-B7EA-3BA539850796}"/>
              </a:ext>
            </a:extLst>
          </p:cNvPr>
          <p:cNvPicPr>
            <a:picLocks noChangeAspect="1"/>
          </p:cNvPicPr>
          <p:nvPr/>
        </p:nvPicPr>
        <p:blipFill>
          <a:blip r:embed="rId3"/>
          <a:stretch>
            <a:fillRect/>
          </a:stretch>
        </p:blipFill>
        <p:spPr>
          <a:xfrm>
            <a:off x="677335" y="1524000"/>
            <a:ext cx="8521454" cy="4916557"/>
          </a:xfrm>
          <a:prstGeom prst="rect">
            <a:avLst/>
          </a:prstGeom>
        </p:spPr>
      </p:pic>
    </p:spTree>
    <p:extLst>
      <p:ext uri="{BB962C8B-B14F-4D97-AF65-F5344CB8AC3E}">
        <p14:creationId xmlns:p14="http://schemas.microsoft.com/office/powerpoint/2010/main" val="101642083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013D9A7-6C68-453D-9591-53FDD9D9DA33}"/>
              </a:ext>
            </a:extLst>
          </p:cNvPr>
          <p:cNvSpPr>
            <a:spLocks noGrp="1"/>
          </p:cNvSpPr>
          <p:nvPr>
            <p:ph type="title"/>
          </p:nvPr>
        </p:nvSpPr>
        <p:spPr/>
        <p:txBody>
          <a:bodyPr>
            <a:normAutofit/>
          </a:bodyPr>
          <a:lstStyle/>
          <a:p>
            <a:r>
              <a:rPr lang="en-US" sz="5400" b="1" dirty="0">
                <a:latin typeface="Times New Roman" panose="02020603050405020304" pitchFamily="18" charset="0"/>
                <a:cs typeface="Times New Roman" panose="02020603050405020304" pitchFamily="18" charset="0"/>
              </a:rPr>
              <a:t>Feedback</a:t>
            </a:r>
          </a:p>
        </p:txBody>
      </p:sp>
      <p:pic>
        <p:nvPicPr>
          <p:cNvPr id="4" name="Content Placeholder 3">
            <a:extLst>
              <a:ext uri="{FF2B5EF4-FFF2-40B4-BE49-F238E27FC236}">
                <a16:creationId xmlns:a16="http://schemas.microsoft.com/office/drawing/2014/main" xmlns="" id="{7C0BB80C-FDF4-4569-B948-FC895E0A0948}"/>
              </a:ext>
            </a:extLst>
          </p:cNvPr>
          <p:cNvPicPr>
            <a:picLocks noGrp="1" noChangeAspect="1"/>
          </p:cNvPicPr>
          <p:nvPr>
            <p:ph idx="1"/>
          </p:nvPr>
        </p:nvPicPr>
        <p:blipFill>
          <a:blip r:embed="rId2"/>
          <a:stretch>
            <a:fillRect/>
          </a:stretch>
        </p:blipFill>
        <p:spPr>
          <a:xfrm>
            <a:off x="887896" y="1930400"/>
            <a:ext cx="8386105" cy="4510157"/>
          </a:xfrm>
          <a:prstGeom prst="rect">
            <a:avLst/>
          </a:prstGeom>
        </p:spPr>
      </p:pic>
    </p:spTree>
    <p:extLst>
      <p:ext uri="{BB962C8B-B14F-4D97-AF65-F5344CB8AC3E}">
        <p14:creationId xmlns:p14="http://schemas.microsoft.com/office/powerpoint/2010/main" val="181765473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7F91A3B-FB1B-4CD0-9538-26E62DBD6389}"/>
              </a:ext>
            </a:extLst>
          </p:cNvPr>
          <p:cNvSpPr>
            <a:spLocks noGrp="1"/>
          </p:cNvSpPr>
          <p:nvPr>
            <p:ph type="title"/>
          </p:nvPr>
        </p:nvSpPr>
        <p:spPr/>
        <p:txBody>
          <a:bodyPr>
            <a:normAutofit/>
          </a:bodyPr>
          <a:lstStyle/>
          <a:p>
            <a:r>
              <a:rPr lang="en-US" sz="4800" b="1" dirty="0">
                <a:latin typeface="Times New Roman" panose="02020603050405020304" pitchFamily="18" charset="0"/>
                <a:cs typeface="Times New Roman" panose="02020603050405020304" pitchFamily="18" charset="0"/>
              </a:rPr>
              <a:t>Community Leaders</a:t>
            </a:r>
          </a:p>
        </p:txBody>
      </p:sp>
      <p:pic>
        <p:nvPicPr>
          <p:cNvPr id="4" name="Content Placeholder 3">
            <a:extLst>
              <a:ext uri="{FF2B5EF4-FFF2-40B4-BE49-F238E27FC236}">
                <a16:creationId xmlns:a16="http://schemas.microsoft.com/office/drawing/2014/main" xmlns="" id="{94AC1FF4-0F30-4B02-9F02-464056A2FE27}"/>
              </a:ext>
            </a:extLst>
          </p:cNvPr>
          <p:cNvPicPr>
            <a:picLocks noGrp="1" noChangeAspect="1"/>
          </p:cNvPicPr>
          <p:nvPr>
            <p:ph idx="1"/>
          </p:nvPr>
        </p:nvPicPr>
        <p:blipFill>
          <a:blip r:embed="rId2"/>
          <a:stretch>
            <a:fillRect/>
          </a:stretch>
        </p:blipFill>
        <p:spPr>
          <a:xfrm>
            <a:off x="677335" y="1802297"/>
            <a:ext cx="8691952" cy="4558746"/>
          </a:xfrm>
          <a:prstGeom prst="rect">
            <a:avLst/>
          </a:prstGeom>
        </p:spPr>
      </p:pic>
    </p:spTree>
    <p:extLst>
      <p:ext uri="{BB962C8B-B14F-4D97-AF65-F5344CB8AC3E}">
        <p14:creationId xmlns:p14="http://schemas.microsoft.com/office/powerpoint/2010/main" val="32235577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CCC90C2-D579-49BD-A3E4-71EA55FAA9AE}"/>
              </a:ext>
            </a:extLst>
          </p:cNvPr>
          <p:cNvSpPr>
            <a:spLocks noGrp="1"/>
          </p:cNvSpPr>
          <p:nvPr>
            <p:ph type="title"/>
          </p:nvPr>
        </p:nvSpPr>
        <p:spPr/>
        <p:txBody>
          <a:bodyPr>
            <a:normAutofit/>
          </a:bodyPr>
          <a:lstStyle/>
          <a:p>
            <a:r>
              <a:rPr lang="en-US" sz="5400" dirty="0">
                <a:latin typeface="Times New Roman" panose="02020603050405020304" pitchFamily="18" charset="0"/>
                <a:cs typeface="Times New Roman" panose="02020603050405020304" pitchFamily="18" charset="0"/>
              </a:rPr>
              <a:t>Contents</a:t>
            </a:r>
          </a:p>
        </p:txBody>
      </p:sp>
      <p:sp>
        <p:nvSpPr>
          <p:cNvPr id="3" name="Content Placeholder 2">
            <a:extLst>
              <a:ext uri="{FF2B5EF4-FFF2-40B4-BE49-F238E27FC236}">
                <a16:creationId xmlns:a16="http://schemas.microsoft.com/office/drawing/2014/main" xmlns="" id="{CD5E93CA-4947-4590-B1E0-4858319AECA6}"/>
              </a:ext>
            </a:extLst>
          </p:cNvPr>
          <p:cNvSpPr>
            <a:spLocks noGrp="1"/>
          </p:cNvSpPr>
          <p:nvPr>
            <p:ph idx="1"/>
          </p:nvPr>
        </p:nvSpPr>
        <p:spPr>
          <a:xfrm>
            <a:off x="677334" y="1444487"/>
            <a:ext cx="8596668" cy="4596875"/>
          </a:xfrm>
        </p:spPr>
        <p:txBody>
          <a:bodyPr>
            <a:noAutofit/>
          </a:bodyPr>
          <a:lstStyle/>
          <a:p>
            <a:pPr>
              <a:buFontTx/>
              <a:buChar char="-"/>
            </a:pPr>
            <a:r>
              <a:rPr lang="en-US" sz="2800" b="1" dirty="0">
                <a:solidFill>
                  <a:schemeClr val="tx1"/>
                </a:solidFill>
                <a:latin typeface="Times New Roman" panose="02020603050405020304" pitchFamily="18" charset="0"/>
                <a:cs typeface="Times New Roman" panose="02020603050405020304" pitchFamily="18" charset="0"/>
              </a:rPr>
              <a:t>Introduction</a:t>
            </a:r>
          </a:p>
          <a:p>
            <a:pPr>
              <a:buFontTx/>
              <a:buChar char="-"/>
            </a:pPr>
            <a:r>
              <a:rPr lang="en-US" sz="2800" b="1" dirty="0">
                <a:solidFill>
                  <a:schemeClr val="tx1"/>
                </a:solidFill>
                <a:latin typeface="Times New Roman" panose="02020603050405020304" pitchFamily="18" charset="0"/>
                <a:cs typeface="Times New Roman" panose="02020603050405020304" pitchFamily="18" charset="0"/>
              </a:rPr>
              <a:t>Definition</a:t>
            </a:r>
          </a:p>
          <a:p>
            <a:pPr>
              <a:buFontTx/>
              <a:buChar char="-"/>
            </a:pPr>
            <a:r>
              <a:rPr lang="en-US" sz="2800" b="1" dirty="0">
                <a:solidFill>
                  <a:schemeClr val="tx1"/>
                </a:solidFill>
                <a:latin typeface="Times New Roman" panose="02020603050405020304" pitchFamily="18" charset="0"/>
                <a:cs typeface="Times New Roman" panose="02020603050405020304" pitchFamily="18" charset="0"/>
              </a:rPr>
              <a:t>Objectives</a:t>
            </a:r>
          </a:p>
          <a:p>
            <a:pPr>
              <a:buFontTx/>
              <a:buChar char="-"/>
            </a:pPr>
            <a:r>
              <a:rPr lang="en-US" sz="2800" b="1" dirty="0">
                <a:solidFill>
                  <a:schemeClr val="tx1"/>
                </a:solidFill>
                <a:latin typeface="Times New Roman" panose="02020603050405020304" pitchFamily="18" charset="0"/>
                <a:cs typeface="Times New Roman" panose="02020603050405020304" pitchFamily="18" charset="0"/>
              </a:rPr>
              <a:t>Approaches to achieve health</a:t>
            </a:r>
          </a:p>
          <a:p>
            <a:pPr>
              <a:buFontTx/>
              <a:buChar char="-"/>
            </a:pPr>
            <a:r>
              <a:rPr lang="en-US" sz="2800" b="1" dirty="0">
                <a:solidFill>
                  <a:schemeClr val="tx1"/>
                </a:solidFill>
                <a:latin typeface="Times New Roman" panose="02020603050405020304" pitchFamily="18" charset="0"/>
                <a:cs typeface="Times New Roman" panose="02020603050405020304" pitchFamily="18" charset="0"/>
              </a:rPr>
              <a:t>Principles of health education</a:t>
            </a:r>
          </a:p>
          <a:p>
            <a:pPr>
              <a:buFontTx/>
              <a:buChar char="-"/>
            </a:pPr>
            <a:r>
              <a:rPr lang="en-US" sz="2800" b="1" dirty="0">
                <a:solidFill>
                  <a:schemeClr val="tx1"/>
                </a:solidFill>
                <a:latin typeface="Times New Roman" panose="02020603050405020304" pitchFamily="18" charset="0"/>
                <a:cs typeface="Times New Roman" panose="02020603050405020304" pitchFamily="18" charset="0"/>
              </a:rPr>
              <a:t>Practice of health education</a:t>
            </a:r>
          </a:p>
          <a:p>
            <a:pPr>
              <a:buFontTx/>
              <a:buChar char="-"/>
            </a:pPr>
            <a:r>
              <a:rPr lang="en-US" sz="2800" b="1" dirty="0">
                <a:solidFill>
                  <a:schemeClr val="tx1"/>
                </a:solidFill>
                <a:latin typeface="Times New Roman" panose="02020603050405020304" pitchFamily="18" charset="0"/>
                <a:cs typeface="Times New Roman" panose="02020603050405020304" pitchFamily="18" charset="0"/>
              </a:rPr>
              <a:t>Educational aids</a:t>
            </a:r>
          </a:p>
          <a:p>
            <a:pPr>
              <a:buFontTx/>
              <a:buChar char="-"/>
            </a:pPr>
            <a:r>
              <a:rPr lang="en-US" sz="2800" b="1" dirty="0">
                <a:solidFill>
                  <a:schemeClr val="tx1"/>
                </a:solidFill>
                <a:latin typeface="Times New Roman" panose="02020603050405020304" pitchFamily="18" charset="0"/>
                <a:cs typeface="Times New Roman" panose="02020603050405020304" pitchFamily="18" charset="0"/>
              </a:rPr>
              <a:t>Communication</a:t>
            </a:r>
          </a:p>
        </p:txBody>
      </p:sp>
      <p:pic>
        <p:nvPicPr>
          <p:cNvPr id="4" name="Picture 3">
            <a:extLst>
              <a:ext uri="{FF2B5EF4-FFF2-40B4-BE49-F238E27FC236}">
                <a16:creationId xmlns:a16="http://schemas.microsoft.com/office/drawing/2014/main" xmlns="" id="{CD051878-46C1-4C5D-BEE7-1DAEB5630768}"/>
              </a:ext>
            </a:extLst>
          </p:cNvPr>
          <p:cNvPicPr>
            <a:picLocks noChangeAspect="1"/>
          </p:cNvPicPr>
          <p:nvPr/>
        </p:nvPicPr>
        <p:blipFill>
          <a:blip r:embed="rId2"/>
          <a:stretch>
            <a:fillRect/>
          </a:stretch>
        </p:blipFill>
        <p:spPr>
          <a:xfrm>
            <a:off x="4054302" y="609600"/>
            <a:ext cx="5219700" cy="2228850"/>
          </a:xfrm>
          <a:prstGeom prst="rect">
            <a:avLst/>
          </a:prstGeom>
        </p:spPr>
      </p:pic>
    </p:spTree>
    <p:extLst>
      <p:ext uri="{BB962C8B-B14F-4D97-AF65-F5344CB8AC3E}">
        <p14:creationId xmlns:p14="http://schemas.microsoft.com/office/powerpoint/2010/main" val="32118560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71AA9C1-E422-46A6-9DE8-BA404FEB57E7}"/>
              </a:ext>
            </a:extLst>
          </p:cNvPr>
          <p:cNvSpPr>
            <a:spLocks noGrp="1"/>
          </p:cNvSpPr>
          <p:nvPr>
            <p:ph type="title"/>
          </p:nvPr>
        </p:nvSpPr>
        <p:spPr>
          <a:xfrm>
            <a:off x="677334" y="609600"/>
            <a:ext cx="8596668" cy="874643"/>
          </a:xfrm>
        </p:spPr>
        <p:txBody>
          <a:bodyPr>
            <a:normAutofit/>
          </a:bodyPr>
          <a:lstStyle/>
          <a:p>
            <a:r>
              <a:rPr lang="en-US" sz="4800" b="1" dirty="0">
                <a:latin typeface="Times New Roman" panose="02020603050405020304" pitchFamily="18" charset="0"/>
                <a:cs typeface="Times New Roman" panose="02020603050405020304" pitchFamily="18" charset="0"/>
              </a:rPr>
              <a:t>Soil, Seed, Sower</a:t>
            </a:r>
          </a:p>
        </p:txBody>
      </p:sp>
      <p:pic>
        <p:nvPicPr>
          <p:cNvPr id="4" name="Content Placeholder 3">
            <a:extLst>
              <a:ext uri="{FF2B5EF4-FFF2-40B4-BE49-F238E27FC236}">
                <a16:creationId xmlns:a16="http://schemas.microsoft.com/office/drawing/2014/main" xmlns="" id="{985ECECD-DB7A-460B-95A5-72CB3D4A4748}"/>
              </a:ext>
            </a:extLst>
          </p:cNvPr>
          <p:cNvPicPr>
            <a:picLocks noGrp="1" noChangeAspect="1"/>
          </p:cNvPicPr>
          <p:nvPr>
            <p:ph idx="1"/>
          </p:nvPr>
        </p:nvPicPr>
        <p:blipFill>
          <a:blip r:embed="rId2"/>
          <a:stretch>
            <a:fillRect/>
          </a:stretch>
        </p:blipFill>
        <p:spPr>
          <a:xfrm>
            <a:off x="887896" y="1842053"/>
            <a:ext cx="7275443" cy="3352799"/>
          </a:xfrm>
          <a:prstGeom prst="rect">
            <a:avLst/>
          </a:prstGeom>
        </p:spPr>
      </p:pic>
      <p:pic>
        <p:nvPicPr>
          <p:cNvPr id="5" name="Picture 4">
            <a:extLst>
              <a:ext uri="{FF2B5EF4-FFF2-40B4-BE49-F238E27FC236}">
                <a16:creationId xmlns:a16="http://schemas.microsoft.com/office/drawing/2014/main" xmlns="" id="{A2B88A0B-5959-40EB-8E04-13FE44BCC2C5}"/>
              </a:ext>
            </a:extLst>
          </p:cNvPr>
          <p:cNvPicPr>
            <a:picLocks noChangeAspect="1"/>
          </p:cNvPicPr>
          <p:nvPr/>
        </p:nvPicPr>
        <p:blipFill>
          <a:blip r:embed="rId3"/>
          <a:stretch>
            <a:fillRect/>
          </a:stretch>
        </p:blipFill>
        <p:spPr>
          <a:xfrm>
            <a:off x="5009322" y="1752599"/>
            <a:ext cx="4373217" cy="1984513"/>
          </a:xfrm>
          <a:prstGeom prst="rect">
            <a:avLst/>
          </a:prstGeom>
        </p:spPr>
      </p:pic>
    </p:spTree>
    <p:extLst>
      <p:ext uri="{BB962C8B-B14F-4D97-AF65-F5344CB8AC3E}">
        <p14:creationId xmlns:p14="http://schemas.microsoft.com/office/powerpoint/2010/main" val="263624243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789A7EF-7611-4ABC-B4BC-1E34785EC104}"/>
              </a:ext>
            </a:extLst>
          </p:cNvPr>
          <p:cNvSpPr>
            <a:spLocks noGrp="1"/>
          </p:cNvSpPr>
          <p:nvPr>
            <p:ph type="title"/>
          </p:nvPr>
        </p:nvSpPr>
        <p:spPr/>
        <p:txBody>
          <a:bodyPr/>
          <a:lstStyle/>
          <a:p>
            <a:r>
              <a:rPr lang="en-US" b="1" dirty="0">
                <a:latin typeface="Times New Roman" panose="02020603050405020304" pitchFamily="18" charset="0"/>
                <a:cs typeface="Times New Roman" panose="02020603050405020304" pitchFamily="18" charset="0"/>
              </a:rPr>
              <a:t>Practice of Health Education (Methods)</a:t>
            </a:r>
            <a:br>
              <a:rPr lang="en-US" b="1" dirty="0">
                <a:latin typeface="Times New Roman" panose="02020603050405020304" pitchFamily="18" charset="0"/>
                <a:cs typeface="Times New Roman" panose="02020603050405020304" pitchFamily="18" charset="0"/>
              </a:rPr>
            </a:br>
            <a:endParaRPr lang="en-US" dirty="0"/>
          </a:p>
        </p:txBody>
      </p:sp>
      <p:sp>
        <p:nvSpPr>
          <p:cNvPr id="3" name="Content Placeholder 2">
            <a:extLst>
              <a:ext uri="{FF2B5EF4-FFF2-40B4-BE49-F238E27FC236}">
                <a16:creationId xmlns:a16="http://schemas.microsoft.com/office/drawing/2014/main" xmlns="" id="{8EE411FC-AE0C-42F1-9D02-41D2E9D31DD6}"/>
              </a:ext>
            </a:extLst>
          </p:cNvPr>
          <p:cNvSpPr>
            <a:spLocks noGrp="1"/>
          </p:cNvSpPr>
          <p:nvPr>
            <p:ph idx="1"/>
          </p:nvPr>
        </p:nvSpPr>
        <p:spPr>
          <a:xfrm>
            <a:off x="677334" y="1510749"/>
            <a:ext cx="8596668" cy="4530614"/>
          </a:xfrm>
        </p:spPr>
        <p:txBody>
          <a:bodyPr>
            <a:normAutofit/>
          </a:bodyPr>
          <a:lstStyle/>
          <a:p>
            <a:r>
              <a:rPr lang="en-US" sz="2800" dirty="0">
                <a:latin typeface="Times New Roman" panose="02020603050405020304" pitchFamily="18" charset="0"/>
                <a:cs typeface="Times New Roman" panose="02020603050405020304" pitchFamily="18" charset="0"/>
              </a:rPr>
              <a:t>A single or combination of methods must be used to bring about the required effect.</a:t>
            </a:r>
          </a:p>
          <a:p>
            <a:r>
              <a:rPr lang="en-US" sz="2800" dirty="0">
                <a:latin typeface="Times New Roman" panose="02020603050405020304" pitchFamily="18" charset="0"/>
                <a:cs typeface="Times New Roman" panose="02020603050405020304" pitchFamily="18" charset="0"/>
              </a:rPr>
              <a:t>Methods can be classified as:</a:t>
            </a:r>
          </a:p>
          <a:p>
            <a:pPr marL="0" indent="0">
              <a:buNone/>
            </a:pPr>
            <a:r>
              <a:rPr lang="en-US" sz="2800" dirty="0">
                <a:latin typeface="Times New Roman" panose="02020603050405020304" pitchFamily="18" charset="0"/>
                <a:cs typeface="Times New Roman" panose="02020603050405020304" pitchFamily="18" charset="0"/>
              </a:rPr>
              <a:t>	1- Individual approach: Such as personal contact or home visits.</a:t>
            </a:r>
          </a:p>
          <a:p>
            <a:pPr marL="0" indent="0">
              <a:buNone/>
            </a:pPr>
            <a:r>
              <a:rPr lang="en-US" sz="2800" dirty="0">
                <a:latin typeface="Times New Roman" panose="02020603050405020304" pitchFamily="18" charset="0"/>
                <a:cs typeface="Times New Roman" panose="02020603050405020304" pitchFamily="18" charset="0"/>
              </a:rPr>
              <a:t>	2- Group approach: Lectures, discussion, conference and workshops</a:t>
            </a:r>
          </a:p>
          <a:p>
            <a:pPr marL="0" indent="0">
              <a:buNone/>
            </a:pPr>
            <a:r>
              <a:rPr lang="en-US" sz="2800" dirty="0">
                <a:latin typeface="Times New Roman" panose="02020603050405020304" pitchFamily="18" charset="0"/>
                <a:cs typeface="Times New Roman" panose="02020603050405020304" pitchFamily="18" charset="0"/>
              </a:rPr>
              <a:t>	3- Mass approach: Such as TV, newspaper, posters and internet</a:t>
            </a:r>
          </a:p>
        </p:txBody>
      </p:sp>
    </p:spTree>
    <p:extLst>
      <p:ext uri="{BB962C8B-B14F-4D97-AF65-F5344CB8AC3E}">
        <p14:creationId xmlns:p14="http://schemas.microsoft.com/office/powerpoint/2010/main" val="312577699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35CCC50-8579-45D4-AA03-DBA5464A2C30}"/>
              </a:ext>
            </a:extLst>
          </p:cNvPr>
          <p:cNvSpPr>
            <a:spLocks noGrp="1"/>
          </p:cNvSpPr>
          <p:nvPr>
            <p:ph type="title"/>
          </p:nvPr>
        </p:nvSpPr>
        <p:spPr/>
        <p:txBody>
          <a:bodyPr/>
          <a:lstStyle/>
          <a:p>
            <a:r>
              <a:rPr lang="en-US" b="1" dirty="0">
                <a:solidFill>
                  <a:schemeClr val="accent1">
                    <a:lumMod val="75000"/>
                  </a:schemeClr>
                </a:solidFill>
                <a:latin typeface="Times New Roman" panose="02020603050405020304" pitchFamily="18" charset="0"/>
                <a:cs typeface="Times New Roman" panose="02020603050405020304" pitchFamily="18" charset="0"/>
              </a:rPr>
              <a:t>Educational Aids</a:t>
            </a:r>
            <a:r>
              <a:rPr lang="en-US" b="1" dirty="0">
                <a:solidFill>
                  <a:schemeClr val="tx1"/>
                </a:solidFill>
              </a:rPr>
              <a:t/>
            </a:r>
            <a:br>
              <a:rPr lang="en-US" b="1" dirty="0">
                <a:solidFill>
                  <a:schemeClr val="tx1"/>
                </a:solidFill>
              </a:rPr>
            </a:br>
            <a:endParaRPr lang="en-US" dirty="0"/>
          </a:p>
        </p:txBody>
      </p:sp>
      <p:sp>
        <p:nvSpPr>
          <p:cNvPr id="3" name="Content Placeholder 2">
            <a:extLst>
              <a:ext uri="{FF2B5EF4-FFF2-40B4-BE49-F238E27FC236}">
                <a16:creationId xmlns:a16="http://schemas.microsoft.com/office/drawing/2014/main" xmlns="" id="{667B6B05-2013-420C-A71A-FB5957DEF98E}"/>
              </a:ext>
            </a:extLst>
          </p:cNvPr>
          <p:cNvSpPr>
            <a:spLocks noGrp="1"/>
          </p:cNvSpPr>
          <p:nvPr>
            <p:ph idx="1"/>
          </p:nvPr>
        </p:nvSpPr>
        <p:spPr>
          <a:xfrm>
            <a:off x="677334" y="1603717"/>
            <a:ext cx="8596668" cy="4437645"/>
          </a:xfrm>
        </p:spPr>
        <p:txBody>
          <a:bodyPr>
            <a:normAutofit/>
          </a:bodyPr>
          <a:lstStyle/>
          <a:p>
            <a:r>
              <a:rPr lang="en-US" sz="2800" dirty="0">
                <a:latin typeface="Times New Roman" panose="02020603050405020304" pitchFamily="18" charset="0"/>
                <a:cs typeface="Times New Roman" panose="02020603050405020304" pitchFamily="18" charset="0"/>
              </a:rPr>
              <a:t>1- </a:t>
            </a:r>
            <a:r>
              <a:rPr lang="en-US" sz="2800" b="1" dirty="0">
                <a:latin typeface="Times New Roman" panose="02020603050405020304" pitchFamily="18" charset="0"/>
                <a:cs typeface="Times New Roman" panose="02020603050405020304" pitchFamily="18" charset="0"/>
              </a:rPr>
              <a:t>Auditory aids</a:t>
            </a:r>
            <a:r>
              <a:rPr lang="en-US" sz="2800" dirty="0">
                <a:latin typeface="Times New Roman" panose="02020603050405020304" pitchFamily="18" charset="0"/>
                <a:cs typeface="Times New Roman" panose="02020603050405020304" pitchFamily="18" charset="0"/>
              </a:rPr>
              <a:t>: Microphone, radios, tape records and sound amplifiers.</a:t>
            </a:r>
          </a:p>
          <a:p>
            <a:r>
              <a:rPr lang="en-US" sz="2800" b="1" dirty="0">
                <a:latin typeface="Times New Roman" panose="02020603050405020304" pitchFamily="18" charset="0"/>
                <a:cs typeface="Times New Roman" panose="02020603050405020304" pitchFamily="18" charset="0"/>
              </a:rPr>
              <a:t>2- Visual aids</a:t>
            </a:r>
            <a:r>
              <a:rPr lang="en-US" sz="2800" dirty="0">
                <a:latin typeface="Times New Roman" panose="02020603050405020304" pitchFamily="18" charset="0"/>
                <a:cs typeface="Times New Roman" panose="02020603050405020304" pitchFamily="18" charset="0"/>
              </a:rPr>
              <a:t>: </a:t>
            </a:r>
          </a:p>
          <a:p>
            <a:pPr lvl="1"/>
            <a:r>
              <a:rPr lang="en-US" sz="2800" dirty="0">
                <a:latin typeface="Times New Roman" panose="02020603050405020304" pitchFamily="18" charset="0"/>
                <a:cs typeface="Times New Roman" panose="02020603050405020304" pitchFamily="18" charset="0"/>
              </a:rPr>
              <a:t>Projected aids such as films or cinema</a:t>
            </a:r>
          </a:p>
          <a:p>
            <a:pPr lvl="1"/>
            <a:r>
              <a:rPr lang="en-US" sz="2800" dirty="0">
                <a:latin typeface="Times New Roman" panose="02020603050405020304" pitchFamily="18" charset="0"/>
                <a:cs typeface="Times New Roman" panose="02020603050405020304" pitchFamily="18" charset="0"/>
              </a:rPr>
              <a:t>Non projected aids such as pictures, flash cards and brochures</a:t>
            </a:r>
          </a:p>
          <a:p>
            <a:r>
              <a:rPr lang="en-US" sz="2800" dirty="0">
                <a:latin typeface="Times New Roman" panose="02020603050405020304" pitchFamily="18" charset="0"/>
                <a:cs typeface="Times New Roman" panose="02020603050405020304" pitchFamily="18" charset="0"/>
              </a:rPr>
              <a:t>3- </a:t>
            </a:r>
            <a:r>
              <a:rPr lang="en-US" sz="2800" b="1" dirty="0">
                <a:latin typeface="Times New Roman" panose="02020603050405020304" pitchFamily="18" charset="0"/>
                <a:cs typeface="Times New Roman" panose="02020603050405020304" pitchFamily="18" charset="0"/>
              </a:rPr>
              <a:t>Combination of Audi-visual aids:</a:t>
            </a:r>
            <a:r>
              <a:rPr lang="en-US" sz="2800" dirty="0">
                <a:latin typeface="Times New Roman" panose="02020603050405020304" pitchFamily="18" charset="0"/>
                <a:cs typeface="Times New Roman" panose="02020603050405020304" pitchFamily="18" charset="0"/>
              </a:rPr>
              <a:t> Such as televisions</a:t>
            </a:r>
          </a:p>
          <a:p>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9992471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B75CA67-DE8B-4A72-8667-043B2F13AE23}"/>
              </a:ext>
            </a:extLst>
          </p:cNvPr>
          <p:cNvSpPr>
            <a:spLocks noGrp="1"/>
          </p:cNvSpPr>
          <p:nvPr>
            <p:ph type="title"/>
          </p:nvPr>
        </p:nvSpPr>
        <p:spPr>
          <a:xfrm>
            <a:off x="677334" y="609600"/>
            <a:ext cx="8596668" cy="754966"/>
          </a:xfrm>
        </p:spPr>
        <p:txBody>
          <a:bodyPr>
            <a:normAutofit fontScale="90000"/>
          </a:bodyPr>
          <a:lstStyle/>
          <a:p>
            <a:r>
              <a:rPr lang="en-US" sz="4900" b="1" dirty="0">
                <a:solidFill>
                  <a:schemeClr val="accent1">
                    <a:lumMod val="75000"/>
                  </a:schemeClr>
                </a:solidFill>
                <a:latin typeface="Times New Roman" panose="02020603050405020304" pitchFamily="18" charset="0"/>
                <a:cs typeface="Times New Roman" panose="02020603050405020304" pitchFamily="18" charset="0"/>
              </a:rPr>
              <a:t>Communication</a:t>
            </a:r>
            <a:r>
              <a:rPr lang="en-US" b="1" dirty="0">
                <a:solidFill>
                  <a:schemeClr val="tx1"/>
                </a:solidFill>
              </a:rPr>
              <a:t/>
            </a:r>
            <a:br>
              <a:rPr lang="en-US" b="1" dirty="0">
                <a:solidFill>
                  <a:schemeClr val="tx1"/>
                </a:solidFill>
              </a:rPr>
            </a:br>
            <a:endParaRPr lang="en-US" dirty="0"/>
          </a:p>
        </p:txBody>
      </p:sp>
      <p:sp>
        <p:nvSpPr>
          <p:cNvPr id="3" name="Content Placeholder 2">
            <a:extLst>
              <a:ext uri="{FF2B5EF4-FFF2-40B4-BE49-F238E27FC236}">
                <a16:creationId xmlns:a16="http://schemas.microsoft.com/office/drawing/2014/main" xmlns="" id="{980CB798-7BB3-4FD8-808B-A03AD6AF6619}"/>
              </a:ext>
            </a:extLst>
          </p:cNvPr>
          <p:cNvSpPr>
            <a:spLocks noGrp="1"/>
          </p:cNvSpPr>
          <p:nvPr>
            <p:ph idx="1"/>
          </p:nvPr>
        </p:nvSpPr>
        <p:spPr>
          <a:xfrm>
            <a:off x="677334" y="1364567"/>
            <a:ext cx="8596668" cy="4676796"/>
          </a:xfrm>
        </p:spPr>
        <p:txBody>
          <a:bodyPr>
            <a:normAutofit/>
          </a:bodyPr>
          <a:lstStyle/>
          <a:p>
            <a:r>
              <a:rPr lang="en-US" sz="2400" dirty="0">
                <a:latin typeface="Times New Roman" panose="02020603050405020304" pitchFamily="18" charset="0"/>
                <a:cs typeface="Times New Roman" panose="02020603050405020304" pitchFamily="18" charset="0"/>
              </a:rPr>
              <a:t>Health Communication is defined as a key strategy to inform the public about health concern and to maintain important  health issues on the public agenda.</a:t>
            </a:r>
          </a:p>
          <a:p>
            <a:r>
              <a:rPr lang="en-US" sz="2400" dirty="0">
                <a:latin typeface="Times New Roman" panose="02020603050405020304" pitchFamily="18" charset="0"/>
                <a:cs typeface="Times New Roman" panose="02020603050405020304" pitchFamily="18" charset="0"/>
              </a:rPr>
              <a:t>Components of communication:</a:t>
            </a:r>
          </a:p>
          <a:p>
            <a:pPr lvl="1"/>
            <a:r>
              <a:rPr lang="en-US" sz="2400" dirty="0">
                <a:latin typeface="Times New Roman" panose="02020603050405020304" pitchFamily="18" charset="0"/>
                <a:cs typeface="Times New Roman" panose="02020603050405020304" pitchFamily="18" charset="0"/>
              </a:rPr>
              <a:t>1- Sender: The originator of the message</a:t>
            </a:r>
          </a:p>
          <a:p>
            <a:pPr lvl="1"/>
            <a:r>
              <a:rPr lang="en-US" sz="2400" dirty="0">
                <a:latin typeface="Times New Roman" panose="02020603050405020304" pitchFamily="18" charset="0"/>
                <a:cs typeface="Times New Roman" panose="02020603050405020304" pitchFamily="18" charset="0"/>
              </a:rPr>
              <a:t>2- Receiver: The audience </a:t>
            </a:r>
          </a:p>
          <a:p>
            <a:pPr lvl="1"/>
            <a:r>
              <a:rPr lang="en-US" sz="2400" dirty="0">
                <a:latin typeface="Times New Roman" panose="02020603050405020304" pitchFamily="18" charset="0"/>
                <a:cs typeface="Times New Roman" panose="02020603050405020304" pitchFamily="18" charset="0"/>
              </a:rPr>
              <a:t>3- Message: The information</a:t>
            </a:r>
          </a:p>
          <a:p>
            <a:pPr lvl="1"/>
            <a:r>
              <a:rPr lang="en-US" sz="2400" dirty="0">
                <a:latin typeface="Times New Roman" panose="02020603050405020304" pitchFamily="18" charset="0"/>
                <a:cs typeface="Times New Roman" panose="02020603050405020304" pitchFamily="18" charset="0"/>
              </a:rPr>
              <a:t>4- Channels of communication: The media used for communication</a:t>
            </a:r>
          </a:p>
          <a:p>
            <a:pPr lvl="1"/>
            <a:r>
              <a:rPr lang="en-US" sz="2400" dirty="0">
                <a:latin typeface="Times New Roman" panose="02020603050405020304" pitchFamily="18" charset="0"/>
                <a:cs typeface="Times New Roman" panose="02020603050405020304" pitchFamily="18" charset="0"/>
              </a:rPr>
              <a:t>5- Feedback: Opinion, Questionnaire survey</a:t>
            </a:r>
          </a:p>
        </p:txBody>
      </p:sp>
    </p:spTree>
    <p:extLst>
      <p:ext uri="{BB962C8B-B14F-4D97-AF65-F5344CB8AC3E}">
        <p14:creationId xmlns:p14="http://schemas.microsoft.com/office/powerpoint/2010/main" val="371836453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E5203CE-EEBE-4061-AB64-EEFD0BA8ABED}"/>
              </a:ext>
            </a:extLst>
          </p:cNvPr>
          <p:cNvSpPr>
            <a:spLocks noGrp="1"/>
          </p:cNvSpPr>
          <p:nvPr>
            <p:ph type="title"/>
          </p:nvPr>
        </p:nvSpPr>
        <p:spPr/>
        <p:txBody>
          <a:bodyPr/>
          <a:lstStyle/>
          <a:p>
            <a:r>
              <a:rPr lang="en-US" b="1" dirty="0">
                <a:latin typeface="Times New Roman" panose="02020603050405020304" pitchFamily="18" charset="0"/>
                <a:cs typeface="Times New Roman" panose="02020603050405020304" pitchFamily="18" charset="0"/>
              </a:rPr>
              <a:t>Doctor- Patient Relationship:</a:t>
            </a:r>
          </a:p>
        </p:txBody>
      </p:sp>
      <p:sp>
        <p:nvSpPr>
          <p:cNvPr id="3" name="Content Placeholder 2">
            <a:extLst>
              <a:ext uri="{FF2B5EF4-FFF2-40B4-BE49-F238E27FC236}">
                <a16:creationId xmlns:a16="http://schemas.microsoft.com/office/drawing/2014/main" xmlns="" id="{DB333BC0-094F-4727-B757-76ACC052BCC2}"/>
              </a:ext>
            </a:extLst>
          </p:cNvPr>
          <p:cNvSpPr>
            <a:spLocks noGrp="1"/>
          </p:cNvSpPr>
          <p:nvPr>
            <p:ph idx="1"/>
          </p:nvPr>
        </p:nvSpPr>
        <p:spPr>
          <a:xfrm>
            <a:off x="677334" y="1577009"/>
            <a:ext cx="8596668" cy="4865994"/>
          </a:xfrm>
        </p:spPr>
        <p:txBody>
          <a:bodyPr>
            <a:normAutofit fontScale="85000" lnSpcReduction="10000"/>
          </a:bodyPr>
          <a:lstStyle/>
          <a:p>
            <a:r>
              <a:rPr lang="en-US" sz="3200" b="1" dirty="0">
                <a:latin typeface="Times New Roman" panose="02020603050405020304" pitchFamily="18" charset="0"/>
                <a:cs typeface="Times New Roman" panose="02020603050405020304" pitchFamily="18" charset="0"/>
              </a:rPr>
              <a:t>1- Communication on an emotional plane: </a:t>
            </a:r>
            <a:r>
              <a:rPr lang="en-US" sz="2800" dirty="0">
                <a:latin typeface="Times New Roman" panose="02020603050405020304" pitchFamily="18" charset="0"/>
                <a:cs typeface="Times New Roman" panose="02020603050405020304" pitchFamily="18" charset="0"/>
              </a:rPr>
              <a:t>The doctor must give a sympathetic ear to what the patient and his/her relative want to say.</a:t>
            </a:r>
          </a:p>
          <a:p>
            <a:r>
              <a:rPr lang="en-US" sz="3200" b="1" dirty="0">
                <a:latin typeface="Times New Roman" panose="02020603050405020304" pitchFamily="18" charset="0"/>
                <a:cs typeface="Times New Roman" panose="02020603050405020304" pitchFamily="18" charset="0"/>
              </a:rPr>
              <a:t>2- Communication on a cultural plane: </a:t>
            </a:r>
            <a:r>
              <a:rPr lang="en-US" sz="2800" dirty="0">
                <a:latin typeface="Times New Roman" panose="02020603050405020304" pitchFamily="18" charset="0"/>
                <a:cs typeface="Times New Roman" panose="02020603050405020304" pitchFamily="18" charset="0"/>
              </a:rPr>
              <a:t>The doctor must understand the cultural concepts of the community. </a:t>
            </a:r>
          </a:p>
          <a:p>
            <a:r>
              <a:rPr lang="en-US" sz="3200" b="1" dirty="0">
                <a:latin typeface="Times New Roman" panose="02020603050405020304" pitchFamily="18" charset="0"/>
                <a:cs typeface="Times New Roman" panose="02020603050405020304" pitchFamily="18" charset="0"/>
              </a:rPr>
              <a:t>3- Communication on an intellectual plane: </a:t>
            </a:r>
            <a:r>
              <a:rPr lang="en-US" sz="3200" dirty="0">
                <a:latin typeface="Times New Roman" panose="02020603050405020304" pitchFamily="18" charset="0"/>
                <a:cs typeface="Times New Roman" panose="02020603050405020304" pitchFamily="18" charset="0"/>
              </a:rPr>
              <a:t>The doctors usually come from well-to-do or rich families, there is a wide social gap between the doctors and their patients called “intellectual gap”. A successful doctor can win the confidence of the patient by reducing this gap and talk freely with the patient. Humor is the best ice-breaker for the patient frozen by fear and anxiety.</a:t>
            </a:r>
          </a:p>
        </p:txBody>
      </p:sp>
    </p:spTree>
    <p:extLst>
      <p:ext uri="{BB962C8B-B14F-4D97-AF65-F5344CB8AC3E}">
        <p14:creationId xmlns:p14="http://schemas.microsoft.com/office/powerpoint/2010/main" val="339947412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xmlns="" id="{A65AC7D1-EAA9-48F5-B509-60A7F50BF703}"/>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useBgFill="1">
        <p:nvSpPr>
          <p:cNvPr id="11" name="Rectangle 10">
            <a:extLst>
              <a:ext uri="{FF2B5EF4-FFF2-40B4-BE49-F238E27FC236}">
                <a16:creationId xmlns:a16="http://schemas.microsoft.com/office/drawing/2014/main" xmlns="" id="{D6320AF9-619A-4175-865B-5663E1AEF4C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Connector 12">
            <a:extLst>
              <a:ext uri="{FF2B5EF4-FFF2-40B4-BE49-F238E27FC236}">
                <a16:creationId xmlns:a16="http://schemas.microsoft.com/office/drawing/2014/main" xmlns="" id="{063B6EC6-D752-4EE7-908B-F8F19E8C7FEA}"/>
              </a:ext>
              <a:ext uri="{C183D7F6-B498-43B3-948B-1728B52AA6E4}">
                <adec:decorative xmlns=""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5111313" y="0"/>
            <a:ext cx="1219200" cy="6858000"/>
          </a:xfrm>
          <a:prstGeom prst="line">
            <a:avLst/>
          </a:prstGeom>
          <a:ln w="9525">
            <a:solidFill>
              <a:schemeClr val="accent1">
                <a:lumMod val="75000"/>
              </a:schemeClr>
            </a:solidFill>
          </a:ln>
        </p:spPr>
        <p:style>
          <a:lnRef idx="2">
            <a:schemeClr val="accent1"/>
          </a:lnRef>
          <a:fillRef idx="0">
            <a:schemeClr val="accent1"/>
          </a:fillRef>
          <a:effectRef idx="1">
            <a:schemeClr val="accent1"/>
          </a:effectRef>
          <a:fontRef idx="minor">
            <a:schemeClr val="tx1"/>
          </a:fontRef>
        </p:style>
      </p:cxnSp>
      <p:cxnSp>
        <p:nvCxnSpPr>
          <p:cNvPr id="15" name="Straight Connector 14">
            <a:extLst>
              <a:ext uri="{FF2B5EF4-FFF2-40B4-BE49-F238E27FC236}">
                <a16:creationId xmlns:a16="http://schemas.microsoft.com/office/drawing/2014/main" xmlns="" id="{EFECD4E8-AD3E-4228-82A2-9461958EA94D}"/>
              </a:ext>
              <a:ext uri="{C183D7F6-B498-43B3-948B-1728B52AA6E4}">
                <adec:decorative xmlns=""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flipH="1">
            <a:off x="3290979" y="3681413"/>
            <a:ext cx="4763558" cy="3176587"/>
          </a:xfrm>
          <a:prstGeom prst="line">
            <a:avLst/>
          </a:prstGeom>
          <a:ln w="9525">
            <a:solidFill>
              <a:schemeClr val="tx1">
                <a:lumMod val="50000"/>
                <a:lumOff val="50000"/>
                <a:alpha val="80000"/>
              </a:schemeClr>
            </a:solidFill>
          </a:ln>
        </p:spPr>
        <p:style>
          <a:lnRef idx="2">
            <a:schemeClr val="accent1"/>
          </a:lnRef>
          <a:fillRef idx="0">
            <a:schemeClr val="accent1"/>
          </a:fillRef>
          <a:effectRef idx="1">
            <a:schemeClr val="accent1"/>
          </a:effectRef>
          <a:fontRef idx="minor">
            <a:schemeClr val="tx1"/>
          </a:fontRef>
        </p:style>
      </p:cxnSp>
      <p:sp>
        <p:nvSpPr>
          <p:cNvPr id="17" name="Rectangle 23">
            <a:extLst>
              <a:ext uri="{FF2B5EF4-FFF2-40B4-BE49-F238E27FC236}">
                <a16:creationId xmlns:a16="http://schemas.microsoft.com/office/drawing/2014/main" xmlns="" id="{7E018740-5C2B-4A41-AC1A-7E68D1EC1954}"/>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4482568"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Rectangle 25">
            <a:extLst>
              <a:ext uri="{FF2B5EF4-FFF2-40B4-BE49-F238E27FC236}">
                <a16:creationId xmlns:a16="http://schemas.microsoft.com/office/drawing/2014/main" xmlns="" id="{166F75A4-C475-4941-8EE2-B80A06A2C1BB}"/>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4904534"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Isosceles Triangle 20">
            <a:extLst>
              <a:ext uri="{FF2B5EF4-FFF2-40B4-BE49-F238E27FC236}">
                <a16:creationId xmlns:a16="http://schemas.microsoft.com/office/drawing/2014/main" xmlns="" id="{A032553A-72E8-4B0D-8405-FF9771C9AF0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4233425"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7">
            <a:extLst>
              <a:ext uri="{FF2B5EF4-FFF2-40B4-BE49-F238E27FC236}">
                <a16:creationId xmlns:a16="http://schemas.microsoft.com/office/drawing/2014/main" xmlns="" id="{765800AC-C3B9-498E-87BC-29FAE4C76B21}"/>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4635592"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Isosceles Triangle 24">
            <a:extLst>
              <a:ext uri="{FF2B5EF4-FFF2-40B4-BE49-F238E27FC236}">
                <a16:creationId xmlns:a16="http://schemas.microsoft.com/office/drawing/2014/main" xmlns="" id="{1F9D6ACB-2FF4-49F9-978A-E0D5327FC63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5672758"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Freeform: Shape 26">
            <a:extLst>
              <a:ext uri="{FF2B5EF4-FFF2-40B4-BE49-F238E27FC236}">
                <a16:creationId xmlns:a16="http://schemas.microsoft.com/office/drawing/2014/main" xmlns="" id="{A5EC319D-0FEA-4B95-A3EA-01E35672C95B}"/>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6197631" y="-8467"/>
            <a:ext cx="5994369" cy="6866467"/>
          </a:xfrm>
          <a:custGeom>
            <a:avLst/>
            <a:gdLst>
              <a:gd name="connsiteX0" fmla="*/ 0 w 5994369"/>
              <a:gd name="connsiteY0" fmla="*/ 0 h 6866467"/>
              <a:gd name="connsiteX1" fmla="*/ 1249825 w 5994369"/>
              <a:gd name="connsiteY1" fmla="*/ 0 h 6866467"/>
              <a:gd name="connsiteX2" fmla="*/ 1249825 w 5994369"/>
              <a:gd name="connsiteY2" fmla="*/ 8467 h 6866467"/>
              <a:gd name="connsiteX3" fmla="*/ 5994369 w 5994369"/>
              <a:gd name="connsiteY3" fmla="*/ 8467 h 6866467"/>
              <a:gd name="connsiteX4" fmla="*/ 5994369 w 5994369"/>
              <a:gd name="connsiteY4" fmla="*/ 6866467 h 6866467"/>
              <a:gd name="connsiteX5" fmla="*/ 1249825 w 5994369"/>
              <a:gd name="connsiteY5" fmla="*/ 6866467 h 6866467"/>
              <a:gd name="connsiteX6" fmla="*/ 1109382 w 5994369"/>
              <a:gd name="connsiteY6" fmla="*/ 6866467 h 6866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994369" h="6866467">
                <a:moveTo>
                  <a:pt x="0" y="0"/>
                </a:moveTo>
                <a:lnTo>
                  <a:pt x="1249825" y="0"/>
                </a:lnTo>
                <a:lnTo>
                  <a:pt x="1249825" y="8467"/>
                </a:lnTo>
                <a:lnTo>
                  <a:pt x="5994369" y="8467"/>
                </a:lnTo>
                <a:lnTo>
                  <a:pt x="5994369" y="6866467"/>
                </a:lnTo>
                <a:lnTo>
                  <a:pt x="1249825" y="6866467"/>
                </a:lnTo>
                <a:lnTo>
                  <a:pt x="1109382" y="6866467"/>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xmlns="" id="{04E0174F-7D0A-416A-B195-3F1109389F5B}"/>
              </a:ext>
            </a:extLst>
          </p:cNvPr>
          <p:cNvSpPr>
            <a:spLocks noGrp="1"/>
          </p:cNvSpPr>
          <p:nvPr>
            <p:ph type="title"/>
          </p:nvPr>
        </p:nvSpPr>
        <p:spPr>
          <a:xfrm>
            <a:off x="7181723" y="609600"/>
            <a:ext cx="4512989" cy="2227730"/>
          </a:xfrm>
        </p:spPr>
        <p:txBody>
          <a:bodyPr anchor="ctr">
            <a:normAutofit/>
          </a:bodyPr>
          <a:lstStyle/>
          <a:p>
            <a:r>
              <a:rPr lang="en-US" b="1" dirty="0">
                <a:solidFill>
                  <a:srgbClr val="FFFFFF"/>
                </a:solidFill>
                <a:latin typeface="Times New Roman" panose="02020603050405020304" pitchFamily="18" charset="0"/>
                <a:cs typeface="Times New Roman" panose="02020603050405020304" pitchFamily="18" charset="0"/>
              </a:rPr>
              <a:t>Types of communication:</a:t>
            </a:r>
          </a:p>
        </p:txBody>
      </p:sp>
      <p:pic>
        <p:nvPicPr>
          <p:cNvPr id="4" name="Picture 3">
            <a:extLst>
              <a:ext uri="{FF2B5EF4-FFF2-40B4-BE49-F238E27FC236}">
                <a16:creationId xmlns:a16="http://schemas.microsoft.com/office/drawing/2014/main" xmlns="" id="{2F2C1150-D49C-4F6D-93C1-9F8C2E0AD241}"/>
              </a:ext>
            </a:extLst>
          </p:cNvPr>
          <p:cNvPicPr>
            <a:picLocks noChangeAspect="1"/>
          </p:cNvPicPr>
          <p:nvPr/>
        </p:nvPicPr>
        <p:blipFill>
          <a:blip r:embed="rId2"/>
          <a:stretch>
            <a:fillRect/>
          </a:stretch>
        </p:blipFill>
        <p:spPr>
          <a:xfrm>
            <a:off x="757251" y="2070548"/>
            <a:ext cx="3856774" cy="2805803"/>
          </a:xfrm>
          <a:prstGeom prst="rect">
            <a:avLst/>
          </a:prstGeom>
        </p:spPr>
      </p:pic>
      <p:sp>
        <p:nvSpPr>
          <p:cNvPr id="3" name="Content Placeholder 2">
            <a:extLst>
              <a:ext uri="{FF2B5EF4-FFF2-40B4-BE49-F238E27FC236}">
                <a16:creationId xmlns:a16="http://schemas.microsoft.com/office/drawing/2014/main" xmlns="" id="{FCD36CF1-D798-46B8-9C7F-E0D151CB0961}"/>
              </a:ext>
            </a:extLst>
          </p:cNvPr>
          <p:cNvSpPr>
            <a:spLocks noGrp="1"/>
          </p:cNvSpPr>
          <p:nvPr>
            <p:ph idx="1"/>
          </p:nvPr>
        </p:nvSpPr>
        <p:spPr>
          <a:xfrm>
            <a:off x="7181725" y="2837329"/>
            <a:ext cx="4512988" cy="3317938"/>
          </a:xfrm>
        </p:spPr>
        <p:txBody>
          <a:bodyPr anchor="t">
            <a:normAutofit/>
          </a:bodyPr>
          <a:lstStyle/>
          <a:p>
            <a:r>
              <a:rPr lang="en-US" sz="3600" b="1" dirty="0">
                <a:solidFill>
                  <a:srgbClr val="FFFFFF"/>
                </a:solidFill>
                <a:latin typeface="Times New Roman" panose="02020603050405020304" pitchFamily="18" charset="0"/>
                <a:cs typeface="Times New Roman" panose="02020603050405020304" pitchFamily="18" charset="0"/>
              </a:rPr>
              <a:t>1- One Way communication:</a:t>
            </a:r>
          </a:p>
          <a:p>
            <a:pPr marL="0" indent="0">
              <a:buNone/>
            </a:pPr>
            <a:r>
              <a:rPr lang="en-US" sz="3600" b="1" dirty="0">
                <a:solidFill>
                  <a:srgbClr val="FFFFFF"/>
                </a:solidFill>
                <a:latin typeface="Times New Roman" panose="02020603050405020304" pitchFamily="18" charset="0"/>
                <a:cs typeface="Times New Roman" panose="02020603050405020304" pitchFamily="18" charset="0"/>
              </a:rPr>
              <a:t>There is no room for feedback</a:t>
            </a:r>
          </a:p>
          <a:p>
            <a:endParaRPr lang="en-US" dirty="0">
              <a:solidFill>
                <a:srgbClr val="FFFFFF"/>
              </a:solidFill>
            </a:endParaRPr>
          </a:p>
        </p:txBody>
      </p:sp>
    </p:spTree>
    <p:extLst>
      <p:ext uri="{BB962C8B-B14F-4D97-AF65-F5344CB8AC3E}">
        <p14:creationId xmlns:p14="http://schemas.microsoft.com/office/powerpoint/2010/main" val="138541644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xmlns="" id="{A65AC7D1-EAA9-48F5-B509-60A7F50BF703}"/>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useBgFill="1">
        <p:nvSpPr>
          <p:cNvPr id="11" name="Rectangle 10">
            <a:extLst>
              <a:ext uri="{FF2B5EF4-FFF2-40B4-BE49-F238E27FC236}">
                <a16:creationId xmlns:a16="http://schemas.microsoft.com/office/drawing/2014/main" xmlns="" id="{D6320AF9-619A-4175-865B-5663E1AEF4C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Connector 12">
            <a:extLst>
              <a:ext uri="{FF2B5EF4-FFF2-40B4-BE49-F238E27FC236}">
                <a16:creationId xmlns:a16="http://schemas.microsoft.com/office/drawing/2014/main" xmlns="" id="{063B6EC6-D752-4EE7-908B-F8F19E8C7FEA}"/>
              </a:ext>
              <a:ext uri="{C183D7F6-B498-43B3-948B-1728B52AA6E4}">
                <adec:decorative xmlns=""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5111313" y="0"/>
            <a:ext cx="1219200" cy="6858000"/>
          </a:xfrm>
          <a:prstGeom prst="line">
            <a:avLst/>
          </a:prstGeom>
          <a:ln w="9525">
            <a:solidFill>
              <a:schemeClr val="accent1">
                <a:lumMod val="75000"/>
              </a:schemeClr>
            </a:solidFill>
          </a:ln>
        </p:spPr>
        <p:style>
          <a:lnRef idx="2">
            <a:schemeClr val="accent1"/>
          </a:lnRef>
          <a:fillRef idx="0">
            <a:schemeClr val="accent1"/>
          </a:fillRef>
          <a:effectRef idx="1">
            <a:schemeClr val="accent1"/>
          </a:effectRef>
          <a:fontRef idx="minor">
            <a:schemeClr val="tx1"/>
          </a:fontRef>
        </p:style>
      </p:cxnSp>
      <p:cxnSp>
        <p:nvCxnSpPr>
          <p:cNvPr id="15" name="Straight Connector 14">
            <a:extLst>
              <a:ext uri="{FF2B5EF4-FFF2-40B4-BE49-F238E27FC236}">
                <a16:creationId xmlns:a16="http://schemas.microsoft.com/office/drawing/2014/main" xmlns="" id="{EFECD4E8-AD3E-4228-82A2-9461958EA94D}"/>
              </a:ext>
              <a:ext uri="{C183D7F6-B498-43B3-948B-1728B52AA6E4}">
                <adec:decorative xmlns=""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flipH="1">
            <a:off x="3290979" y="3681413"/>
            <a:ext cx="4763558" cy="3176587"/>
          </a:xfrm>
          <a:prstGeom prst="line">
            <a:avLst/>
          </a:prstGeom>
          <a:ln w="9525">
            <a:solidFill>
              <a:schemeClr val="tx1">
                <a:lumMod val="50000"/>
                <a:lumOff val="50000"/>
                <a:alpha val="80000"/>
              </a:schemeClr>
            </a:solidFill>
          </a:ln>
        </p:spPr>
        <p:style>
          <a:lnRef idx="2">
            <a:schemeClr val="accent1"/>
          </a:lnRef>
          <a:fillRef idx="0">
            <a:schemeClr val="accent1"/>
          </a:fillRef>
          <a:effectRef idx="1">
            <a:schemeClr val="accent1"/>
          </a:effectRef>
          <a:fontRef idx="minor">
            <a:schemeClr val="tx1"/>
          </a:fontRef>
        </p:style>
      </p:cxnSp>
      <p:sp>
        <p:nvSpPr>
          <p:cNvPr id="17" name="Rectangle 23">
            <a:extLst>
              <a:ext uri="{FF2B5EF4-FFF2-40B4-BE49-F238E27FC236}">
                <a16:creationId xmlns:a16="http://schemas.microsoft.com/office/drawing/2014/main" xmlns="" id="{7E018740-5C2B-4A41-AC1A-7E68D1EC1954}"/>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4482568"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Rectangle 25">
            <a:extLst>
              <a:ext uri="{FF2B5EF4-FFF2-40B4-BE49-F238E27FC236}">
                <a16:creationId xmlns:a16="http://schemas.microsoft.com/office/drawing/2014/main" xmlns="" id="{166F75A4-C475-4941-8EE2-B80A06A2C1BB}"/>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4904534"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Isosceles Triangle 20">
            <a:extLst>
              <a:ext uri="{FF2B5EF4-FFF2-40B4-BE49-F238E27FC236}">
                <a16:creationId xmlns:a16="http://schemas.microsoft.com/office/drawing/2014/main" xmlns="" id="{A032553A-72E8-4B0D-8405-FF9771C9AF0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4233425"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7">
            <a:extLst>
              <a:ext uri="{FF2B5EF4-FFF2-40B4-BE49-F238E27FC236}">
                <a16:creationId xmlns:a16="http://schemas.microsoft.com/office/drawing/2014/main" xmlns="" id="{765800AC-C3B9-498E-87BC-29FAE4C76B21}"/>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4635592"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Isosceles Triangle 24">
            <a:extLst>
              <a:ext uri="{FF2B5EF4-FFF2-40B4-BE49-F238E27FC236}">
                <a16:creationId xmlns:a16="http://schemas.microsoft.com/office/drawing/2014/main" xmlns="" id="{1F9D6ACB-2FF4-49F9-978A-E0D5327FC63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5672758"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Freeform: Shape 26">
            <a:extLst>
              <a:ext uri="{FF2B5EF4-FFF2-40B4-BE49-F238E27FC236}">
                <a16:creationId xmlns:a16="http://schemas.microsoft.com/office/drawing/2014/main" xmlns="" id="{A5EC319D-0FEA-4B95-A3EA-01E35672C95B}"/>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6197631" y="-8467"/>
            <a:ext cx="5994369" cy="6866467"/>
          </a:xfrm>
          <a:custGeom>
            <a:avLst/>
            <a:gdLst>
              <a:gd name="connsiteX0" fmla="*/ 0 w 5994369"/>
              <a:gd name="connsiteY0" fmla="*/ 0 h 6866467"/>
              <a:gd name="connsiteX1" fmla="*/ 1249825 w 5994369"/>
              <a:gd name="connsiteY1" fmla="*/ 0 h 6866467"/>
              <a:gd name="connsiteX2" fmla="*/ 1249825 w 5994369"/>
              <a:gd name="connsiteY2" fmla="*/ 8467 h 6866467"/>
              <a:gd name="connsiteX3" fmla="*/ 5994369 w 5994369"/>
              <a:gd name="connsiteY3" fmla="*/ 8467 h 6866467"/>
              <a:gd name="connsiteX4" fmla="*/ 5994369 w 5994369"/>
              <a:gd name="connsiteY4" fmla="*/ 6866467 h 6866467"/>
              <a:gd name="connsiteX5" fmla="*/ 1249825 w 5994369"/>
              <a:gd name="connsiteY5" fmla="*/ 6866467 h 6866467"/>
              <a:gd name="connsiteX6" fmla="*/ 1109382 w 5994369"/>
              <a:gd name="connsiteY6" fmla="*/ 6866467 h 6866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994369" h="6866467">
                <a:moveTo>
                  <a:pt x="0" y="0"/>
                </a:moveTo>
                <a:lnTo>
                  <a:pt x="1249825" y="0"/>
                </a:lnTo>
                <a:lnTo>
                  <a:pt x="1249825" y="8467"/>
                </a:lnTo>
                <a:lnTo>
                  <a:pt x="5994369" y="8467"/>
                </a:lnTo>
                <a:lnTo>
                  <a:pt x="5994369" y="6866467"/>
                </a:lnTo>
                <a:lnTo>
                  <a:pt x="1249825" y="6866467"/>
                </a:lnTo>
                <a:lnTo>
                  <a:pt x="1109382" y="6866467"/>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xmlns="" id="{98CA5838-7133-407E-8717-36BB090BD0A3}"/>
              </a:ext>
            </a:extLst>
          </p:cNvPr>
          <p:cNvSpPr>
            <a:spLocks noGrp="1"/>
          </p:cNvSpPr>
          <p:nvPr>
            <p:ph type="title"/>
          </p:nvPr>
        </p:nvSpPr>
        <p:spPr>
          <a:xfrm>
            <a:off x="7181723" y="609600"/>
            <a:ext cx="4512989" cy="2227730"/>
          </a:xfrm>
        </p:spPr>
        <p:txBody>
          <a:bodyPr anchor="ctr">
            <a:normAutofit/>
          </a:bodyPr>
          <a:lstStyle/>
          <a:p>
            <a:r>
              <a:rPr lang="en-US" b="1" dirty="0">
                <a:solidFill>
                  <a:srgbClr val="FFFFFF"/>
                </a:solidFill>
                <a:latin typeface="Times New Roman" panose="02020603050405020304" pitchFamily="18" charset="0"/>
                <a:cs typeface="Times New Roman" panose="02020603050405020304" pitchFamily="18" charset="0"/>
              </a:rPr>
              <a:t>2- Two Way communication:</a:t>
            </a:r>
          </a:p>
        </p:txBody>
      </p:sp>
      <p:pic>
        <p:nvPicPr>
          <p:cNvPr id="4" name="Picture 3">
            <a:extLst>
              <a:ext uri="{FF2B5EF4-FFF2-40B4-BE49-F238E27FC236}">
                <a16:creationId xmlns:a16="http://schemas.microsoft.com/office/drawing/2014/main" xmlns="" id="{E6EA1155-310F-41B4-9A76-061B3CEFB6BF}"/>
              </a:ext>
            </a:extLst>
          </p:cNvPr>
          <p:cNvPicPr>
            <a:picLocks noChangeAspect="1"/>
          </p:cNvPicPr>
          <p:nvPr/>
        </p:nvPicPr>
        <p:blipFill>
          <a:blip r:embed="rId2"/>
          <a:stretch>
            <a:fillRect/>
          </a:stretch>
        </p:blipFill>
        <p:spPr>
          <a:xfrm>
            <a:off x="757251" y="2321238"/>
            <a:ext cx="3856774" cy="2304422"/>
          </a:xfrm>
          <a:prstGeom prst="rect">
            <a:avLst/>
          </a:prstGeom>
        </p:spPr>
      </p:pic>
      <p:sp>
        <p:nvSpPr>
          <p:cNvPr id="3" name="Content Placeholder 2">
            <a:extLst>
              <a:ext uri="{FF2B5EF4-FFF2-40B4-BE49-F238E27FC236}">
                <a16:creationId xmlns:a16="http://schemas.microsoft.com/office/drawing/2014/main" xmlns="" id="{44A90CEB-7971-4AE1-B399-E99039C7D5B3}"/>
              </a:ext>
            </a:extLst>
          </p:cNvPr>
          <p:cNvSpPr>
            <a:spLocks noGrp="1"/>
          </p:cNvSpPr>
          <p:nvPr>
            <p:ph idx="1"/>
          </p:nvPr>
        </p:nvSpPr>
        <p:spPr>
          <a:xfrm>
            <a:off x="7181725" y="2837329"/>
            <a:ext cx="4512988" cy="3317938"/>
          </a:xfrm>
        </p:spPr>
        <p:txBody>
          <a:bodyPr anchor="t">
            <a:normAutofit/>
          </a:bodyPr>
          <a:lstStyle/>
          <a:p>
            <a:r>
              <a:rPr lang="en-US" sz="3600" dirty="0">
                <a:solidFill>
                  <a:srgbClr val="FFFFFF"/>
                </a:solidFill>
                <a:latin typeface="Times New Roman" panose="02020603050405020304" pitchFamily="18" charset="0"/>
                <a:cs typeface="Times New Roman" panose="02020603050405020304" pitchFamily="18" charset="0"/>
              </a:rPr>
              <a:t>The Audience may give feed back</a:t>
            </a:r>
          </a:p>
          <a:p>
            <a:endParaRPr lang="en-US" dirty="0">
              <a:solidFill>
                <a:srgbClr val="FFFFFF"/>
              </a:solidFill>
            </a:endParaRPr>
          </a:p>
          <a:p>
            <a:endParaRPr lang="en-US" dirty="0">
              <a:solidFill>
                <a:srgbClr val="FFFFFF"/>
              </a:solidFill>
            </a:endParaRPr>
          </a:p>
        </p:txBody>
      </p:sp>
    </p:spTree>
    <p:extLst>
      <p:ext uri="{BB962C8B-B14F-4D97-AF65-F5344CB8AC3E}">
        <p14:creationId xmlns:p14="http://schemas.microsoft.com/office/powerpoint/2010/main" val="93577478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xmlns="" id="{A65AC7D1-EAA9-48F5-B509-60A7F50BF703}"/>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useBgFill="1">
        <p:nvSpPr>
          <p:cNvPr id="13" name="Rectangle 12">
            <a:extLst>
              <a:ext uri="{FF2B5EF4-FFF2-40B4-BE49-F238E27FC236}">
                <a16:creationId xmlns:a16="http://schemas.microsoft.com/office/drawing/2014/main" xmlns="" id="{D6320AF9-619A-4175-865B-5663E1AEF4C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 name="Straight Connector 14">
            <a:extLst>
              <a:ext uri="{FF2B5EF4-FFF2-40B4-BE49-F238E27FC236}">
                <a16:creationId xmlns:a16="http://schemas.microsoft.com/office/drawing/2014/main" xmlns="" id="{063B6EC6-D752-4EE7-908B-F8F19E8C7FEA}"/>
              </a:ext>
              <a:ext uri="{C183D7F6-B498-43B3-948B-1728B52AA6E4}">
                <adec:decorative xmlns=""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5111313" y="0"/>
            <a:ext cx="1219200" cy="6858000"/>
          </a:xfrm>
          <a:prstGeom prst="line">
            <a:avLst/>
          </a:prstGeom>
          <a:ln w="9525">
            <a:solidFill>
              <a:schemeClr val="accent1">
                <a:lumMod val="75000"/>
              </a:schemeClr>
            </a:solidFill>
          </a:ln>
        </p:spPr>
        <p:style>
          <a:lnRef idx="2">
            <a:schemeClr val="accent1"/>
          </a:lnRef>
          <a:fillRef idx="0">
            <a:schemeClr val="accent1"/>
          </a:fillRef>
          <a:effectRef idx="1">
            <a:schemeClr val="accent1"/>
          </a:effectRef>
          <a:fontRef idx="minor">
            <a:schemeClr val="tx1"/>
          </a:fontRef>
        </p:style>
      </p:cxnSp>
      <p:cxnSp>
        <p:nvCxnSpPr>
          <p:cNvPr id="17" name="Straight Connector 16">
            <a:extLst>
              <a:ext uri="{FF2B5EF4-FFF2-40B4-BE49-F238E27FC236}">
                <a16:creationId xmlns:a16="http://schemas.microsoft.com/office/drawing/2014/main" xmlns="" id="{EFECD4E8-AD3E-4228-82A2-9461958EA94D}"/>
              </a:ext>
              <a:ext uri="{C183D7F6-B498-43B3-948B-1728B52AA6E4}">
                <adec:decorative xmlns=""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flipH="1">
            <a:off x="3290979" y="3681413"/>
            <a:ext cx="4763558" cy="3176587"/>
          </a:xfrm>
          <a:prstGeom prst="line">
            <a:avLst/>
          </a:prstGeom>
          <a:ln w="9525">
            <a:solidFill>
              <a:schemeClr val="tx1">
                <a:lumMod val="50000"/>
                <a:lumOff val="50000"/>
                <a:alpha val="80000"/>
              </a:schemeClr>
            </a:solidFill>
          </a:ln>
        </p:spPr>
        <p:style>
          <a:lnRef idx="2">
            <a:schemeClr val="accent1"/>
          </a:lnRef>
          <a:fillRef idx="0">
            <a:schemeClr val="accent1"/>
          </a:fillRef>
          <a:effectRef idx="1">
            <a:schemeClr val="accent1"/>
          </a:effectRef>
          <a:fontRef idx="minor">
            <a:schemeClr val="tx1"/>
          </a:fontRef>
        </p:style>
      </p:cxnSp>
      <p:sp>
        <p:nvSpPr>
          <p:cNvPr id="19" name="Rectangle 23">
            <a:extLst>
              <a:ext uri="{FF2B5EF4-FFF2-40B4-BE49-F238E27FC236}">
                <a16:creationId xmlns:a16="http://schemas.microsoft.com/office/drawing/2014/main" xmlns="" id="{7E018740-5C2B-4A41-AC1A-7E68D1EC1954}"/>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4482568"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Rectangle 25">
            <a:extLst>
              <a:ext uri="{FF2B5EF4-FFF2-40B4-BE49-F238E27FC236}">
                <a16:creationId xmlns:a16="http://schemas.microsoft.com/office/drawing/2014/main" xmlns="" id="{166F75A4-C475-4941-8EE2-B80A06A2C1BB}"/>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4904534"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a:extLst>
              <a:ext uri="{FF2B5EF4-FFF2-40B4-BE49-F238E27FC236}">
                <a16:creationId xmlns:a16="http://schemas.microsoft.com/office/drawing/2014/main" xmlns="" id="{A032553A-72E8-4B0D-8405-FF9771C9AF0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4233425"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a:extLst>
              <a:ext uri="{FF2B5EF4-FFF2-40B4-BE49-F238E27FC236}">
                <a16:creationId xmlns:a16="http://schemas.microsoft.com/office/drawing/2014/main" xmlns="" id="{765800AC-C3B9-498E-87BC-29FAE4C76B21}"/>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4635592"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a:extLst>
              <a:ext uri="{FF2B5EF4-FFF2-40B4-BE49-F238E27FC236}">
                <a16:creationId xmlns:a16="http://schemas.microsoft.com/office/drawing/2014/main" xmlns="" id="{1F9D6ACB-2FF4-49F9-978A-E0D5327FC63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5672758"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Freeform: Shape 28">
            <a:extLst>
              <a:ext uri="{FF2B5EF4-FFF2-40B4-BE49-F238E27FC236}">
                <a16:creationId xmlns:a16="http://schemas.microsoft.com/office/drawing/2014/main" xmlns="" id="{A5EC319D-0FEA-4B95-A3EA-01E35672C95B}"/>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6197631" y="-8467"/>
            <a:ext cx="5994369" cy="6866467"/>
          </a:xfrm>
          <a:custGeom>
            <a:avLst/>
            <a:gdLst>
              <a:gd name="connsiteX0" fmla="*/ 0 w 5994369"/>
              <a:gd name="connsiteY0" fmla="*/ 0 h 6866467"/>
              <a:gd name="connsiteX1" fmla="*/ 1249825 w 5994369"/>
              <a:gd name="connsiteY1" fmla="*/ 0 h 6866467"/>
              <a:gd name="connsiteX2" fmla="*/ 1249825 w 5994369"/>
              <a:gd name="connsiteY2" fmla="*/ 8467 h 6866467"/>
              <a:gd name="connsiteX3" fmla="*/ 5994369 w 5994369"/>
              <a:gd name="connsiteY3" fmla="*/ 8467 h 6866467"/>
              <a:gd name="connsiteX4" fmla="*/ 5994369 w 5994369"/>
              <a:gd name="connsiteY4" fmla="*/ 6866467 h 6866467"/>
              <a:gd name="connsiteX5" fmla="*/ 1249825 w 5994369"/>
              <a:gd name="connsiteY5" fmla="*/ 6866467 h 6866467"/>
              <a:gd name="connsiteX6" fmla="*/ 1109382 w 5994369"/>
              <a:gd name="connsiteY6" fmla="*/ 6866467 h 6866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994369" h="6866467">
                <a:moveTo>
                  <a:pt x="0" y="0"/>
                </a:moveTo>
                <a:lnTo>
                  <a:pt x="1249825" y="0"/>
                </a:lnTo>
                <a:lnTo>
                  <a:pt x="1249825" y="8467"/>
                </a:lnTo>
                <a:lnTo>
                  <a:pt x="5994369" y="8467"/>
                </a:lnTo>
                <a:lnTo>
                  <a:pt x="5994369" y="6866467"/>
                </a:lnTo>
                <a:lnTo>
                  <a:pt x="1249825" y="6866467"/>
                </a:lnTo>
                <a:lnTo>
                  <a:pt x="1109382" y="6866467"/>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xmlns="" id="{5B32BF71-839A-4AC1-9B75-1EFC0E6A09DF}"/>
              </a:ext>
            </a:extLst>
          </p:cNvPr>
          <p:cNvSpPr>
            <a:spLocks noGrp="1"/>
          </p:cNvSpPr>
          <p:nvPr>
            <p:ph type="title"/>
          </p:nvPr>
        </p:nvSpPr>
        <p:spPr>
          <a:xfrm>
            <a:off x="7181723" y="609600"/>
            <a:ext cx="4512989" cy="2227730"/>
          </a:xfrm>
        </p:spPr>
        <p:txBody>
          <a:bodyPr anchor="ctr">
            <a:normAutofit/>
          </a:bodyPr>
          <a:lstStyle/>
          <a:p>
            <a:r>
              <a:rPr lang="en-US" b="1" dirty="0">
                <a:solidFill>
                  <a:srgbClr val="FFFFFF"/>
                </a:solidFill>
                <a:latin typeface="Times New Roman" panose="02020603050405020304" pitchFamily="18" charset="0"/>
                <a:cs typeface="Times New Roman" panose="02020603050405020304" pitchFamily="18" charset="0"/>
              </a:rPr>
              <a:t>3- Verbal communication</a:t>
            </a:r>
          </a:p>
        </p:txBody>
      </p:sp>
      <p:pic>
        <p:nvPicPr>
          <p:cNvPr id="4" name="Content Placeholder 3">
            <a:extLst>
              <a:ext uri="{FF2B5EF4-FFF2-40B4-BE49-F238E27FC236}">
                <a16:creationId xmlns:a16="http://schemas.microsoft.com/office/drawing/2014/main" xmlns="" id="{740C740B-C063-4FA2-975F-BAE29A1B606C}"/>
              </a:ext>
            </a:extLst>
          </p:cNvPr>
          <p:cNvPicPr>
            <a:picLocks noChangeAspect="1"/>
          </p:cNvPicPr>
          <p:nvPr/>
        </p:nvPicPr>
        <p:blipFill>
          <a:blip r:embed="rId2"/>
          <a:stretch>
            <a:fillRect/>
          </a:stretch>
        </p:blipFill>
        <p:spPr>
          <a:xfrm>
            <a:off x="757251" y="1111348"/>
            <a:ext cx="3856774" cy="4895557"/>
          </a:xfrm>
          <a:prstGeom prst="rect">
            <a:avLst/>
          </a:prstGeom>
        </p:spPr>
      </p:pic>
      <p:sp>
        <p:nvSpPr>
          <p:cNvPr id="8" name="Content Placeholder 7">
            <a:extLst>
              <a:ext uri="{FF2B5EF4-FFF2-40B4-BE49-F238E27FC236}">
                <a16:creationId xmlns:a16="http://schemas.microsoft.com/office/drawing/2014/main" xmlns="" id="{F0A71041-CAD0-48C7-9081-1DDEA5DA3705}"/>
              </a:ext>
            </a:extLst>
          </p:cNvPr>
          <p:cNvSpPr>
            <a:spLocks noGrp="1"/>
          </p:cNvSpPr>
          <p:nvPr>
            <p:ph idx="1"/>
          </p:nvPr>
        </p:nvSpPr>
        <p:spPr>
          <a:xfrm>
            <a:off x="7181725" y="2837329"/>
            <a:ext cx="4512988" cy="1481453"/>
          </a:xfrm>
        </p:spPr>
        <p:txBody>
          <a:bodyPr anchor="t">
            <a:normAutofit/>
          </a:bodyPr>
          <a:lstStyle/>
          <a:p>
            <a:pPr marL="0" indent="0">
              <a:buNone/>
            </a:pPr>
            <a:r>
              <a:rPr lang="en-US" sz="3200" b="1" dirty="0">
                <a:solidFill>
                  <a:srgbClr val="FFFFFF"/>
                </a:solidFill>
                <a:latin typeface="Times New Roman" panose="02020603050405020304" pitchFamily="18" charset="0"/>
                <a:cs typeface="Times New Roman" panose="02020603050405020304" pitchFamily="18" charset="0"/>
              </a:rPr>
              <a:t>This is “ word of mouth”</a:t>
            </a:r>
            <a:endParaRPr lang="en-US" sz="3200" dirty="0">
              <a:solidFill>
                <a:srgbClr val="FFFFFF"/>
              </a:solidFill>
            </a:endParaRPr>
          </a:p>
        </p:txBody>
      </p:sp>
    </p:spTree>
    <p:extLst>
      <p:ext uri="{BB962C8B-B14F-4D97-AF65-F5344CB8AC3E}">
        <p14:creationId xmlns:p14="http://schemas.microsoft.com/office/powerpoint/2010/main" val="219561602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xmlns="" id="{A65AC7D1-EAA9-48F5-B509-60A7F50BF703}"/>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useBgFill="1">
        <p:nvSpPr>
          <p:cNvPr id="13" name="Rectangle 12">
            <a:extLst>
              <a:ext uri="{FF2B5EF4-FFF2-40B4-BE49-F238E27FC236}">
                <a16:creationId xmlns:a16="http://schemas.microsoft.com/office/drawing/2014/main" xmlns="" id="{D6320AF9-619A-4175-865B-5663E1AEF4C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 name="Straight Connector 14">
            <a:extLst>
              <a:ext uri="{FF2B5EF4-FFF2-40B4-BE49-F238E27FC236}">
                <a16:creationId xmlns:a16="http://schemas.microsoft.com/office/drawing/2014/main" xmlns="" id="{063B6EC6-D752-4EE7-908B-F8F19E8C7FEA}"/>
              </a:ext>
              <a:ext uri="{C183D7F6-B498-43B3-948B-1728B52AA6E4}">
                <adec:decorative xmlns=""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5111313" y="0"/>
            <a:ext cx="1219200" cy="6858000"/>
          </a:xfrm>
          <a:prstGeom prst="line">
            <a:avLst/>
          </a:prstGeom>
          <a:ln w="9525">
            <a:solidFill>
              <a:schemeClr val="accent1">
                <a:lumMod val="75000"/>
              </a:schemeClr>
            </a:solidFill>
          </a:ln>
        </p:spPr>
        <p:style>
          <a:lnRef idx="2">
            <a:schemeClr val="accent1"/>
          </a:lnRef>
          <a:fillRef idx="0">
            <a:schemeClr val="accent1"/>
          </a:fillRef>
          <a:effectRef idx="1">
            <a:schemeClr val="accent1"/>
          </a:effectRef>
          <a:fontRef idx="minor">
            <a:schemeClr val="tx1"/>
          </a:fontRef>
        </p:style>
      </p:cxnSp>
      <p:cxnSp>
        <p:nvCxnSpPr>
          <p:cNvPr id="17" name="Straight Connector 16">
            <a:extLst>
              <a:ext uri="{FF2B5EF4-FFF2-40B4-BE49-F238E27FC236}">
                <a16:creationId xmlns:a16="http://schemas.microsoft.com/office/drawing/2014/main" xmlns="" id="{EFECD4E8-AD3E-4228-82A2-9461958EA94D}"/>
              </a:ext>
              <a:ext uri="{C183D7F6-B498-43B3-948B-1728B52AA6E4}">
                <adec:decorative xmlns=""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flipH="1">
            <a:off x="3290979" y="3681413"/>
            <a:ext cx="4763558" cy="3176587"/>
          </a:xfrm>
          <a:prstGeom prst="line">
            <a:avLst/>
          </a:prstGeom>
          <a:ln w="9525">
            <a:solidFill>
              <a:schemeClr val="tx1">
                <a:lumMod val="50000"/>
                <a:lumOff val="50000"/>
                <a:alpha val="80000"/>
              </a:schemeClr>
            </a:solidFill>
          </a:ln>
        </p:spPr>
        <p:style>
          <a:lnRef idx="2">
            <a:schemeClr val="accent1"/>
          </a:lnRef>
          <a:fillRef idx="0">
            <a:schemeClr val="accent1"/>
          </a:fillRef>
          <a:effectRef idx="1">
            <a:schemeClr val="accent1"/>
          </a:effectRef>
          <a:fontRef idx="minor">
            <a:schemeClr val="tx1"/>
          </a:fontRef>
        </p:style>
      </p:cxnSp>
      <p:sp>
        <p:nvSpPr>
          <p:cNvPr id="19" name="Rectangle 23">
            <a:extLst>
              <a:ext uri="{FF2B5EF4-FFF2-40B4-BE49-F238E27FC236}">
                <a16:creationId xmlns:a16="http://schemas.microsoft.com/office/drawing/2014/main" xmlns="" id="{7E018740-5C2B-4A41-AC1A-7E68D1EC1954}"/>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4482568"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Rectangle 25">
            <a:extLst>
              <a:ext uri="{FF2B5EF4-FFF2-40B4-BE49-F238E27FC236}">
                <a16:creationId xmlns:a16="http://schemas.microsoft.com/office/drawing/2014/main" xmlns="" id="{166F75A4-C475-4941-8EE2-B80A06A2C1BB}"/>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4904534"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a:extLst>
              <a:ext uri="{FF2B5EF4-FFF2-40B4-BE49-F238E27FC236}">
                <a16:creationId xmlns:a16="http://schemas.microsoft.com/office/drawing/2014/main" xmlns="" id="{A032553A-72E8-4B0D-8405-FF9771C9AF0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4233425"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a:extLst>
              <a:ext uri="{FF2B5EF4-FFF2-40B4-BE49-F238E27FC236}">
                <a16:creationId xmlns:a16="http://schemas.microsoft.com/office/drawing/2014/main" xmlns="" id="{765800AC-C3B9-498E-87BC-29FAE4C76B21}"/>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4635592"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a:extLst>
              <a:ext uri="{FF2B5EF4-FFF2-40B4-BE49-F238E27FC236}">
                <a16:creationId xmlns:a16="http://schemas.microsoft.com/office/drawing/2014/main" xmlns="" id="{1F9D6ACB-2FF4-49F9-978A-E0D5327FC63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5672758"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Freeform: Shape 28">
            <a:extLst>
              <a:ext uri="{FF2B5EF4-FFF2-40B4-BE49-F238E27FC236}">
                <a16:creationId xmlns:a16="http://schemas.microsoft.com/office/drawing/2014/main" xmlns="" id="{A5EC319D-0FEA-4B95-A3EA-01E35672C95B}"/>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6197631" y="-8467"/>
            <a:ext cx="5994369" cy="6866467"/>
          </a:xfrm>
          <a:custGeom>
            <a:avLst/>
            <a:gdLst>
              <a:gd name="connsiteX0" fmla="*/ 0 w 5994369"/>
              <a:gd name="connsiteY0" fmla="*/ 0 h 6866467"/>
              <a:gd name="connsiteX1" fmla="*/ 1249825 w 5994369"/>
              <a:gd name="connsiteY1" fmla="*/ 0 h 6866467"/>
              <a:gd name="connsiteX2" fmla="*/ 1249825 w 5994369"/>
              <a:gd name="connsiteY2" fmla="*/ 8467 h 6866467"/>
              <a:gd name="connsiteX3" fmla="*/ 5994369 w 5994369"/>
              <a:gd name="connsiteY3" fmla="*/ 8467 h 6866467"/>
              <a:gd name="connsiteX4" fmla="*/ 5994369 w 5994369"/>
              <a:gd name="connsiteY4" fmla="*/ 6866467 h 6866467"/>
              <a:gd name="connsiteX5" fmla="*/ 1249825 w 5994369"/>
              <a:gd name="connsiteY5" fmla="*/ 6866467 h 6866467"/>
              <a:gd name="connsiteX6" fmla="*/ 1109382 w 5994369"/>
              <a:gd name="connsiteY6" fmla="*/ 6866467 h 6866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994369" h="6866467">
                <a:moveTo>
                  <a:pt x="0" y="0"/>
                </a:moveTo>
                <a:lnTo>
                  <a:pt x="1249825" y="0"/>
                </a:lnTo>
                <a:lnTo>
                  <a:pt x="1249825" y="8467"/>
                </a:lnTo>
                <a:lnTo>
                  <a:pt x="5994369" y="8467"/>
                </a:lnTo>
                <a:lnTo>
                  <a:pt x="5994369" y="6866467"/>
                </a:lnTo>
                <a:lnTo>
                  <a:pt x="1249825" y="6866467"/>
                </a:lnTo>
                <a:lnTo>
                  <a:pt x="1109382" y="6866467"/>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xmlns="" id="{6AB7CF05-9525-4173-A714-9161E74FD438}"/>
              </a:ext>
            </a:extLst>
          </p:cNvPr>
          <p:cNvSpPr>
            <a:spLocks noGrp="1"/>
          </p:cNvSpPr>
          <p:nvPr>
            <p:ph type="title"/>
          </p:nvPr>
        </p:nvSpPr>
        <p:spPr>
          <a:xfrm>
            <a:off x="7181723" y="609600"/>
            <a:ext cx="4512989" cy="2227730"/>
          </a:xfrm>
        </p:spPr>
        <p:txBody>
          <a:bodyPr anchor="ctr">
            <a:normAutofit/>
          </a:bodyPr>
          <a:lstStyle/>
          <a:p>
            <a:r>
              <a:rPr lang="en-US" dirty="0">
                <a:solidFill>
                  <a:srgbClr val="FFFFFF"/>
                </a:solidFill>
              </a:rPr>
              <a:t>4- </a:t>
            </a:r>
            <a:r>
              <a:rPr lang="en-US" b="1" dirty="0">
                <a:solidFill>
                  <a:srgbClr val="FFFFFF"/>
                </a:solidFill>
                <a:latin typeface="Times New Roman" panose="02020603050405020304" pitchFamily="18" charset="0"/>
                <a:cs typeface="Times New Roman" panose="02020603050405020304" pitchFamily="18" charset="0"/>
              </a:rPr>
              <a:t>Nonverbal Communication:</a:t>
            </a:r>
          </a:p>
        </p:txBody>
      </p:sp>
      <p:pic>
        <p:nvPicPr>
          <p:cNvPr id="4" name="Content Placeholder 3">
            <a:extLst>
              <a:ext uri="{FF2B5EF4-FFF2-40B4-BE49-F238E27FC236}">
                <a16:creationId xmlns:a16="http://schemas.microsoft.com/office/drawing/2014/main" xmlns="" id="{9607DD13-61EB-4F4E-BBEC-2082DB3AC4A0}"/>
              </a:ext>
            </a:extLst>
          </p:cNvPr>
          <p:cNvPicPr>
            <a:picLocks noChangeAspect="1"/>
          </p:cNvPicPr>
          <p:nvPr/>
        </p:nvPicPr>
        <p:blipFill>
          <a:blip r:embed="rId2"/>
          <a:stretch>
            <a:fillRect/>
          </a:stretch>
        </p:blipFill>
        <p:spPr>
          <a:xfrm>
            <a:off x="757251" y="1195754"/>
            <a:ext cx="3856774" cy="4754880"/>
          </a:xfrm>
          <a:prstGeom prst="rect">
            <a:avLst/>
          </a:prstGeom>
        </p:spPr>
      </p:pic>
      <p:sp>
        <p:nvSpPr>
          <p:cNvPr id="8" name="Content Placeholder 7">
            <a:extLst>
              <a:ext uri="{FF2B5EF4-FFF2-40B4-BE49-F238E27FC236}">
                <a16:creationId xmlns:a16="http://schemas.microsoft.com/office/drawing/2014/main" xmlns="" id="{61B9C443-151C-45F1-BD57-520CC74712D6}"/>
              </a:ext>
            </a:extLst>
          </p:cNvPr>
          <p:cNvSpPr>
            <a:spLocks noGrp="1"/>
          </p:cNvSpPr>
          <p:nvPr>
            <p:ph idx="1"/>
          </p:nvPr>
        </p:nvSpPr>
        <p:spPr>
          <a:xfrm>
            <a:off x="7181725" y="2837329"/>
            <a:ext cx="4512988" cy="3317938"/>
          </a:xfrm>
        </p:spPr>
        <p:txBody>
          <a:bodyPr anchor="t">
            <a:normAutofit/>
          </a:bodyPr>
          <a:lstStyle/>
          <a:p>
            <a:r>
              <a:rPr lang="en-US" sz="2800" dirty="0">
                <a:solidFill>
                  <a:srgbClr val="FFFFFF"/>
                </a:solidFill>
                <a:latin typeface="Times New Roman" panose="02020603050405020304" pitchFamily="18" charset="0"/>
                <a:cs typeface="Times New Roman" panose="02020603050405020304" pitchFamily="18" charset="0"/>
              </a:rPr>
              <a:t>It includes body movements</a:t>
            </a:r>
          </a:p>
        </p:txBody>
      </p:sp>
    </p:spTree>
    <p:extLst>
      <p:ext uri="{BB962C8B-B14F-4D97-AF65-F5344CB8AC3E}">
        <p14:creationId xmlns:p14="http://schemas.microsoft.com/office/powerpoint/2010/main" val="266934839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xmlns="" id="{A65AC7D1-EAA9-48F5-B509-60A7F50BF703}"/>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useBgFill="1">
        <p:nvSpPr>
          <p:cNvPr id="11" name="Rectangle 10">
            <a:extLst>
              <a:ext uri="{FF2B5EF4-FFF2-40B4-BE49-F238E27FC236}">
                <a16:creationId xmlns:a16="http://schemas.microsoft.com/office/drawing/2014/main" xmlns="" id="{D6320AF9-619A-4175-865B-5663E1AEF4C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Connector 12">
            <a:extLst>
              <a:ext uri="{FF2B5EF4-FFF2-40B4-BE49-F238E27FC236}">
                <a16:creationId xmlns:a16="http://schemas.microsoft.com/office/drawing/2014/main" xmlns="" id="{063B6EC6-D752-4EE7-908B-F8F19E8C7FEA}"/>
              </a:ext>
              <a:ext uri="{C183D7F6-B498-43B3-948B-1728B52AA6E4}">
                <adec:decorative xmlns=""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5111313" y="0"/>
            <a:ext cx="1219200" cy="6858000"/>
          </a:xfrm>
          <a:prstGeom prst="line">
            <a:avLst/>
          </a:prstGeom>
          <a:ln w="9525">
            <a:solidFill>
              <a:schemeClr val="accent1">
                <a:lumMod val="75000"/>
              </a:schemeClr>
            </a:solidFill>
          </a:ln>
        </p:spPr>
        <p:style>
          <a:lnRef idx="2">
            <a:schemeClr val="accent1"/>
          </a:lnRef>
          <a:fillRef idx="0">
            <a:schemeClr val="accent1"/>
          </a:fillRef>
          <a:effectRef idx="1">
            <a:schemeClr val="accent1"/>
          </a:effectRef>
          <a:fontRef idx="minor">
            <a:schemeClr val="tx1"/>
          </a:fontRef>
        </p:style>
      </p:cxnSp>
      <p:cxnSp>
        <p:nvCxnSpPr>
          <p:cNvPr id="15" name="Straight Connector 14">
            <a:extLst>
              <a:ext uri="{FF2B5EF4-FFF2-40B4-BE49-F238E27FC236}">
                <a16:creationId xmlns:a16="http://schemas.microsoft.com/office/drawing/2014/main" xmlns="" id="{EFECD4E8-AD3E-4228-82A2-9461958EA94D}"/>
              </a:ext>
              <a:ext uri="{C183D7F6-B498-43B3-948B-1728B52AA6E4}">
                <adec:decorative xmlns=""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flipH="1">
            <a:off x="3290979" y="3681413"/>
            <a:ext cx="4763558" cy="3176587"/>
          </a:xfrm>
          <a:prstGeom prst="line">
            <a:avLst/>
          </a:prstGeom>
          <a:ln w="9525">
            <a:solidFill>
              <a:schemeClr val="tx1">
                <a:lumMod val="50000"/>
                <a:lumOff val="50000"/>
                <a:alpha val="80000"/>
              </a:schemeClr>
            </a:solidFill>
          </a:ln>
        </p:spPr>
        <p:style>
          <a:lnRef idx="2">
            <a:schemeClr val="accent1"/>
          </a:lnRef>
          <a:fillRef idx="0">
            <a:schemeClr val="accent1"/>
          </a:fillRef>
          <a:effectRef idx="1">
            <a:schemeClr val="accent1"/>
          </a:effectRef>
          <a:fontRef idx="minor">
            <a:schemeClr val="tx1"/>
          </a:fontRef>
        </p:style>
      </p:cxnSp>
      <p:sp>
        <p:nvSpPr>
          <p:cNvPr id="28" name="Rectangle 23">
            <a:extLst>
              <a:ext uri="{FF2B5EF4-FFF2-40B4-BE49-F238E27FC236}">
                <a16:creationId xmlns:a16="http://schemas.microsoft.com/office/drawing/2014/main" xmlns="" id="{7E018740-5C2B-4A41-AC1A-7E68D1EC1954}"/>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4482568"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5">
            <a:extLst>
              <a:ext uri="{FF2B5EF4-FFF2-40B4-BE49-F238E27FC236}">
                <a16:creationId xmlns:a16="http://schemas.microsoft.com/office/drawing/2014/main" xmlns="" id="{166F75A4-C475-4941-8EE2-B80A06A2C1BB}"/>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4904534"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Isosceles Triangle 20">
            <a:extLst>
              <a:ext uri="{FF2B5EF4-FFF2-40B4-BE49-F238E27FC236}">
                <a16:creationId xmlns:a16="http://schemas.microsoft.com/office/drawing/2014/main" xmlns="" id="{A032553A-72E8-4B0D-8405-FF9771C9AF0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4233425"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Rectangle 27">
            <a:extLst>
              <a:ext uri="{FF2B5EF4-FFF2-40B4-BE49-F238E27FC236}">
                <a16:creationId xmlns:a16="http://schemas.microsoft.com/office/drawing/2014/main" xmlns="" id="{765800AC-C3B9-498E-87BC-29FAE4C76B21}"/>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4635592"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2" name="Isosceles Triangle 24">
            <a:extLst>
              <a:ext uri="{FF2B5EF4-FFF2-40B4-BE49-F238E27FC236}">
                <a16:creationId xmlns:a16="http://schemas.microsoft.com/office/drawing/2014/main" xmlns="" id="{1F9D6ACB-2FF4-49F9-978A-E0D5327FC63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5672758"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Freeform: Shape 26">
            <a:extLst>
              <a:ext uri="{FF2B5EF4-FFF2-40B4-BE49-F238E27FC236}">
                <a16:creationId xmlns:a16="http://schemas.microsoft.com/office/drawing/2014/main" xmlns="" id="{A5EC319D-0FEA-4B95-A3EA-01E35672C95B}"/>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6197631" y="-8467"/>
            <a:ext cx="5994369" cy="6866467"/>
          </a:xfrm>
          <a:custGeom>
            <a:avLst/>
            <a:gdLst>
              <a:gd name="connsiteX0" fmla="*/ 0 w 5994369"/>
              <a:gd name="connsiteY0" fmla="*/ 0 h 6866467"/>
              <a:gd name="connsiteX1" fmla="*/ 1249825 w 5994369"/>
              <a:gd name="connsiteY1" fmla="*/ 0 h 6866467"/>
              <a:gd name="connsiteX2" fmla="*/ 1249825 w 5994369"/>
              <a:gd name="connsiteY2" fmla="*/ 8467 h 6866467"/>
              <a:gd name="connsiteX3" fmla="*/ 5994369 w 5994369"/>
              <a:gd name="connsiteY3" fmla="*/ 8467 h 6866467"/>
              <a:gd name="connsiteX4" fmla="*/ 5994369 w 5994369"/>
              <a:gd name="connsiteY4" fmla="*/ 6866467 h 6866467"/>
              <a:gd name="connsiteX5" fmla="*/ 1249825 w 5994369"/>
              <a:gd name="connsiteY5" fmla="*/ 6866467 h 6866467"/>
              <a:gd name="connsiteX6" fmla="*/ 1109382 w 5994369"/>
              <a:gd name="connsiteY6" fmla="*/ 6866467 h 6866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994369" h="6866467">
                <a:moveTo>
                  <a:pt x="0" y="0"/>
                </a:moveTo>
                <a:lnTo>
                  <a:pt x="1249825" y="0"/>
                </a:lnTo>
                <a:lnTo>
                  <a:pt x="1249825" y="8467"/>
                </a:lnTo>
                <a:lnTo>
                  <a:pt x="5994369" y="8467"/>
                </a:lnTo>
                <a:lnTo>
                  <a:pt x="5994369" y="6866467"/>
                </a:lnTo>
                <a:lnTo>
                  <a:pt x="1249825" y="6866467"/>
                </a:lnTo>
                <a:lnTo>
                  <a:pt x="1109382" y="6866467"/>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xmlns="" id="{518A2D50-0AD0-4B3A-B7DC-C6A4E8914453}"/>
              </a:ext>
            </a:extLst>
          </p:cNvPr>
          <p:cNvSpPr>
            <a:spLocks noGrp="1"/>
          </p:cNvSpPr>
          <p:nvPr>
            <p:ph type="title"/>
          </p:nvPr>
        </p:nvSpPr>
        <p:spPr>
          <a:xfrm>
            <a:off x="7181723" y="609600"/>
            <a:ext cx="4512989" cy="2227730"/>
          </a:xfrm>
        </p:spPr>
        <p:txBody>
          <a:bodyPr anchor="ctr">
            <a:normAutofit/>
          </a:bodyPr>
          <a:lstStyle/>
          <a:p>
            <a:r>
              <a:rPr lang="en-US" b="1" dirty="0">
                <a:solidFill>
                  <a:srgbClr val="FFFFFF"/>
                </a:solidFill>
                <a:latin typeface="Times New Roman" panose="02020603050405020304" pitchFamily="18" charset="0"/>
                <a:cs typeface="Times New Roman" panose="02020603050405020304" pitchFamily="18" charset="0"/>
              </a:rPr>
              <a:t>5- Formal and informal communication</a:t>
            </a:r>
          </a:p>
        </p:txBody>
      </p:sp>
      <p:pic>
        <p:nvPicPr>
          <p:cNvPr id="4" name="Picture 3">
            <a:extLst>
              <a:ext uri="{FF2B5EF4-FFF2-40B4-BE49-F238E27FC236}">
                <a16:creationId xmlns:a16="http://schemas.microsoft.com/office/drawing/2014/main" xmlns="" id="{777FAB9E-4967-4AF5-B948-9BECF5279407}"/>
              </a:ext>
            </a:extLst>
          </p:cNvPr>
          <p:cNvPicPr>
            <a:picLocks noChangeAspect="1"/>
          </p:cNvPicPr>
          <p:nvPr/>
        </p:nvPicPr>
        <p:blipFill>
          <a:blip r:embed="rId2"/>
          <a:stretch>
            <a:fillRect/>
          </a:stretch>
        </p:blipFill>
        <p:spPr>
          <a:xfrm>
            <a:off x="205626" y="2022444"/>
            <a:ext cx="4695733" cy="3107267"/>
          </a:xfrm>
          <a:prstGeom prst="rect">
            <a:avLst/>
          </a:prstGeom>
        </p:spPr>
      </p:pic>
      <p:sp>
        <p:nvSpPr>
          <p:cNvPr id="3" name="Content Placeholder 2">
            <a:extLst>
              <a:ext uri="{FF2B5EF4-FFF2-40B4-BE49-F238E27FC236}">
                <a16:creationId xmlns:a16="http://schemas.microsoft.com/office/drawing/2014/main" xmlns="" id="{B4B5BB6B-1343-46B4-9E99-ACCB2BAA4219}"/>
              </a:ext>
            </a:extLst>
          </p:cNvPr>
          <p:cNvSpPr>
            <a:spLocks noGrp="1"/>
          </p:cNvSpPr>
          <p:nvPr>
            <p:ph idx="1"/>
          </p:nvPr>
        </p:nvSpPr>
        <p:spPr>
          <a:xfrm>
            <a:off x="7181725" y="2837329"/>
            <a:ext cx="4512988" cy="3317938"/>
          </a:xfrm>
        </p:spPr>
        <p:txBody>
          <a:bodyPr anchor="t">
            <a:normAutofit lnSpcReduction="10000"/>
          </a:bodyPr>
          <a:lstStyle/>
          <a:p>
            <a:r>
              <a:rPr lang="en-US" sz="2800" dirty="0">
                <a:solidFill>
                  <a:srgbClr val="FFFFFF"/>
                </a:solidFill>
                <a:latin typeface="Times New Roman" panose="02020603050405020304" pitchFamily="18" charset="0"/>
                <a:cs typeface="Times New Roman" panose="02020603050405020304" pitchFamily="18" charset="0"/>
              </a:rPr>
              <a:t>Communication which follows line of authority are formal </a:t>
            </a:r>
            <a:r>
              <a:rPr lang="en-US" sz="2800" dirty="0" err="1">
                <a:solidFill>
                  <a:srgbClr val="FFFFFF"/>
                </a:solidFill>
                <a:latin typeface="Times New Roman" panose="02020603050405020304" pitchFamily="18" charset="0"/>
                <a:cs typeface="Times New Roman" panose="02020603050405020304" pitchFamily="18" charset="0"/>
              </a:rPr>
              <a:t>e.g</a:t>
            </a:r>
            <a:r>
              <a:rPr lang="en-US" sz="2800" dirty="0">
                <a:solidFill>
                  <a:srgbClr val="FFFFFF"/>
                </a:solidFill>
                <a:latin typeface="Times New Roman" panose="02020603050405020304" pitchFamily="18" charset="0"/>
                <a:cs typeface="Times New Roman" panose="02020603050405020304" pitchFamily="18" charset="0"/>
              </a:rPr>
              <a:t>, meetings..; however, the gossip/ rumors that goes on in organizations are the informal type of communication.</a:t>
            </a:r>
          </a:p>
          <a:p>
            <a:endParaRPr lang="en-US" dirty="0">
              <a:solidFill>
                <a:srgbClr val="FFFFFF"/>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1637826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0BCD496-8620-46C7-A8FE-C0799A4EA441}"/>
              </a:ext>
            </a:extLst>
          </p:cNvPr>
          <p:cNvSpPr>
            <a:spLocks noGrp="1"/>
          </p:cNvSpPr>
          <p:nvPr>
            <p:ph type="title"/>
          </p:nvPr>
        </p:nvSpPr>
        <p:spPr>
          <a:xfrm>
            <a:off x="677334" y="609600"/>
            <a:ext cx="8596668" cy="861391"/>
          </a:xfrm>
        </p:spPr>
        <p:txBody>
          <a:bodyPr/>
          <a:lstStyle/>
          <a:p>
            <a:r>
              <a:rPr lang="en-US" b="1" dirty="0">
                <a:latin typeface="Times New Roman" panose="02020603050405020304" pitchFamily="18" charset="0"/>
                <a:cs typeface="Times New Roman" panose="02020603050405020304" pitchFamily="18" charset="0"/>
              </a:rPr>
              <a:t>INTRODUCTION</a:t>
            </a:r>
          </a:p>
        </p:txBody>
      </p:sp>
      <p:sp>
        <p:nvSpPr>
          <p:cNvPr id="3" name="Content Placeholder 2">
            <a:extLst>
              <a:ext uri="{FF2B5EF4-FFF2-40B4-BE49-F238E27FC236}">
                <a16:creationId xmlns:a16="http://schemas.microsoft.com/office/drawing/2014/main" xmlns="" id="{780A859D-EFF6-4E04-B2A5-5FFC3AEFD6E7}"/>
              </a:ext>
            </a:extLst>
          </p:cNvPr>
          <p:cNvSpPr>
            <a:spLocks noGrp="1"/>
          </p:cNvSpPr>
          <p:nvPr>
            <p:ph idx="1"/>
          </p:nvPr>
        </p:nvSpPr>
        <p:spPr>
          <a:xfrm>
            <a:off x="677334" y="1285461"/>
            <a:ext cx="8596668" cy="4755901"/>
          </a:xfrm>
        </p:spPr>
        <p:txBody>
          <a:bodyPr/>
          <a:lstStyle/>
          <a:p>
            <a:r>
              <a:rPr lang="en-US" sz="3200" dirty="0">
                <a:latin typeface="Times New Roman" panose="02020603050405020304" pitchFamily="18" charset="0"/>
                <a:cs typeface="Times New Roman" panose="02020603050405020304" pitchFamily="18" charset="0"/>
              </a:rPr>
              <a:t>Health education is the process of imparting information about health in such a way that the recipient is motivated to use that information for the protection or advancement of his own, his family’s or his community’s health.</a:t>
            </a:r>
          </a:p>
          <a:p>
            <a:pPr marL="0" indent="0">
              <a:buNone/>
            </a:pPr>
            <a:endParaRPr lang="en-US" sz="3200" dirty="0">
              <a:latin typeface="Times New Roman" panose="02020603050405020304" pitchFamily="18" charset="0"/>
              <a:cs typeface="Times New Roman" panose="02020603050405020304" pitchFamily="18" charset="0"/>
            </a:endParaRPr>
          </a:p>
          <a:p>
            <a:r>
              <a:rPr lang="en-US" sz="3200" dirty="0">
                <a:latin typeface="Times New Roman" panose="02020603050405020304" pitchFamily="18" charset="0"/>
                <a:cs typeface="Times New Roman" panose="02020603050405020304" pitchFamily="18" charset="0"/>
              </a:rPr>
              <a:t>Health Education is an active learning process.</a:t>
            </a:r>
          </a:p>
          <a:p>
            <a:endParaRPr lang="en-US" dirty="0"/>
          </a:p>
        </p:txBody>
      </p:sp>
      <p:pic>
        <p:nvPicPr>
          <p:cNvPr id="4" name="Picture 3">
            <a:extLst>
              <a:ext uri="{FF2B5EF4-FFF2-40B4-BE49-F238E27FC236}">
                <a16:creationId xmlns:a16="http://schemas.microsoft.com/office/drawing/2014/main" xmlns="" id="{AEA4521F-D970-4619-9926-5E2FFED841A0}"/>
              </a:ext>
            </a:extLst>
          </p:cNvPr>
          <p:cNvPicPr>
            <a:picLocks noChangeAspect="1"/>
          </p:cNvPicPr>
          <p:nvPr/>
        </p:nvPicPr>
        <p:blipFill>
          <a:blip r:embed="rId2"/>
          <a:stretch>
            <a:fillRect/>
          </a:stretch>
        </p:blipFill>
        <p:spPr>
          <a:xfrm>
            <a:off x="8249892" y="3663411"/>
            <a:ext cx="3942107" cy="3426502"/>
          </a:xfrm>
          <a:prstGeom prst="rect">
            <a:avLst/>
          </a:prstGeom>
        </p:spPr>
      </p:pic>
    </p:spTree>
    <p:extLst>
      <p:ext uri="{BB962C8B-B14F-4D97-AF65-F5344CB8AC3E}">
        <p14:creationId xmlns:p14="http://schemas.microsoft.com/office/powerpoint/2010/main" val="353379554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xmlns="" id="{A65AC7D1-EAA9-48F5-B509-60A7F50BF703}"/>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useBgFill="1">
        <p:nvSpPr>
          <p:cNvPr id="13" name="Rectangle 12">
            <a:extLst>
              <a:ext uri="{FF2B5EF4-FFF2-40B4-BE49-F238E27FC236}">
                <a16:creationId xmlns:a16="http://schemas.microsoft.com/office/drawing/2014/main" xmlns="" id="{D6320AF9-619A-4175-865B-5663E1AEF4C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 name="Straight Connector 14">
            <a:extLst>
              <a:ext uri="{FF2B5EF4-FFF2-40B4-BE49-F238E27FC236}">
                <a16:creationId xmlns:a16="http://schemas.microsoft.com/office/drawing/2014/main" xmlns="" id="{063B6EC6-D752-4EE7-908B-F8F19E8C7FEA}"/>
              </a:ext>
              <a:ext uri="{C183D7F6-B498-43B3-948B-1728B52AA6E4}">
                <adec:decorative xmlns=""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5111313" y="0"/>
            <a:ext cx="1219200" cy="6858000"/>
          </a:xfrm>
          <a:prstGeom prst="line">
            <a:avLst/>
          </a:prstGeom>
          <a:ln w="9525">
            <a:solidFill>
              <a:schemeClr val="accent1">
                <a:lumMod val="75000"/>
              </a:schemeClr>
            </a:solidFill>
          </a:ln>
        </p:spPr>
        <p:style>
          <a:lnRef idx="2">
            <a:schemeClr val="accent1"/>
          </a:lnRef>
          <a:fillRef idx="0">
            <a:schemeClr val="accent1"/>
          </a:fillRef>
          <a:effectRef idx="1">
            <a:schemeClr val="accent1"/>
          </a:effectRef>
          <a:fontRef idx="minor">
            <a:schemeClr val="tx1"/>
          </a:fontRef>
        </p:style>
      </p:cxnSp>
      <p:cxnSp>
        <p:nvCxnSpPr>
          <p:cNvPr id="17" name="Straight Connector 16">
            <a:extLst>
              <a:ext uri="{FF2B5EF4-FFF2-40B4-BE49-F238E27FC236}">
                <a16:creationId xmlns:a16="http://schemas.microsoft.com/office/drawing/2014/main" xmlns="" id="{EFECD4E8-AD3E-4228-82A2-9461958EA94D}"/>
              </a:ext>
              <a:ext uri="{C183D7F6-B498-43B3-948B-1728B52AA6E4}">
                <adec:decorative xmlns=""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flipH="1">
            <a:off x="3290979" y="3681413"/>
            <a:ext cx="4763558" cy="3176587"/>
          </a:xfrm>
          <a:prstGeom prst="line">
            <a:avLst/>
          </a:prstGeom>
          <a:ln w="9525">
            <a:solidFill>
              <a:schemeClr val="tx1">
                <a:lumMod val="50000"/>
                <a:lumOff val="50000"/>
                <a:alpha val="80000"/>
              </a:schemeClr>
            </a:solidFill>
          </a:ln>
        </p:spPr>
        <p:style>
          <a:lnRef idx="2">
            <a:schemeClr val="accent1"/>
          </a:lnRef>
          <a:fillRef idx="0">
            <a:schemeClr val="accent1"/>
          </a:fillRef>
          <a:effectRef idx="1">
            <a:schemeClr val="accent1"/>
          </a:effectRef>
          <a:fontRef idx="minor">
            <a:schemeClr val="tx1"/>
          </a:fontRef>
        </p:style>
      </p:cxnSp>
      <p:sp>
        <p:nvSpPr>
          <p:cNvPr id="19" name="Rectangle 23">
            <a:extLst>
              <a:ext uri="{FF2B5EF4-FFF2-40B4-BE49-F238E27FC236}">
                <a16:creationId xmlns:a16="http://schemas.microsoft.com/office/drawing/2014/main" xmlns="" id="{7E018740-5C2B-4A41-AC1A-7E68D1EC1954}"/>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4482568"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Rectangle 25">
            <a:extLst>
              <a:ext uri="{FF2B5EF4-FFF2-40B4-BE49-F238E27FC236}">
                <a16:creationId xmlns:a16="http://schemas.microsoft.com/office/drawing/2014/main" xmlns="" id="{166F75A4-C475-4941-8EE2-B80A06A2C1BB}"/>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4904534"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a:extLst>
              <a:ext uri="{FF2B5EF4-FFF2-40B4-BE49-F238E27FC236}">
                <a16:creationId xmlns:a16="http://schemas.microsoft.com/office/drawing/2014/main" xmlns="" id="{A032553A-72E8-4B0D-8405-FF9771C9AF0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4233425"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a:extLst>
              <a:ext uri="{FF2B5EF4-FFF2-40B4-BE49-F238E27FC236}">
                <a16:creationId xmlns:a16="http://schemas.microsoft.com/office/drawing/2014/main" xmlns="" id="{765800AC-C3B9-498E-87BC-29FAE4C76B21}"/>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4635592"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a:extLst>
              <a:ext uri="{FF2B5EF4-FFF2-40B4-BE49-F238E27FC236}">
                <a16:creationId xmlns:a16="http://schemas.microsoft.com/office/drawing/2014/main" xmlns="" id="{1F9D6ACB-2FF4-49F9-978A-E0D5327FC63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5672758"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Freeform: Shape 28">
            <a:extLst>
              <a:ext uri="{FF2B5EF4-FFF2-40B4-BE49-F238E27FC236}">
                <a16:creationId xmlns:a16="http://schemas.microsoft.com/office/drawing/2014/main" xmlns="" id="{A5EC319D-0FEA-4B95-A3EA-01E35672C95B}"/>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6197631" y="-8467"/>
            <a:ext cx="5994369" cy="6866467"/>
          </a:xfrm>
          <a:custGeom>
            <a:avLst/>
            <a:gdLst>
              <a:gd name="connsiteX0" fmla="*/ 0 w 5994369"/>
              <a:gd name="connsiteY0" fmla="*/ 0 h 6866467"/>
              <a:gd name="connsiteX1" fmla="*/ 1249825 w 5994369"/>
              <a:gd name="connsiteY1" fmla="*/ 0 h 6866467"/>
              <a:gd name="connsiteX2" fmla="*/ 1249825 w 5994369"/>
              <a:gd name="connsiteY2" fmla="*/ 8467 h 6866467"/>
              <a:gd name="connsiteX3" fmla="*/ 5994369 w 5994369"/>
              <a:gd name="connsiteY3" fmla="*/ 8467 h 6866467"/>
              <a:gd name="connsiteX4" fmla="*/ 5994369 w 5994369"/>
              <a:gd name="connsiteY4" fmla="*/ 6866467 h 6866467"/>
              <a:gd name="connsiteX5" fmla="*/ 1249825 w 5994369"/>
              <a:gd name="connsiteY5" fmla="*/ 6866467 h 6866467"/>
              <a:gd name="connsiteX6" fmla="*/ 1109382 w 5994369"/>
              <a:gd name="connsiteY6" fmla="*/ 6866467 h 6866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994369" h="6866467">
                <a:moveTo>
                  <a:pt x="0" y="0"/>
                </a:moveTo>
                <a:lnTo>
                  <a:pt x="1249825" y="0"/>
                </a:lnTo>
                <a:lnTo>
                  <a:pt x="1249825" y="8467"/>
                </a:lnTo>
                <a:lnTo>
                  <a:pt x="5994369" y="8467"/>
                </a:lnTo>
                <a:lnTo>
                  <a:pt x="5994369" y="6866467"/>
                </a:lnTo>
                <a:lnTo>
                  <a:pt x="1249825" y="6866467"/>
                </a:lnTo>
                <a:lnTo>
                  <a:pt x="1109382" y="6866467"/>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xmlns="" id="{5F170918-524A-4734-B1CA-6C77C0D3FDEC}"/>
              </a:ext>
            </a:extLst>
          </p:cNvPr>
          <p:cNvSpPr>
            <a:spLocks noGrp="1"/>
          </p:cNvSpPr>
          <p:nvPr>
            <p:ph type="title"/>
          </p:nvPr>
        </p:nvSpPr>
        <p:spPr>
          <a:xfrm>
            <a:off x="7181723" y="609600"/>
            <a:ext cx="4512989" cy="2227730"/>
          </a:xfrm>
        </p:spPr>
        <p:txBody>
          <a:bodyPr anchor="ctr">
            <a:normAutofit/>
          </a:bodyPr>
          <a:lstStyle/>
          <a:p>
            <a:r>
              <a:rPr lang="en-US" b="1" dirty="0">
                <a:solidFill>
                  <a:srgbClr val="FFFFFF"/>
                </a:solidFill>
                <a:latin typeface="Times New Roman" panose="02020603050405020304" pitchFamily="18" charset="0"/>
                <a:cs typeface="Times New Roman" panose="02020603050405020304" pitchFamily="18" charset="0"/>
              </a:rPr>
              <a:t>6- Visual communication:</a:t>
            </a:r>
          </a:p>
        </p:txBody>
      </p:sp>
      <p:pic>
        <p:nvPicPr>
          <p:cNvPr id="4" name="Content Placeholder 3">
            <a:extLst>
              <a:ext uri="{FF2B5EF4-FFF2-40B4-BE49-F238E27FC236}">
                <a16:creationId xmlns:a16="http://schemas.microsoft.com/office/drawing/2014/main" xmlns="" id="{159B34C4-1781-4758-8947-2515E89C1AC3}"/>
              </a:ext>
            </a:extLst>
          </p:cNvPr>
          <p:cNvPicPr>
            <a:picLocks noChangeAspect="1"/>
          </p:cNvPicPr>
          <p:nvPr/>
        </p:nvPicPr>
        <p:blipFill>
          <a:blip r:embed="rId2"/>
          <a:stretch>
            <a:fillRect/>
          </a:stretch>
        </p:blipFill>
        <p:spPr>
          <a:xfrm>
            <a:off x="757251" y="2270076"/>
            <a:ext cx="3856774" cy="2406746"/>
          </a:xfrm>
          <a:prstGeom prst="rect">
            <a:avLst/>
          </a:prstGeom>
        </p:spPr>
      </p:pic>
      <p:sp>
        <p:nvSpPr>
          <p:cNvPr id="8" name="Content Placeholder 7">
            <a:extLst>
              <a:ext uri="{FF2B5EF4-FFF2-40B4-BE49-F238E27FC236}">
                <a16:creationId xmlns:a16="http://schemas.microsoft.com/office/drawing/2014/main" xmlns="" id="{D8A082DF-649D-4D28-9C94-581057BB8C70}"/>
              </a:ext>
            </a:extLst>
          </p:cNvPr>
          <p:cNvSpPr>
            <a:spLocks noGrp="1"/>
          </p:cNvSpPr>
          <p:nvPr>
            <p:ph idx="1"/>
          </p:nvPr>
        </p:nvSpPr>
        <p:spPr>
          <a:xfrm>
            <a:off x="7181725" y="2928875"/>
            <a:ext cx="4512988" cy="3226391"/>
          </a:xfrm>
        </p:spPr>
        <p:txBody>
          <a:bodyPr anchor="t">
            <a:normAutofit/>
          </a:bodyPr>
          <a:lstStyle/>
          <a:p>
            <a:pPr marL="0" indent="0">
              <a:buNone/>
            </a:pPr>
            <a:r>
              <a:rPr lang="en-US" sz="3200" b="1" dirty="0">
                <a:solidFill>
                  <a:srgbClr val="FFFFFF"/>
                </a:solidFill>
                <a:latin typeface="Times New Roman" panose="02020603050405020304" pitchFamily="18" charset="0"/>
                <a:cs typeface="Times New Roman" panose="02020603050405020304" pitchFamily="18" charset="0"/>
              </a:rPr>
              <a:t>Charts and posters</a:t>
            </a:r>
            <a:endParaRPr lang="en-US" sz="3200" dirty="0">
              <a:solidFill>
                <a:srgbClr val="FFFFFF"/>
              </a:solidFill>
            </a:endParaRPr>
          </a:p>
        </p:txBody>
      </p:sp>
    </p:spTree>
    <p:extLst>
      <p:ext uri="{BB962C8B-B14F-4D97-AF65-F5344CB8AC3E}">
        <p14:creationId xmlns:p14="http://schemas.microsoft.com/office/powerpoint/2010/main" val="121984520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71B7278-FE1E-44A2-AD75-DDC28157B5F7}"/>
              </a:ext>
            </a:extLst>
          </p:cNvPr>
          <p:cNvSpPr>
            <a:spLocks noGrp="1"/>
          </p:cNvSpPr>
          <p:nvPr>
            <p:ph type="title"/>
          </p:nvPr>
        </p:nvSpPr>
        <p:spPr/>
        <p:txBody>
          <a:bodyPr/>
          <a:lstStyle/>
          <a:p>
            <a:r>
              <a:rPr lang="en-US" b="1" dirty="0">
                <a:latin typeface="Times New Roman" panose="02020603050405020304" pitchFamily="18" charset="0"/>
                <a:cs typeface="Times New Roman" panose="02020603050405020304" pitchFamily="18" charset="0"/>
              </a:rPr>
              <a:t>7- Telecommunication and internet</a:t>
            </a:r>
          </a:p>
        </p:txBody>
      </p:sp>
      <p:pic>
        <p:nvPicPr>
          <p:cNvPr id="4" name="Content Placeholder 3">
            <a:extLst>
              <a:ext uri="{FF2B5EF4-FFF2-40B4-BE49-F238E27FC236}">
                <a16:creationId xmlns:a16="http://schemas.microsoft.com/office/drawing/2014/main" xmlns="" id="{11ECE9A7-43EB-4E79-B0A8-0360A2334359}"/>
              </a:ext>
            </a:extLst>
          </p:cNvPr>
          <p:cNvPicPr>
            <a:picLocks noGrp="1" noChangeAspect="1"/>
          </p:cNvPicPr>
          <p:nvPr>
            <p:ph idx="1"/>
          </p:nvPr>
        </p:nvPicPr>
        <p:blipFill>
          <a:blip r:embed="rId2"/>
          <a:stretch>
            <a:fillRect/>
          </a:stretch>
        </p:blipFill>
        <p:spPr>
          <a:xfrm>
            <a:off x="940904" y="2160588"/>
            <a:ext cx="8123583" cy="3881437"/>
          </a:xfrm>
          <a:prstGeom prst="rect">
            <a:avLst/>
          </a:prstGeom>
        </p:spPr>
      </p:pic>
    </p:spTree>
    <p:extLst>
      <p:ext uri="{BB962C8B-B14F-4D97-AF65-F5344CB8AC3E}">
        <p14:creationId xmlns:p14="http://schemas.microsoft.com/office/powerpoint/2010/main" val="338839087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xmlns="" id="{A65AC7D1-EAA9-48F5-B509-60A7F50BF703}"/>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useBgFill="1">
        <p:nvSpPr>
          <p:cNvPr id="12" name="Rectangle 11">
            <a:extLst>
              <a:ext uri="{FF2B5EF4-FFF2-40B4-BE49-F238E27FC236}">
                <a16:creationId xmlns:a16="http://schemas.microsoft.com/office/drawing/2014/main" xmlns="" id="{D6320AF9-619A-4175-865B-5663E1AEF4C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Straight Connector 13">
            <a:extLst>
              <a:ext uri="{FF2B5EF4-FFF2-40B4-BE49-F238E27FC236}">
                <a16:creationId xmlns:a16="http://schemas.microsoft.com/office/drawing/2014/main" xmlns="" id="{063B6EC6-D752-4EE7-908B-F8F19E8C7FEA}"/>
              </a:ext>
              <a:ext uri="{C183D7F6-B498-43B3-948B-1728B52AA6E4}">
                <adec:decorative xmlns=""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5111313" y="0"/>
            <a:ext cx="1219200" cy="6858000"/>
          </a:xfrm>
          <a:prstGeom prst="line">
            <a:avLst/>
          </a:prstGeom>
          <a:ln w="9525">
            <a:solidFill>
              <a:schemeClr val="accent1">
                <a:lumMod val="75000"/>
              </a:schemeClr>
            </a:solidFill>
          </a:ln>
        </p:spPr>
        <p:style>
          <a:lnRef idx="2">
            <a:schemeClr val="accent1"/>
          </a:lnRef>
          <a:fillRef idx="0">
            <a:schemeClr val="accent1"/>
          </a:fillRef>
          <a:effectRef idx="1">
            <a:schemeClr val="accent1"/>
          </a:effectRef>
          <a:fontRef idx="minor">
            <a:schemeClr val="tx1"/>
          </a:fontRef>
        </p:style>
      </p:cxnSp>
      <p:cxnSp>
        <p:nvCxnSpPr>
          <p:cNvPr id="16" name="Straight Connector 15">
            <a:extLst>
              <a:ext uri="{FF2B5EF4-FFF2-40B4-BE49-F238E27FC236}">
                <a16:creationId xmlns:a16="http://schemas.microsoft.com/office/drawing/2014/main" xmlns="" id="{EFECD4E8-AD3E-4228-82A2-9461958EA94D}"/>
              </a:ext>
              <a:ext uri="{C183D7F6-B498-43B3-948B-1728B52AA6E4}">
                <adec:decorative xmlns=""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flipH="1">
            <a:off x="3290979" y="3681413"/>
            <a:ext cx="4763558" cy="3176587"/>
          </a:xfrm>
          <a:prstGeom prst="line">
            <a:avLst/>
          </a:prstGeom>
          <a:ln w="9525">
            <a:solidFill>
              <a:schemeClr val="tx1">
                <a:lumMod val="50000"/>
                <a:lumOff val="50000"/>
                <a:alpha val="80000"/>
              </a:schemeClr>
            </a:solidFill>
          </a:ln>
        </p:spPr>
        <p:style>
          <a:lnRef idx="2">
            <a:schemeClr val="accent1"/>
          </a:lnRef>
          <a:fillRef idx="0">
            <a:schemeClr val="accent1"/>
          </a:fillRef>
          <a:effectRef idx="1">
            <a:schemeClr val="accent1"/>
          </a:effectRef>
          <a:fontRef idx="minor">
            <a:schemeClr val="tx1"/>
          </a:fontRef>
        </p:style>
      </p:cxnSp>
      <p:sp>
        <p:nvSpPr>
          <p:cNvPr id="18" name="Rectangle 23">
            <a:extLst>
              <a:ext uri="{FF2B5EF4-FFF2-40B4-BE49-F238E27FC236}">
                <a16:creationId xmlns:a16="http://schemas.microsoft.com/office/drawing/2014/main" xmlns="" id="{7E018740-5C2B-4A41-AC1A-7E68D1EC1954}"/>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4482568"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Rectangle 25">
            <a:extLst>
              <a:ext uri="{FF2B5EF4-FFF2-40B4-BE49-F238E27FC236}">
                <a16:creationId xmlns:a16="http://schemas.microsoft.com/office/drawing/2014/main" xmlns="" id="{166F75A4-C475-4941-8EE2-B80A06A2C1BB}"/>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4904534"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Isosceles Triangle 21">
            <a:extLst>
              <a:ext uri="{FF2B5EF4-FFF2-40B4-BE49-F238E27FC236}">
                <a16:creationId xmlns:a16="http://schemas.microsoft.com/office/drawing/2014/main" xmlns="" id="{A032553A-72E8-4B0D-8405-FF9771C9AF0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4233425"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a:extLst>
              <a:ext uri="{FF2B5EF4-FFF2-40B4-BE49-F238E27FC236}">
                <a16:creationId xmlns:a16="http://schemas.microsoft.com/office/drawing/2014/main" xmlns="" id="{765800AC-C3B9-498E-87BC-29FAE4C76B21}"/>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4635592"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Isosceles Triangle 25">
            <a:extLst>
              <a:ext uri="{FF2B5EF4-FFF2-40B4-BE49-F238E27FC236}">
                <a16:creationId xmlns:a16="http://schemas.microsoft.com/office/drawing/2014/main" xmlns="" id="{1F9D6ACB-2FF4-49F9-978A-E0D5327FC63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5672758"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Freeform: Shape 27">
            <a:extLst>
              <a:ext uri="{FF2B5EF4-FFF2-40B4-BE49-F238E27FC236}">
                <a16:creationId xmlns:a16="http://schemas.microsoft.com/office/drawing/2014/main" xmlns="" id="{A5EC319D-0FEA-4B95-A3EA-01E35672C95B}"/>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6197631" y="-8467"/>
            <a:ext cx="5994369" cy="6866467"/>
          </a:xfrm>
          <a:custGeom>
            <a:avLst/>
            <a:gdLst>
              <a:gd name="connsiteX0" fmla="*/ 0 w 5994369"/>
              <a:gd name="connsiteY0" fmla="*/ 0 h 6866467"/>
              <a:gd name="connsiteX1" fmla="*/ 1249825 w 5994369"/>
              <a:gd name="connsiteY1" fmla="*/ 0 h 6866467"/>
              <a:gd name="connsiteX2" fmla="*/ 1249825 w 5994369"/>
              <a:gd name="connsiteY2" fmla="*/ 8467 h 6866467"/>
              <a:gd name="connsiteX3" fmla="*/ 5994369 w 5994369"/>
              <a:gd name="connsiteY3" fmla="*/ 8467 h 6866467"/>
              <a:gd name="connsiteX4" fmla="*/ 5994369 w 5994369"/>
              <a:gd name="connsiteY4" fmla="*/ 6866467 h 6866467"/>
              <a:gd name="connsiteX5" fmla="*/ 1249825 w 5994369"/>
              <a:gd name="connsiteY5" fmla="*/ 6866467 h 6866467"/>
              <a:gd name="connsiteX6" fmla="*/ 1109382 w 5994369"/>
              <a:gd name="connsiteY6" fmla="*/ 6866467 h 6866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994369" h="6866467">
                <a:moveTo>
                  <a:pt x="0" y="0"/>
                </a:moveTo>
                <a:lnTo>
                  <a:pt x="1249825" y="0"/>
                </a:lnTo>
                <a:lnTo>
                  <a:pt x="1249825" y="8467"/>
                </a:lnTo>
                <a:lnTo>
                  <a:pt x="5994369" y="8467"/>
                </a:lnTo>
                <a:lnTo>
                  <a:pt x="5994369" y="6866467"/>
                </a:lnTo>
                <a:lnTo>
                  <a:pt x="1249825" y="6866467"/>
                </a:lnTo>
                <a:lnTo>
                  <a:pt x="1109382" y="6866467"/>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xmlns="" id="{808937D6-2323-46A2-91C6-30B839105A5C}"/>
              </a:ext>
            </a:extLst>
          </p:cNvPr>
          <p:cNvSpPr>
            <a:spLocks noGrp="1"/>
          </p:cNvSpPr>
          <p:nvPr>
            <p:ph type="title"/>
          </p:nvPr>
        </p:nvSpPr>
        <p:spPr>
          <a:xfrm>
            <a:off x="7181723" y="609600"/>
            <a:ext cx="4512989" cy="2227730"/>
          </a:xfrm>
        </p:spPr>
        <p:txBody>
          <a:bodyPr anchor="ctr">
            <a:normAutofit/>
          </a:bodyPr>
          <a:lstStyle/>
          <a:p>
            <a:r>
              <a:rPr lang="en-US" b="1">
                <a:solidFill>
                  <a:srgbClr val="FFFFFF"/>
                </a:solidFill>
                <a:latin typeface="Times New Roman" panose="02020603050405020304" pitchFamily="18" charset="0"/>
                <a:cs typeface="Times New Roman" panose="02020603050405020304" pitchFamily="18" charset="0"/>
              </a:rPr>
              <a:t>Reference</a:t>
            </a:r>
            <a:r>
              <a:rPr lang="en-US" b="1">
                <a:solidFill>
                  <a:srgbClr val="FFFFFF"/>
                </a:solidFill>
              </a:rPr>
              <a:t/>
            </a:r>
            <a:br>
              <a:rPr lang="en-US" b="1">
                <a:solidFill>
                  <a:srgbClr val="FFFFFF"/>
                </a:solidFill>
              </a:rPr>
            </a:br>
            <a:endParaRPr lang="en-US">
              <a:solidFill>
                <a:srgbClr val="FFFFFF"/>
              </a:solidFill>
            </a:endParaRPr>
          </a:p>
        </p:txBody>
      </p:sp>
      <p:pic>
        <p:nvPicPr>
          <p:cNvPr id="7" name="Graphic 6" descr="Books">
            <a:extLst>
              <a:ext uri="{FF2B5EF4-FFF2-40B4-BE49-F238E27FC236}">
                <a16:creationId xmlns:a16="http://schemas.microsoft.com/office/drawing/2014/main" xmlns="" id="{5634F434-C7D1-406D-B836-337E1FB08CA4}"/>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 xmlns:asvg="http://schemas.microsoft.com/office/drawing/2016/SVG/main" r:embed="rId3"/>
              </a:ext>
            </a:extLst>
          </a:blip>
          <a:stretch>
            <a:fillRect/>
          </a:stretch>
        </p:blipFill>
        <p:spPr>
          <a:xfrm>
            <a:off x="757251" y="1545062"/>
            <a:ext cx="3856774" cy="3856774"/>
          </a:xfrm>
          <a:prstGeom prst="rect">
            <a:avLst/>
          </a:prstGeom>
        </p:spPr>
      </p:pic>
      <p:sp>
        <p:nvSpPr>
          <p:cNvPr id="3" name="Content Placeholder 2">
            <a:extLst>
              <a:ext uri="{FF2B5EF4-FFF2-40B4-BE49-F238E27FC236}">
                <a16:creationId xmlns:a16="http://schemas.microsoft.com/office/drawing/2014/main" xmlns="" id="{75B36C57-7290-4D06-A094-71275AE0FF3E}"/>
              </a:ext>
            </a:extLst>
          </p:cNvPr>
          <p:cNvSpPr>
            <a:spLocks noGrp="1"/>
          </p:cNvSpPr>
          <p:nvPr>
            <p:ph idx="1"/>
          </p:nvPr>
        </p:nvSpPr>
        <p:spPr>
          <a:xfrm>
            <a:off x="7181725" y="2837329"/>
            <a:ext cx="4512988" cy="3317938"/>
          </a:xfrm>
        </p:spPr>
        <p:txBody>
          <a:bodyPr anchor="t">
            <a:normAutofit/>
          </a:bodyPr>
          <a:lstStyle/>
          <a:p>
            <a:r>
              <a:rPr lang="en-US" dirty="0">
                <a:solidFill>
                  <a:srgbClr val="FFFFFF"/>
                </a:solidFill>
                <a:latin typeface="Times New Roman" panose="02020603050405020304" pitchFamily="18" charset="0"/>
                <a:cs typeface="Times New Roman" panose="02020603050405020304" pitchFamily="18" charset="0"/>
              </a:rPr>
              <a:t>1- Essential of public health </a:t>
            </a:r>
            <a:r>
              <a:rPr lang="en-US" dirty="0" err="1">
                <a:solidFill>
                  <a:srgbClr val="FFFFFF"/>
                </a:solidFill>
                <a:latin typeface="Times New Roman" panose="02020603050405020304" pitchFamily="18" charset="0"/>
                <a:cs typeface="Times New Roman" panose="02020603050405020304" pitchFamily="18" charset="0"/>
              </a:rPr>
              <a:t>denistary</a:t>
            </a:r>
            <a:r>
              <a:rPr lang="en-US" dirty="0">
                <a:solidFill>
                  <a:srgbClr val="FFFFFF"/>
                </a:solidFill>
                <a:latin typeface="Times New Roman" panose="02020603050405020304" pitchFamily="18" charset="0"/>
                <a:cs typeface="Times New Roman" panose="02020603050405020304" pitchFamily="18" charset="0"/>
              </a:rPr>
              <a:t>- </a:t>
            </a:r>
            <a:r>
              <a:rPr lang="en-US" dirty="0" err="1">
                <a:solidFill>
                  <a:srgbClr val="FFFFFF"/>
                </a:solidFill>
                <a:latin typeface="Times New Roman" panose="02020603050405020304" pitchFamily="18" charset="0"/>
                <a:cs typeface="Times New Roman" panose="02020603050405020304" pitchFamily="18" charset="0"/>
              </a:rPr>
              <a:t>Soben</a:t>
            </a:r>
            <a:r>
              <a:rPr lang="en-US" dirty="0">
                <a:solidFill>
                  <a:srgbClr val="FFFFFF"/>
                </a:solidFill>
                <a:latin typeface="Times New Roman" panose="02020603050405020304" pitchFamily="18" charset="0"/>
                <a:cs typeface="Times New Roman" panose="02020603050405020304" pitchFamily="18" charset="0"/>
              </a:rPr>
              <a:t> Peter</a:t>
            </a:r>
          </a:p>
          <a:p>
            <a:r>
              <a:rPr lang="en-US" dirty="0">
                <a:solidFill>
                  <a:srgbClr val="FFFFFF"/>
                </a:solidFill>
                <a:latin typeface="Times New Roman" panose="02020603050405020304" pitchFamily="18" charset="0"/>
                <a:cs typeface="Times New Roman" panose="02020603050405020304" pitchFamily="18" charset="0"/>
              </a:rPr>
              <a:t>2- Health Education, World health organization, WWW.WHO.Org </a:t>
            </a:r>
          </a:p>
          <a:p>
            <a:pPr marL="0" indent="0">
              <a:buNone/>
            </a:pPr>
            <a:r>
              <a:rPr lang="en-US" dirty="0">
                <a:solidFill>
                  <a:srgbClr val="FFFFFF"/>
                </a:solidFill>
                <a:latin typeface="Times New Roman" panose="02020603050405020304" pitchFamily="18" charset="0"/>
                <a:cs typeface="Times New Roman" panose="02020603050405020304" pitchFamily="18" charset="0"/>
              </a:rPr>
              <a:t>	online accessed on 11/24/2019</a:t>
            </a:r>
          </a:p>
        </p:txBody>
      </p:sp>
    </p:spTree>
    <p:extLst>
      <p:ext uri="{BB962C8B-B14F-4D97-AF65-F5344CB8AC3E}">
        <p14:creationId xmlns:p14="http://schemas.microsoft.com/office/powerpoint/2010/main" val="330946925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xmlns="" id="{62F394F1-F343-49CD-B33B-F77EA6F2CA98}"/>
              </a:ext>
            </a:extLst>
          </p:cNvPr>
          <p:cNvPicPr>
            <a:picLocks noChangeAspect="1"/>
          </p:cNvPicPr>
          <p:nvPr/>
        </p:nvPicPr>
        <p:blipFill>
          <a:blip r:embed="rId2"/>
          <a:stretch>
            <a:fillRect/>
          </a:stretch>
        </p:blipFill>
        <p:spPr>
          <a:xfrm>
            <a:off x="365761" y="886266"/>
            <a:ext cx="8609762" cy="5384314"/>
          </a:xfrm>
          <a:prstGeom prst="rect">
            <a:avLst/>
          </a:prstGeom>
        </p:spPr>
      </p:pic>
    </p:spTree>
    <p:extLst>
      <p:ext uri="{BB962C8B-B14F-4D97-AF65-F5344CB8AC3E}">
        <p14:creationId xmlns:p14="http://schemas.microsoft.com/office/powerpoint/2010/main" val="105431074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B2A5974-E483-4900-9EBD-C66287EE7033}"/>
              </a:ext>
            </a:extLst>
          </p:cNvPr>
          <p:cNvSpPr>
            <a:spLocks noGrp="1"/>
          </p:cNvSpPr>
          <p:nvPr>
            <p:ph type="title"/>
          </p:nvPr>
        </p:nvSpPr>
        <p:spPr>
          <a:xfrm>
            <a:off x="677334" y="609600"/>
            <a:ext cx="8596668" cy="887896"/>
          </a:xfrm>
        </p:spPr>
        <p:txBody>
          <a:bodyPr>
            <a:normAutofit/>
          </a:bodyPr>
          <a:lstStyle/>
          <a:p>
            <a:r>
              <a:rPr lang="en-US" sz="4000" b="1" dirty="0">
                <a:latin typeface="Times New Roman" panose="02020603050405020304" pitchFamily="18" charset="0"/>
                <a:cs typeface="Times New Roman" panose="02020603050405020304" pitchFamily="18" charset="0"/>
              </a:rPr>
              <a:t>DEFINITION</a:t>
            </a:r>
          </a:p>
        </p:txBody>
      </p:sp>
      <p:sp>
        <p:nvSpPr>
          <p:cNvPr id="3" name="Content Placeholder 2">
            <a:extLst>
              <a:ext uri="{FF2B5EF4-FFF2-40B4-BE49-F238E27FC236}">
                <a16:creationId xmlns:a16="http://schemas.microsoft.com/office/drawing/2014/main" xmlns="" id="{D0384844-F4B9-426F-A55D-1CA448A570A6}"/>
              </a:ext>
            </a:extLst>
          </p:cNvPr>
          <p:cNvSpPr>
            <a:spLocks noGrp="1"/>
          </p:cNvSpPr>
          <p:nvPr>
            <p:ph idx="1"/>
          </p:nvPr>
        </p:nvSpPr>
        <p:spPr>
          <a:xfrm>
            <a:off x="677334" y="1789043"/>
            <a:ext cx="8596668" cy="4252319"/>
          </a:xfrm>
        </p:spPr>
        <p:txBody>
          <a:bodyPr/>
          <a:lstStyle/>
          <a:p>
            <a:r>
              <a:rPr lang="en-US" sz="2400" dirty="0">
                <a:latin typeface="Times New Roman" panose="02020603050405020304" pitchFamily="18" charset="0"/>
                <a:cs typeface="Times New Roman" panose="02020603050405020304" pitchFamily="18" charset="0"/>
              </a:rPr>
              <a:t>“ Health education comprises consciously constructed opportunities for learning involving some form of communication designated to improve health literacy, including improving knowledge, and developing skills which are conductive to individual and community health”</a:t>
            </a:r>
          </a:p>
          <a:p>
            <a:pPr marL="0" indent="0">
              <a:buNone/>
            </a:pPr>
            <a:r>
              <a:rPr lang="en-US" dirty="0"/>
              <a:t>								</a:t>
            </a:r>
            <a:r>
              <a:rPr lang="en-US" dirty="0">
                <a:latin typeface="Times New Roman" panose="02020603050405020304" pitchFamily="18" charset="0"/>
                <a:cs typeface="Times New Roman" panose="02020603050405020304" pitchFamily="18" charset="0"/>
              </a:rPr>
              <a:t>WHO health promotion glossary</a:t>
            </a:r>
          </a:p>
          <a:p>
            <a:pPr marL="0" indent="0">
              <a:buNone/>
            </a:pPr>
            <a:endParaRPr lang="en-US" dirty="0">
              <a:latin typeface="Times New Roman" panose="02020603050405020304" pitchFamily="18" charset="0"/>
              <a:cs typeface="Times New Roman" panose="02020603050405020304" pitchFamily="18" charset="0"/>
            </a:endParaRPr>
          </a:p>
        </p:txBody>
      </p:sp>
      <p:pic>
        <p:nvPicPr>
          <p:cNvPr id="4" name="Picture 3">
            <a:extLst>
              <a:ext uri="{FF2B5EF4-FFF2-40B4-BE49-F238E27FC236}">
                <a16:creationId xmlns:a16="http://schemas.microsoft.com/office/drawing/2014/main" xmlns="" id="{3803792A-2985-4B38-823B-79141A95EB85}"/>
              </a:ext>
            </a:extLst>
          </p:cNvPr>
          <p:cNvPicPr>
            <a:picLocks noChangeAspect="1"/>
          </p:cNvPicPr>
          <p:nvPr/>
        </p:nvPicPr>
        <p:blipFill>
          <a:blip r:embed="rId2"/>
          <a:stretch>
            <a:fillRect/>
          </a:stretch>
        </p:blipFill>
        <p:spPr>
          <a:xfrm>
            <a:off x="424070" y="4602259"/>
            <a:ext cx="11767930" cy="2368384"/>
          </a:xfrm>
          <a:prstGeom prst="rect">
            <a:avLst/>
          </a:prstGeom>
        </p:spPr>
      </p:pic>
    </p:spTree>
    <p:extLst>
      <p:ext uri="{BB962C8B-B14F-4D97-AF65-F5344CB8AC3E}">
        <p14:creationId xmlns:p14="http://schemas.microsoft.com/office/powerpoint/2010/main" val="223776669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929275B-9A9A-4FD6-810F-F0BF8227B720}"/>
              </a:ext>
            </a:extLst>
          </p:cNvPr>
          <p:cNvSpPr>
            <a:spLocks noGrp="1"/>
          </p:cNvSpPr>
          <p:nvPr>
            <p:ph type="title"/>
          </p:nvPr>
        </p:nvSpPr>
        <p:spPr>
          <a:xfrm>
            <a:off x="677334" y="609600"/>
            <a:ext cx="8596668" cy="848139"/>
          </a:xfrm>
        </p:spPr>
        <p:txBody>
          <a:bodyPr/>
          <a:lstStyle/>
          <a:p>
            <a:r>
              <a:rPr lang="en-US" b="1" dirty="0">
                <a:latin typeface="Times New Roman" panose="02020603050405020304" pitchFamily="18" charset="0"/>
                <a:cs typeface="Times New Roman" panose="02020603050405020304" pitchFamily="18" charset="0"/>
              </a:rPr>
              <a:t>OBJECTIVES</a:t>
            </a:r>
          </a:p>
        </p:txBody>
      </p:sp>
      <p:sp>
        <p:nvSpPr>
          <p:cNvPr id="3" name="Content Placeholder 2">
            <a:extLst>
              <a:ext uri="{FF2B5EF4-FFF2-40B4-BE49-F238E27FC236}">
                <a16:creationId xmlns:a16="http://schemas.microsoft.com/office/drawing/2014/main" xmlns="" id="{340F4009-FA0E-4713-AF92-2631C6D63F2B}"/>
              </a:ext>
            </a:extLst>
          </p:cNvPr>
          <p:cNvSpPr>
            <a:spLocks noGrp="1"/>
          </p:cNvSpPr>
          <p:nvPr>
            <p:ph idx="1"/>
          </p:nvPr>
        </p:nvSpPr>
        <p:spPr>
          <a:xfrm>
            <a:off x="677334" y="1457739"/>
            <a:ext cx="6914091" cy="4583623"/>
          </a:xfrm>
        </p:spPr>
        <p:txBody>
          <a:bodyPr>
            <a:noAutofit/>
          </a:bodyPr>
          <a:lstStyle/>
          <a:p>
            <a:r>
              <a:rPr lang="en-US" sz="2800" b="1" dirty="0">
                <a:solidFill>
                  <a:schemeClr val="tx1"/>
                </a:solidFill>
                <a:latin typeface="Times New Roman" panose="02020603050405020304" pitchFamily="18" charset="0"/>
                <a:cs typeface="Times New Roman" panose="02020603050405020304" pitchFamily="18" charset="0"/>
              </a:rPr>
              <a:t>Informing People:</a:t>
            </a:r>
          </a:p>
          <a:p>
            <a:pPr marL="0" indent="0">
              <a:buNone/>
            </a:pPr>
            <a:r>
              <a:rPr lang="en-US" sz="2800" dirty="0">
                <a:solidFill>
                  <a:schemeClr val="accent2">
                    <a:lumMod val="75000"/>
                  </a:schemeClr>
                </a:solidFill>
                <a:latin typeface="Times New Roman" panose="02020603050405020304" pitchFamily="18" charset="0"/>
                <a:cs typeface="Times New Roman" panose="02020603050405020304" pitchFamily="18" charset="0"/>
              </a:rPr>
              <a:t> </a:t>
            </a:r>
            <a:r>
              <a:rPr lang="en-US" sz="2800" dirty="0">
                <a:solidFill>
                  <a:schemeClr val="tx1"/>
                </a:solidFill>
                <a:latin typeface="Times New Roman" panose="02020603050405020304" pitchFamily="18" charset="0"/>
                <a:cs typeface="Times New Roman" panose="02020603050405020304" pitchFamily="18" charset="0"/>
              </a:rPr>
              <a:t>People are informed about the different diseases, their etiology and how to prevent them.</a:t>
            </a:r>
          </a:p>
          <a:p>
            <a:pPr marL="0" indent="0">
              <a:buNone/>
            </a:pPr>
            <a:endParaRPr lang="en-US" sz="2800" dirty="0">
              <a:solidFill>
                <a:schemeClr val="tx1"/>
              </a:solidFill>
              <a:latin typeface="Times New Roman" panose="02020603050405020304" pitchFamily="18" charset="0"/>
              <a:cs typeface="Times New Roman" panose="02020603050405020304" pitchFamily="18" charset="0"/>
            </a:endParaRPr>
          </a:p>
          <a:p>
            <a:r>
              <a:rPr lang="en-US" sz="2800" b="1" dirty="0">
                <a:solidFill>
                  <a:schemeClr val="tx1"/>
                </a:solidFill>
                <a:latin typeface="Times New Roman" panose="02020603050405020304" pitchFamily="18" charset="0"/>
                <a:cs typeface="Times New Roman" panose="02020603050405020304" pitchFamily="18" charset="0"/>
              </a:rPr>
              <a:t>Motivating people</a:t>
            </a:r>
            <a:r>
              <a:rPr lang="en-US" sz="2800" dirty="0">
                <a:solidFill>
                  <a:schemeClr val="tx1"/>
                </a:solidFill>
                <a:latin typeface="Times New Roman" panose="02020603050405020304" pitchFamily="18" charset="0"/>
                <a:cs typeface="Times New Roman" panose="02020603050405020304" pitchFamily="18" charset="0"/>
              </a:rPr>
              <a:t>: Concerned with clarifying, changing or forming attitudes, beliefs, values or opinions.</a:t>
            </a:r>
          </a:p>
          <a:p>
            <a:pPr marL="0" indent="0">
              <a:buNone/>
            </a:pPr>
            <a:endParaRPr lang="en-US" sz="2800" dirty="0">
              <a:solidFill>
                <a:schemeClr val="tx1"/>
              </a:solidFill>
              <a:latin typeface="Times New Roman" panose="02020603050405020304" pitchFamily="18" charset="0"/>
              <a:cs typeface="Times New Roman" panose="02020603050405020304" pitchFamily="18" charset="0"/>
            </a:endParaRPr>
          </a:p>
          <a:p>
            <a:r>
              <a:rPr lang="en-US" sz="2800" b="1" dirty="0">
                <a:solidFill>
                  <a:schemeClr val="tx1"/>
                </a:solidFill>
                <a:latin typeface="Times New Roman" panose="02020603050405020304" pitchFamily="18" charset="0"/>
                <a:cs typeface="Times New Roman" panose="02020603050405020304" pitchFamily="18" charset="0"/>
              </a:rPr>
              <a:t>Guiding into action</a:t>
            </a:r>
            <a:r>
              <a:rPr lang="en-US" sz="2800" dirty="0">
                <a:solidFill>
                  <a:schemeClr val="tx1"/>
                </a:solidFill>
                <a:latin typeface="Times New Roman" panose="02020603050405020304" pitchFamily="18" charset="0"/>
                <a:cs typeface="Times New Roman" panose="02020603050405020304" pitchFamily="18" charset="0"/>
              </a:rPr>
              <a:t>: Concerned with development of skills and action.</a:t>
            </a:r>
          </a:p>
        </p:txBody>
      </p:sp>
      <p:pic>
        <p:nvPicPr>
          <p:cNvPr id="4" name="Picture 3">
            <a:extLst>
              <a:ext uri="{FF2B5EF4-FFF2-40B4-BE49-F238E27FC236}">
                <a16:creationId xmlns:a16="http://schemas.microsoft.com/office/drawing/2014/main" xmlns="" id="{9347949F-94EF-4767-9918-A5644F590C8D}"/>
              </a:ext>
            </a:extLst>
          </p:cNvPr>
          <p:cNvPicPr>
            <a:picLocks noChangeAspect="1"/>
          </p:cNvPicPr>
          <p:nvPr/>
        </p:nvPicPr>
        <p:blipFill>
          <a:blip r:embed="rId2"/>
          <a:stretch>
            <a:fillRect/>
          </a:stretch>
        </p:blipFill>
        <p:spPr>
          <a:xfrm>
            <a:off x="7591425" y="0"/>
            <a:ext cx="4600575" cy="6857999"/>
          </a:xfrm>
          <a:prstGeom prst="rect">
            <a:avLst/>
          </a:prstGeom>
        </p:spPr>
      </p:pic>
    </p:spTree>
    <p:extLst>
      <p:ext uri="{BB962C8B-B14F-4D97-AF65-F5344CB8AC3E}">
        <p14:creationId xmlns:p14="http://schemas.microsoft.com/office/powerpoint/2010/main" val="386396984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19514EF-221D-4DFE-A115-184D10BBA8CB}"/>
              </a:ext>
            </a:extLst>
          </p:cNvPr>
          <p:cNvSpPr>
            <a:spLocks noGrp="1"/>
          </p:cNvSpPr>
          <p:nvPr>
            <p:ph type="title"/>
          </p:nvPr>
        </p:nvSpPr>
        <p:spPr>
          <a:xfrm>
            <a:off x="677334" y="609600"/>
            <a:ext cx="8596668" cy="874643"/>
          </a:xfrm>
        </p:spPr>
        <p:txBody>
          <a:bodyPr>
            <a:normAutofit/>
          </a:bodyPr>
          <a:lstStyle/>
          <a:p>
            <a:r>
              <a:rPr lang="en-US" sz="4000" b="1" dirty="0">
                <a:latin typeface="Times New Roman" panose="02020603050405020304" pitchFamily="18" charset="0"/>
                <a:cs typeface="Times New Roman" panose="02020603050405020304" pitchFamily="18" charset="0"/>
              </a:rPr>
              <a:t>Approaches to achieve health</a:t>
            </a:r>
          </a:p>
        </p:txBody>
      </p:sp>
      <p:sp>
        <p:nvSpPr>
          <p:cNvPr id="3" name="Content Placeholder 2">
            <a:extLst>
              <a:ext uri="{FF2B5EF4-FFF2-40B4-BE49-F238E27FC236}">
                <a16:creationId xmlns:a16="http://schemas.microsoft.com/office/drawing/2014/main" xmlns="" id="{D61F3E1D-FA13-499C-B9AD-D64E18B2C42B}"/>
              </a:ext>
            </a:extLst>
          </p:cNvPr>
          <p:cNvSpPr>
            <a:spLocks noGrp="1"/>
          </p:cNvSpPr>
          <p:nvPr>
            <p:ph idx="1"/>
          </p:nvPr>
        </p:nvSpPr>
        <p:spPr>
          <a:xfrm>
            <a:off x="677334" y="1484243"/>
            <a:ext cx="7270912" cy="4557119"/>
          </a:xfrm>
        </p:spPr>
        <p:txBody>
          <a:bodyPr>
            <a:normAutofit fontScale="92500" lnSpcReduction="20000"/>
          </a:bodyPr>
          <a:lstStyle/>
          <a:p>
            <a:r>
              <a:rPr lang="en-US" sz="2400" b="1" dirty="0">
                <a:latin typeface="Times New Roman" panose="02020603050405020304" pitchFamily="18" charset="0"/>
                <a:cs typeface="Times New Roman" panose="02020603050405020304" pitchFamily="18" charset="0"/>
              </a:rPr>
              <a:t>Legal or regulatory approach: </a:t>
            </a:r>
            <a:r>
              <a:rPr lang="en-US" sz="2400" dirty="0">
                <a:latin typeface="Times New Roman" panose="02020603050405020304" pitchFamily="18" charset="0"/>
                <a:cs typeface="Times New Roman" panose="02020603050405020304" pitchFamily="18" charset="0"/>
              </a:rPr>
              <a:t>Make use of the law to protect health of the public such as Epidemic disease act, environmental act, etc..</a:t>
            </a:r>
          </a:p>
          <a:p>
            <a:r>
              <a:rPr lang="en-US" sz="2400" b="1" dirty="0">
                <a:latin typeface="Times New Roman" panose="02020603050405020304" pitchFamily="18" charset="0"/>
                <a:cs typeface="Times New Roman" panose="02020603050405020304" pitchFamily="18" charset="0"/>
              </a:rPr>
              <a:t>Administrative or service approach</a:t>
            </a:r>
            <a:r>
              <a:rPr lang="en-US" sz="2400" dirty="0">
                <a:latin typeface="Times New Roman" panose="02020603050405020304" pitchFamily="18" charset="0"/>
                <a:cs typeface="Times New Roman" panose="02020603050405020304" pitchFamily="18" charset="0"/>
              </a:rPr>
              <a:t>: Provide all health facilities to all the people with the hope that they will use it.</a:t>
            </a:r>
          </a:p>
          <a:p>
            <a:endParaRPr lang="en-US" sz="2400" dirty="0">
              <a:latin typeface="Times New Roman" panose="02020603050405020304" pitchFamily="18" charset="0"/>
              <a:cs typeface="Times New Roman" panose="02020603050405020304" pitchFamily="18" charset="0"/>
            </a:endParaRPr>
          </a:p>
          <a:p>
            <a:r>
              <a:rPr lang="en-US" sz="2400" b="1" dirty="0">
                <a:latin typeface="Times New Roman" panose="02020603050405020304" pitchFamily="18" charset="0"/>
                <a:cs typeface="Times New Roman" panose="02020603050405020304" pitchFamily="18" charset="0"/>
              </a:rPr>
              <a:t>Educational approach: </a:t>
            </a:r>
            <a:r>
              <a:rPr lang="en-US" sz="2400" dirty="0">
                <a:latin typeface="Times New Roman" panose="02020603050405020304" pitchFamily="18" charset="0"/>
                <a:cs typeface="Times New Roman" panose="02020603050405020304" pitchFamily="18" charset="0"/>
              </a:rPr>
              <a:t>Mostly be motivation, communication and decision making. The result is slow, but permanent.</a:t>
            </a:r>
          </a:p>
          <a:p>
            <a:endParaRPr lang="en-US" sz="2400" dirty="0">
              <a:latin typeface="Times New Roman" panose="02020603050405020304" pitchFamily="18" charset="0"/>
              <a:cs typeface="Times New Roman" panose="02020603050405020304" pitchFamily="18" charset="0"/>
            </a:endParaRPr>
          </a:p>
          <a:p>
            <a:r>
              <a:rPr lang="en-US" sz="2400" b="1" dirty="0">
                <a:latin typeface="Times New Roman" panose="02020603050405020304" pitchFamily="18" charset="0"/>
                <a:cs typeface="Times New Roman" panose="02020603050405020304" pitchFamily="18" charset="0"/>
              </a:rPr>
              <a:t>Primary health care approach:</a:t>
            </a:r>
            <a:r>
              <a:rPr lang="en-US" sz="2400" dirty="0">
                <a:latin typeface="Times New Roman" panose="02020603050405020304" pitchFamily="18" charset="0"/>
                <a:cs typeface="Times New Roman" panose="02020603050405020304" pitchFamily="18" charset="0"/>
              </a:rPr>
              <a:t> It is achieved by providing the guidance to help people identify their health problems and to find solutions to these problems.</a:t>
            </a:r>
            <a:endParaRPr lang="en-US" sz="2400" b="1" dirty="0">
              <a:latin typeface="Times New Roman" panose="02020603050405020304" pitchFamily="18" charset="0"/>
              <a:cs typeface="Times New Roman" panose="02020603050405020304" pitchFamily="18" charset="0"/>
            </a:endParaRPr>
          </a:p>
        </p:txBody>
      </p:sp>
      <p:pic>
        <p:nvPicPr>
          <p:cNvPr id="4" name="Picture 3">
            <a:extLst>
              <a:ext uri="{FF2B5EF4-FFF2-40B4-BE49-F238E27FC236}">
                <a16:creationId xmlns:a16="http://schemas.microsoft.com/office/drawing/2014/main" xmlns="" id="{4AD145C3-6C02-432F-9D05-70351E212F53}"/>
              </a:ext>
            </a:extLst>
          </p:cNvPr>
          <p:cNvPicPr>
            <a:picLocks noChangeAspect="1"/>
          </p:cNvPicPr>
          <p:nvPr/>
        </p:nvPicPr>
        <p:blipFill>
          <a:blip r:embed="rId2"/>
          <a:stretch>
            <a:fillRect/>
          </a:stretch>
        </p:blipFill>
        <p:spPr>
          <a:xfrm>
            <a:off x="8243668" y="0"/>
            <a:ext cx="3270998" cy="6858000"/>
          </a:xfrm>
          <a:prstGeom prst="rect">
            <a:avLst/>
          </a:prstGeom>
        </p:spPr>
      </p:pic>
    </p:spTree>
    <p:extLst>
      <p:ext uri="{BB962C8B-B14F-4D97-AF65-F5344CB8AC3E}">
        <p14:creationId xmlns:p14="http://schemas.microsoft.com/office/powerpoint/2010/main" val="265167089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F2B1345-7777-4CF7-BB4E-2B4B5FE20179}"/>
              </a:ext>
            </a:extLst>
          </p:cNvPr>
          <p:cNvSpPr>
            <a:spLocks noGrp="1"/>
          </p:cNvSpPr>
          <p:nvPr>
            <p:ph type="title"/>
          </p:nvPr>
        </p:nvSpPr>
        <p:spPr>
          <a:xfrm>
            <a:off x="677334" y="609600"/>
            <a:ext cx="8596668" cy="951914"/>
          </a:xfrm>
        </p:spPr>
        <p:txBody>
          <a:bodyPr>
            <a:normAutofit/>
          </a:bodyPr>
          <a:lstStyle/>
          <a:p>
            <a:r>
              <a:rPr lang="en-US" sz="4000" b="1" dirty="0">
                <a:latin typeface="Times New Roman" panose="02020603050405020304" pitchFamily="18" charset="0"/>
                <a:cs typeface="Times New Roman" panose="02020603050405020304" pitchFamily="18" charset="0"/>
              </a:rPr>
              <a:t>Principles of Health Education</a:t>
            </a:r>
          </a:p>
        </p:txBody>
      </p:sp>
      <p:sp>
        <p:nvSpPr>
          <p:cNvPr id="3" name="Content Placeholder 2">
            <a:extLst>
              <a:ext uri="{FF2B5EF4-FFF2-40B4-BE49-F238E27FC236}">
                <a16:creationId xmlns:a16="http://schemas.microsoft.com/office/drawing/2014/main" xmlns="" id="{2DD958C9-BE33-409E-AAC2-F4C8027213DD}"/>
              </a:ext>
            </a:extLst>
          </p:cNvPr>
          <p:cNvSpPr>
            <a:spLocks noGrp="1"/>
          </p:cNvSpPr>
          <p:nvPr>
            <p:ph idx="1"/>
          </p:nvPr>
        </p:nvSpPr>
        <p:spPr>
          <a:xfrm>
            <a:off x="677334" y="1336430"/>
            <a:ext cx="8596668" cy="6611815"/>
          </a:xfrm>
        </p:spPr>
        <p:txBody>
          <a:bodyPr>
            <a:noAutofit/>
          </a:bodyPr>
          <a:lstStyle/>
          <a:p>
            <a:r>
              <a:rPr lang="en-US" sz="2000" b="1" dirty="0">
                <a:latin typeface="Times New Roman" panose="02020603050405020304" pitchFamily="18" charset="0"/>
                <a:cs typeface="Times New Roman" panose="02020603050405020304" pitchFamily="18" charset="0"/>
              </a:rPr>
              <a:t>Credibility</a:t>
            </a:r>
          </a:p>
          <a:p>
            <a:r>
              <a:rPr lang="en-US" sz="2000" b="1" dirty="0">
                <a:latin typeface="Times New Roman" panose="02020603050405020304" pitchFamily="18" charset="0"/>
                <a:cs typeface="Times New Roman" panose="02020603050405020304" pitchFamily="18" charset="0"/>
              </a:rPr>
              <a:t>Interest </a:t>
            </a:r>
          </a:p>
          <a:p>
            <a:r>
              <a:rPr lang="en-US" sz="2000" b="1" dirty="0">
                <a:latin typeface="Times New Roman" panose="02020603050405020304" pitchFamily="18" charset="0"/>
                <a:cs typeface="Times New Roman" panose="02020603050405020304" pitchFamily="18" charset="0"/>
              </a:rPr>
              <a:t>Participation</a:t>
            </a:r>
          </a:p>
          <a:p>
            <a:r>
              <a:rPr lang="en-US" sz="2000" b="1" dirty="0">
                <a:latin typeface="Times New Roman" panose="02020603050405020304" pitchFamily="18" charset="0"/>
                <a:cs typeface="Times New Roman" panose="02020603050405020304" pitchFamily="18" charset="0"/>
              </a:rPr>
              <a:t>Motivation</a:t>
            </a:r>
          </a:p>
          <a:p>
            <a:r>
              <a:rPr lang="en-US" sz="2000" b="1" dirty="0">
                <a:latin typeface="Times New Roman" panose="02020603050405020304" pitchFamily="18" charset="0"/>
                <a:cs typeface="Times New Roman" panose="02020603050405020304" pitchFamily="18" charset="0"/>
              </a:rPr>
              <a:t>Comprehension</a:t>
            </a:r>
          </a:p>
          <a:p>
            <a:r>
              <a:rPr lang="en-US" sz="2000" b="1" dirty="0">
                <a:latin typeface="Times New Roman" panose="02020603050405020304" pitchFamily="18" charset="0"/>
                <a:cs typeface="Times New Roman" panose="02020603050405020304" pitchFamily="18" charset="0"/>
              </a:rPr>
              <a:t>Reinforcement</a:t>
            </a:r>
          </a:p>
          <a:p>
            <a:r>
              <a:rPr lang="en-US" sz="2000" b="1" dirty="0">
                <a:latin typeface="Times New Roman" panose="02020603050405020304" pitchFamily="18" charset="0"/>
                <a:cs typeface="Times New Roman" panose="02020603050405020304" pitchFamily="18" charset="0"/>
              </a:rPr>
              <a:t>Learning by doing</a:t>
            </a:r>
          </a:p>
          <a:p>
            <a:r>
              <a:rPr lang="en-US" sz="2000" b="1" dirty="0">
                <a:latin typeface="Times New Roman" panose="02020603050405020304" pitchFamily="18" charset="0"/>
                <a:cs typeface="Times New Roman" panose="02020603050405020304" pitchFamily="18" charset="0"/>
              </a:rPr>
              <a:t>Known to unknown</a:t>
            </a:r>
          </a:p>
          <a:p>
            <a:r>
              <a:rPr lang="en-US" sz="2000" b="1" dirty="0">
                <a:latin typeface="Times New Roman" panose="02020603050405020304" pitchFamily="18" charset="0"/>
                <a:cs typeface="Times New Roman" panose="02020603050405020304" pitchFamily="18" charset="0"/>
              </a:rPr>
              <a:t>Setting an example</a:t>
            </a:r>
          </a:p>
          <a:p>
            <a:r>
              <a:rPr lang="en-US" sz="2000" b="1" dirty="0">
                <a:latin typeface="Times New Roman" panose="02020603050405020304" pitchFamily="18" charset="0"/>
                <a:cs typeface="Times New Roman" panose="02020603050405020304" pitchFamily="18" charset="0"/>
              </a:rPr>
              <a:t>Good human relations</a:t>
            </a:r>
          </a:p>
          <a:p>
            <a:r>
              <a:rPr lang="en-US" sz="2000" b="1" dirty="0">
                <a:latin typeface="Times New Roman" panose="02020603050405020304" pitchFamily="18" charset="0"/>
                <a:cs typeface="Times New Roman" panose="02020603050405020304" pitchFamily="18" charset="0"/>
              </a:rPr>
              <a:t>Feedback</a:t>
            </a:r>
          </a:p>
          <a:p>
            <a:r>
              <a:rPr lang="en-US" sz="2000" b="1" dirty="0">
                <a:latin typeface="Times New Roman" panose="02020603050405020304" pitchFamily="18" charset="0"/>
                <a:cs typeface="Times New Roman" panose="02020603050405020304" pitchFamily="18" charset="0"/>
              </a:rPr>
              <a:t>Community leaders</a:t>
            </a:r>
          </a:p>
          <a:p>
            <a:r>
              <a:rPr lang="en-US" sz="2000" b="1" dirty="0">
                <a:latin typeface="Times New Roman" panose="02020603050405020304" pitchFamily="18" charset="0"/>
                <a:cs typeface="Times New Roman" panose="02020603050405020304" pitchFamily="18" charset="0"/>
              </a:rPr>
              <a:t>Soil, seed, sower</a:t>
            </a:r>
          </a:p>
        </p:txBody>
      </p:sp>
      <p:pic>
        <p:nvPicPr>
          <p:cNvPr id="4" name="Picture 3">
            <a:extLst>
              <a:ext uri="{FF2B5EF4-FFF2-40B4-BE49-F238E27FC236}">
                <a16:creationId xmlns:a16="http://schemas.microsoft.com/office/drawing/2014/main" xmlns="" id="{652F9F0B-8615-4575-B340-601361C564FA}"/>
              </a:ext>
            </a:extLst>
          </p:cNvPr>
          <p:cNvPicPr>
            <a:picLocks noChangeAspect="1"/>
          </p:cNvPicPr>
          <p:nvPr/>
        </p:nvPicPr>
        <p:blipFill>
          <a:blip r:embed="rId2"/>
          <a:stretch>
            <a:fillRect/>
          </a:stretch>
        </p:blipFill>
        <p:spPr>
          <a:xfrm>
            <a:off x="3657600" y="1561515"/>
            <a:ext cx="5345723" cy="5120712"/>
          </a:xfrm>
          <a:prstGeom prst="rect">
            <a:avLst/>
          </a:prstGeom>
        </p:spPr>
      </p:pic>
    </p:spTree>
    <p:extLst>
      <p:ext uri="{BB962C8B-B14F-4D97-AF65-F5344CB8AC3E}">
        <p14:creationId xmlns:p14="http://schemas.microsoft.com/office/powerpoint/2010/main" val="246842112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43E38B3-10A7-461A-BC64-11BC36C92C10}"/>
              </a:ext>
            </a:extLst>
          </p:cNvPr>
          <p:cNvSpPr>
            <a:spLocks noGrp="1"/>
          </p:cNvSpPr>
          <p:nvPr>
            <p:ph type="title"/>
          </p:nvPr>
        </p:nvSpPr>
        <p:spPr>
          <a:xfrm>
            <a:off x="677334" y="609600"/>
            <a:ext cx="8596668" cy="698695"/>
          </a:xfrm>
        </p:spPr>
        <p:txBody>
          <a:bodyPr>
            <a:noAutofit/>
          </a:bodyPr>
          <a:lstStyle/>
          <a:p>
            <a:r>
              <a:rPr lang="en-US" sz="4400" b="1" dirty="0">
                <a:latin typeface="Times New Roman" panose="02020603050405020304" pitchFamily="18" charset="0"/>
                <a:cs typeface="Times New Roman" panose="02020603050405020304" pitchFamily="18" charset="0"/>
              </a:rPr>
              <a:t>Credibility</a:t>
            </a:r>
          </a:p>
        </p:txBody>
      </p:sp>
      <p:pic>
        <p:nvPicPr>
          <p:cNvPr id="4" name="Content Placeholder 3">
            <a:extLst>
              <a:ext uri="{FF2B5EF4-FFF2-40B4-BE49-F238E27FC236}">
                <a16:creationId xmlns:a16="http://schemas.microsoft.com/office/drawing/2014/main" xmlns="" id="{5CD3F977-2841-4433-97CC-34647BA2B7B8}"/>
              </a:ext>
            </a:extLst>
          </p:cNvPr>
          <p:cNvPicPr>
            <a:picLocks noGrp="1" noChangeAspect="1"/>
          </p:cNvPicPr>
          <p:nvPr>
            <p:ph idx="1"/>
          </p:nvPr>
        </p:nvPicPr>
        <p:blipFill>
          <a:blip r:embed="rId2"/>
          <a:stretch>
            <a:fillRect/>
          </a:stretch>
        </p:blipFill>
        <p:spPr>
          <a:xfrm>
            <a:off x="267286" y="1617786"/>
            <a:ext cx="8881968" cy="5008097"/>
          </a:xfrm>
          <a:prstGeom prst="rect">
            <a:avLst/>
          </a:prstGeom>
        </p:spPr>
      </p:pic>
      <mc:AlternateContent xmlns:mc="http://schemas.openxmlformats.org/markup-compatibility/2006">
        <mc:Choice xmlns="" xmlns:pslz="http://schemas.microsoft.com/office/powerpoint/2016/slidezoom" Requires="pslz">
          <p:graphicFrame>
            <p:nvGraphicFramePr>
              <p:cNvPr id="6" name="Slide Zoom 5">
                <a:extLst>
                  <a:ext uri="{FF2B5EF4-FFF2-40B4-BE49-F238E27FC236}">
                    <a16:creationId xmlns:a16="http://schemas.microsoft.com/office/drawing/2014/main" id="{DB12BC36-6D4F-4B53-9F0F-1C55731096EE}"/>
                  </a:ext>
                </a:extLst>
              </p:cNvPr>
              <p:cNvGraphicFramePr>
                <a:graphicFrameLocks noChangeAspect="1"/>
              </p:cNvGraphicFramePr>
              <p:nvPr>
                <p:extLst>
                  <p:ext uri="{D42A27DB-BD31-4B8C-83A1-F6EECF244321}">
                    <p14:modId xmlns:p14="http://schemas.microsoft.com/office/powerpoint/2010/main" val="1015623673"/>
                  </p:ext>
                </p:extLst>
              </p:nvPr>
            </p:nvGraphicFramePr>
            <p:xfrm>
              <a:off x="8108664" y="4061398"/>
              <a:ext cx="3048000" cy="1714500"/>
            </p:xfrm>
            <a:graphic>
              <a:graphicData uri="http://schemas.microsoft.com/office/powerpoint/2016/slidezoom">
                <pslz:sldZm>
                  <pslz:sldZmObj sldId="266" cId="2375477725">
                    <pslz:zmPr id="{228B00CB-C018-49A2-AEE0-D100BB22515F}" returnToParent="0" transitionDur="1000">
                      <p166:blipFill xmlns:p166="http://schemas.microsoft.com/office/powerpoint/2016/6/main">
                        <a:blip r:embed="rId3"/>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p:pic>
            <p:nvPicPr>
              <p:cNvPr id="6" name="Slide Zoom 5">
                <a:hlinkClick r:id="rId4" action="ppaction://hlinksldjump"/>
                <a:extLst>
                  <a:ext uri="{FF2B5EF4-FFF2-40B4-BE49-F238E27FC236}">
                    <a16:creationId xmlns:a16="http://schemas.microsoft.com/office/drawing/2014/main" xmlns="" id="{DB12BC36-6D4F-4B53-9F0F-1C55731096EE}"/>
                  </a:ext>
                </a:extLst>
              </p:cNvPr>
              <p:cNvPicPr>
                <a:picLocks noGrp="1" noRot="1" noChangeAspect="1" noMove="1" noResize="1" noEditPoints="1" noAdjustHandles="1" noChangeArrowheads="1" noChangeShapeType="1"/>
              </p:cNvPicPr>
              <p:nvPr/>
            </p:nvPicPr>
            <p:blipFill>
              <a:blip r:embed="rId5"/>
              <a:stretch>
                <a:fillRect/>
              </a:stretch>
            </p:blipFill>
            <p:spPr>
              <a:xfrm>
                <a:off x="8108664" y="4061398"/>
                <a:ext cx="3048000" cy="1714500"/>
              </a:xfrm>
              <a:prstGeom prst="rect">
                <a:avLst/>
              </a:prstGeom>
              <a:ln w="3175">
                <a:solidFill>
                  <a:prstClr val="ltGray"/>
                </a:solidFill>
              </a:ln>
            </p:spPr>
          </p:pic>
        </mc:Fallback>
      </mc:AlternateContent>
    </p:spTree>
    <p:extLst>
      <p:ext uri="{BB962C8B-B14F-4D97-AF65-F5344CB8AC3E}">
        <p14:creationId xmlns:p14="http://schemas.microsoft.com/office/powerpoint/2010/main" val="67647810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A4577D0-5569-4581-BAF9-A0674810DDB5}"/>
              </a:ext>
            </a:extLst>
          </p:cNvPr>
          <p:cNvSpPr>
            <a:spLocks noGrp="1"/>
          </p:cNvSpPr>
          <p:nvPr>
            <p:ph type="title"/>
          </p:nvPr>
        </p:nvSpPr>
        <p:spPr>
          <a:xfrm>
            <a:off x="677334" y="609600"/>
            <a:ext cx="8596668" cy="797169"/>
          </a:xfrm>
        </p:spPr>
        <p:txBody>
          <a:bodyPr>
            <a:normAutofit/>
          </a:bodyPr>
          <a:lstStyle/>
          <a:p>
            <a:r>
              <a:rPr lang="en-US" sz="4400" b="1" dirty="0">
                <a:latin typeface="Times New Roman" panose="02020603050405020304" pitchFamily="18" charset="0"/>
                <a:cs typeface="Times New Roman" panose="02020603050405020304" pitchFamily="18" charset="0"/>
              </a:rPr>
              <a:t>Participation</a:t>
            </a:r>
          </a:p>
        </p:txBody>
      </p:sp>
      <p:pic>
        <p:nvPicPr>
          <p:cNvPr id="4" name="Content Placeholder 3">
            <a:extLst>
              <a:ext uri="{FF2B5EF4-FFF2-40B4-BE49-F238E27FC236}">
                <a16:creationId xmlns:a16="http://schemas.microsoft.com/office/drawing/2014/main" xmlns="" id="{650131FB-C780-46D4-8E7A-C42D42ACB1A6}"/>
              </a:ext>
            </a:extLst>
          </p:cNvPr>
          <p:cNvPicPr>
            <a:picLocks noGrp="1" noChangeAspect="1"/>
          </p:cNvPicPr>
          <p:nvPr>
            <p:ph idx="1"/>
          </p:nvPr>
        </p:nvPicPr>
        <p:blipFill>
          <a:blip r:embed="rId2"/>
          <a:stretch>
            <a:fillRect/>
          </a:stretch>
        </p:blipFill>
        <p:spPr>
          <a:xfrm>
            <a:off x="970672" y="1674055"/>
            <a:ext cx="7793500" cy="4923693"/>
          </a:xfrm>
          <a:prstGeom prst="rect">
            <a:avLst/>
          </a:prstGeom>
        </p:spPr>
      </p:pic>
    </p:spTree>
    <p:extLst>
      <p:ext uri="{BB962C8B-B14F-4D97-AF65-F5344CB8AC3E}">
        <p14:creationId xmlns:p14="http://schemas.microsoft.com/office/powerpoint/2010/main" val="3476341502"/>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otalTime>223</TotalTime>
  <Words>689</Words>
  <Application>Microsoft Office PowerPoint</Application>
  <PresentationFormat>ملء الشاشة</PresentationFormat>
  <Paragraphs>101</Paragraphs>
  <Slides>33</Slides>
  <Notes>0</Notes>
  <HiddenSlides>0</HiddenSlides>
  <MMClips>0</MMClips>
  <ScaleCrop>false</ScaleCrop>
  <HeadingPairs>
    <vt:vector size="6" baseType="variant">
      <vt:variant>
        <vt:lpstr>الخطوط المستخدمة</vt:lpstr>
      </vt:variant>
      <vt:variant>
        <vt:i4>4</vt:i4>
      </vt:variant>
      <vt:variant>
        <vt:lpstr>نسق</vt:lpstr>
      </vt:variant>
      <vt:variant>
        <vt:i4>1</vt:i4>
      </vt:variant>
      <vt:variant>
        <vt:lpstr>عناوين الشرائح</vt:lpstr>
      </vt:variant>
      <vt:variant>
        <vt:i4>33</vt:i4>
      </vt:variant>
    </vt:vector>
  </HeadingPairs>
  <TitlesOfParts>
    <vt:vector size="38" baseType="lpstr">
      <vt:lpstr>Arial</vt:lpstr>
      <vt:lpstr>Times New Roman</vt:lpstr>
      <vt:lpstr>Trebuchet MS</vt:lpstr>
      <vt:lpstr>Wingdings 3</vt:lpstr>
      <vt:lpstr>Facet</vt:lpstr>
      <vt:lpstr>Health Education &amp; communication</vt:lpstr>
      <vt:lpstr>Contents</vt:lpstr>
      <vt:lpstr>INTRODUCTION</vt:lpstr>
      <vt:lpstr>DEFINITION</vt:lpstr>
      <vt:lpstr>OBJECTIVES</vt:lpstr>
      <vt:lpstr>Approaches to achieve health</vt:lpstr>
      <vt:lpstr>Principles of Health Education</vt:lpstr>
      <vt:lpstr>Credibility</vt:lpstr>
      <vt:lpstr>Participation</vt:lpstr>
      <vt:lpstr>Interest</vt:lpstr>
      <vt:lpstr>Comprehension</vt:lpstr>
      <vt:lpstr>Motivation</vt:lpstr>
      <vt:lpstr>Reinforcement</vt:lpstr>
      <vt:lpstr>Learning by Doing</vt:lpstr>
      <vt:lpstr>Known to unknown</vt:lpstr>
      <vt:lpstr>Setting an example</vt:lpstr>
      <vt:lpstr>Good Human relations</vt:lpstr>
      <vt:lpstr>Feedback</vt:lpstr>
      <vt:lpstr>Community Leaders</vt:lpstr>
      <vt:lpstr>Soil, Seed, Sower</vt:lpstr>
      <vt:lpstr>Practice of Health Education (Methods) </vt:lpstr>
      <vt:lpstr>Educational Aids </vt:lpstr>
      <vt:lpstr>Communication </vt:lpstr>
      <vt:lpstr>Doctor- Patient Relationship:</vt:lpstr>
      <vt:lpstr>Types of communication:</vt:lpstr>
      <vt:lpstr>2- Two Way communication:</vt:lpstr>
      <vt:lpstr>3- Verbal communication</vt:lpstr>
      <vt:lpstr>4- Nonverbal Communication:</vt:lpstr>
      <vt:lpstr>5- Formal and informal communication</vt:lpstr>
      <vt:lpstr>6- Visual communication:</vt:lpstr>
      <vt:lpstr>7- Telecommunication and internet</vt:lpstr>
      <vt:lpstr>Reference </vt:lpstr>
      <vt:lpstr>عرض تقديمي في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Health Education</dc:title>
  <dc:creator>dr.nuhahamed@gmail.com</dc:creator>
  <cp:lastModifiedBy>‏‏مستخدم Windows</cp:lastModifiedBy>
  <cp:revision>8</cp:revision>
  <dcterms:created xsi:type="dcterms:W3CDTF">2019-11-27T21:11:58Z</dcterms:created>
  <dcterms:modified xsi:type="dcterms:W3CDTF">2020-11-11T10:22:35Z</dcterms:modified>
</cp:coreProperties>
</file>