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9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516" y="9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8795B1A-C513-42C6-8971-7CD4F63576CC}" type="datetimeFigureOut">
              <a:rPr lang="ar-LY" smtClean="0"/>
              <a:t>15/06/1440</a:t>
            </a:fld>
            <a:endParaRPr lang="ar-LY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LY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66FD771-6F0C-4711-85E2-0B2C38A42982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42633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FD771-6F0C-4711-85E2-0B2C38A42982}" type="slidenum">
              <a:rPr lang="ar-LY" smtClean="0"/>
              <a:t>15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681534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15/06/1440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مجموعة 14"/>
          <p:cNvGrpSpPr/>
          <p:nvPr/>
        </p:nvGrpSpPr>
        <p:grpSpPr>
          <a:xfrm>
            <a:off x="539552" y="2420888"/>
            <a:ext cx="8136904" cy="3672408"/>
            <a:chOff x="539552" y="2420888"/>
            <a:chExt cx="8136904" cy="3672408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539552" y="2852936"/>
              <a:ext cx="7704856" cy="1872208"/>
            </a:xfrm>
            <a:prstGeom prst="roundRect">
              <a:avLst/>
            </a:prstGeom>
            <a:solidFill>
              <a:schemeClr val="bg1">
                <a:lumMod val="85000"/>
                <a:alpha val="84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  <p:pic>
          <p:nvPicPr>
            <p:cNvPr id="9" name="صورة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6504" y="2420888"/>
              <a:ext cx="4139952" cy="34842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" name="مستطيل مستدير الزوايا 13"/>
            <p:cNvSpPr/>
            <p:nvPr/>
          </p:nvSpPr>
          <p:spPr>
            <a:xfrm flipV="1">
              <a:off x="539552" y="5998429"/>
              <a:ext cx="8136904" cy="94867"/>
            </a:xfrm>
            <a:prstGeom prst="roundRect">
              <a:avLst/>
            </a:prstGeom>
            <a:solidFill>
              <a:schemeClr val="bg1">
                <a:lumMod val="85000"/>
                <a:alpha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LY"/>
            </a:p>
          </p:txBody>
        </p:sp>
      </p:grpSp>
      <p:sp>
        <p:nvSpPr>
          <p:cNvPr id="16" name="عنوان 15"/>
          <p:cNvSpPr>
            <a:spLocks noGrp="1"/>
          </p:cNvSpPr>
          <p:nvPr>
            <p:ph type="ctrTitle"/>
          </p:nvPr>
        </p:nvSpPr>
        <p:spPr>
          <a:xfrm>
            <a:off x="611560" y="296708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  <a:latin typeface="Academy Engraved LET" pitchFamily="2" charset="0"/>
              </a:rPr>
              <a:t>Preoperative assessment </a:t>
            </a:r>
            <a:br>
              <a:rPr lang="en-US" b="1" dirty="0">
                <a:solidFill>
                  <a:srgbClr val="002060"/>
                </a:solidFill>
                <a:latin typeface="Academy Engraved LET" pitchFamily="2" charset="0"/>
              </a:rPr>
            </a:br>
            <a:r>
              <a:rPr lang="en-US" b="1" dirty="0">
                <a:solidFill>
                  <a:srgbClr val="002060"/>
                </a:solidFill>
                <a:latin typeface="Academy Engraved LET" pitchFamily="2" charset="0"/>
              </a:rPr>
              <a:t>of </a:t>
            </a:r>
            <a:br>
              <a:rPr lang="en-US" b="1" dirty="0">
                <a:solidFill>
                  <a:srgbClr val="002060"/>
                </a:solidFill>
                <a:latin typeface="Academy Engraved LET" pitchFamily="2" charset="0"/>
              </a:rPr>
            </a:br>
            <a:r>
              <a:rPr lang="en-US" b="1" dirty="0">
                <a:solidFill>
                  <a:srgbClr val="002060"/>
                </a:solidFill>
                <a:latin typeface="Academy Engraved LET" pitchFamily="2" charset="0"/>
              </a:rPr>
              <a:t>surgical patient</a:t>
            </a:r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57606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Academy Engraved LET" pitchFamily="2" charset="0"/>
              </a:rPr>
              <a:t>HAITHAM R. ELMEHDAWI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مربع نص 4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6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2964085"/>
            <a:ext cx="8820472" cy="2481139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/>
              <a:t>Is this a healthy patient</a:t>
            </a:r>
            <a:r>
              <a:rPr lang="en-US" sz="2400" dirty="0" smtClean="0"/>
              <a:t>?</a:t>
            </a:r>
          </a:p>
          <a:p>
            <a:pPr algn="l" rtl="0"/>
            <a:r>
              <a:rPr lang="en-US" sz="2400" dirty="0"/>
              <a:t>What is the indication for surgery</a:t>
            </a:r>
            <a:r>
              <a:rPr lang="en-US" sz="2400" dirty="0" smtClean="0"/>
              <a:t>?</a:t>
            </a:r>
          </a:p>
          <a:p>
            <a:pPr algn="l" rtl="0"/>
            <a:r>
              <a:rPr lang="en-US" sz="2400" dirty="0"/>
              <a:t>Is the surgical procedure low </a:t>
            </a:r>
            <a:r>
              <a:rPr lang="en-US" sz="2400" dirty="0" smtClean="0"/>
              <a:t>risk, intermediate or </a:t>
            </a:r>
            <a:r>
              <a:rPr lang="en-US" sz="2400" dirty="0"/>
              <a:t>high risk</a:t>
            </a:r>
            <a:r>
              <a:rPr lang="en-US" sz="2400" dirty="0" smtClean="0"/>
              <a:t>?</a:t>
            </a:r>
          </a:p>
          <a:p>
            <a:pPr algn="l" rtl="0"/>
            <a:r>
              <a:rPr lang="en-US" sz="2400" dirty="0"/>
              <a:t>What is the functional status of the patient</a:t>
            </a:r>
            <a:r>
              <a:rPr lang="en-US" sz="2400" dirty="0" smtClean="0"/>
              <a:t>?</a:t>
            </a:r>
          </a:p>
          <a:p>
            <a:pPr algn="l" rtl="0"/>
            <a:r>
              <a:rPr lang="en-US" sz="2400" dirty="0"/>
              <a:t>What is the effect of the present condition on </a:t>
            </a:r>
            <a:r>
              <a:rPr lang="en-US" sz="2400" dirty="0" smtClean="0"/>
              <a:t>the </a:t>
            </a:r>
            <a:r>
              <a:rPr lang="en-US" sz="2400" dirty="0"/>
              <a:t>patient</a:t>
            </a:r>
            <a:r>
              <a:rPr lang="en-US" sz="2400" dirty="0" smtClean="0"/>
              <a:t>?</a:t>
            </a:r>
          </a:p>
          <a:p>
            <a:pPr algn="l" rtl="0"/>
            <a:r>
              <a:rPr lang="en-US" sz="2400" dirty="0"/>
              <a:t>What improvement is expected after surgery?</a:t>
            </a:r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hu-HU" sz="2400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52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1440160"/>
          </a:xfrm>
        </p:spPr>
        <p:txBody>
          <a:bodyPr/>
          <a:lstStyle/>
          <a:p>
            <a:pPr marL="0" indent="0" algn="ctr" rtl="0">
              <a:buNone/>
            </a:pPr>
            <a:r>
              <a:rPr lang="en-US" dirty="0"/>
              <a:t>Answers to these questions should then direct preoperative testing and management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58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HISTORY TAKING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rmAutofit fontScale="625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personal </a:t>
            </a:r>
            <a:r>
              <a:rPr lang="en-US" dirty="0" smtClean="0"/>
              <a:t>details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Chief </a:t>
            </a:r>
            <a:r>
              <a:rPr lang="en-US" dirty="0"/>
              <a:t>complaint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History </a:t>
            </a:r>
            <a:r>
              <a:rPr lang="en-US" dirty="0"/>
              <a:t>of present illness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Past </a:t>
            </a:r>
            <a:r>
              <a:rPr lang="en-US" dirty="0"/>
              <a:t>medical history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Systemic </a:t>
            </a:r>
            <a:r>
              <a:rPr lang="en-US" dirty="0"/>
              <a:t>enquiry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Family </a:t>
            </a:r>
            <a:r>
              <a:rPr lang="en-US" dirty="0"/>
              <a:t>history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Drug </a:t>
            </a:r>
            <a:r>
              <a:rPr lang="en-US" dirty="0"/>
              <a:t>history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Social </a:t>
            </a:r>
            <a:r>
              <a:rPr lang="en-US" dirty="0"/>
              <a:t>history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46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personal </a:t>
            </a:r>
            <a:r>
              <a:rPr lang="en-US" dirty="0" smtClean="0"/>
              <a:t>details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864" y="2636912"/>
            <a:ext cx="8229600" cy="2481139"/>
          </a:xfrm>
        </p:spPr>
        <p:txBody>
          <a:bodyPr>
            <a:normAutofit fontScale="62500" lnSpcReduction="20000"/>
          </a:bodyPr>
          <a:lstStyle/>
          <a:p>
            <a:pPr marL="0" indent="0" algn="l" rtl="0">
              <a:buNone/>
            </a:pPr>
            <a:r>
              <a:rPr lang="en-US" dirty="0"/>
              <a:t>– </a:t>
            </a:r>
            <a:r>
              <a:rPr lang="en-US" dirty="0" smtClean="0"/>
              <a:t>Name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Age</a:t>
            </a:r>
          </a:p>
          <a:p>
            <a:pPr marL="0" indent="0" algn="l" rtl="0">
              <a:buNone/>
            </a:pPr>
            <a:r>
              <a:rPr lang="en-US" dirty="0" smtClean="0"/>
              <a:t>– Address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Sex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Occupation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Religion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</a:t>
            </a:r>
            <a:r>
              <a:rPr lang="en-US" dirty="0"/>
              <a:t>Marital </a:t>
            </a:r>
            <a:r>
              <a:rPr lang="en-US" dirty="0" smtClean="0"/>
              <a:t>status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/>
              <a:t>– </a:t>
            </a:r>
            <a:r>
              <a:rPr lang="en-US" dirty="0"/>
              <a:t>Date of examination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32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1176" y="1349896"/>
            <a:ext cx="4546848" cy="1143000"/>
          </a:xfrm>
        </p:spPr>
        <p:txBody>
          <a:bodyPr>
            <a:noAutofit/>
          </a:bodyPr>
          <a:lstStyle/>
          <a:p>
            <a:r>
              <a:rPr lang="en-US" sz="3600" dirty="0"/>
              <a:t>Chief </a:t>
            </a:r>
            <a:r>
              <a:rPr lang="en-US" sz="3600" dirty="0" smtClean="0"/>
              <a:t>complaint &amp; </a:t>
            </a:r>
            <a:r>
              <a:rPr lang="en-US" sz="3600" dirty="0"/>
              <a:t>present illness</a:t>
            </a:r>
            <a:r>
              <a:rPr lang="en-US" sz="3600" dirty="0" smtClean="0"/>
              <a:t> 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/>
              <a:t>The main reason push the pt. to seek for visiting a physician or for </a:t>
            </a:r>
            <a:r>
              <a:rPr lang="en-US" dirty="0" smtClean="0"/>
              <a:t>help.</a:t>
            </a:r>
          </a:p>
          <a:p>
            <a:pPr algn="l" rtl="0"/>
            <a:r>
              <a:rPr lang="en-US" dirty="0" smtClean="0"/>
              <a:t>Single or multiple symptoms with good analysis regarding onset , duration , frequency , associated symptoms , relieving &amp; aggravating factors .  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1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5050904" cy="1143000"/>
          </a:xfrm>
        </p:spPr>
        <p:txBody>
          <a:bodyPr>
            <a:noAutofit/>
          </a:bodyPr>
          <a:lstStyle/>
          <a:p>
            <a:pPr algn="l"/>
            <a:r>
              <a:rPr lang="en-US" dirty="0"/>
              <a:t>System Review </a:t>
            </a:r>
            <a:endParaRPr lang="ar-LY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323528" y="2287413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Carefully assess each body </a:t>
            </a:r>
            <a:r>
              <a:rPr lang="en-US" dirty="0" smtClean="0"/>
              <a:t>system about </a:t>
            </a:r>
            <a:r>
              <a:rPr lang="en-US" dirty="0"/>
              <a:t>its function to rule out if </a:t>
            </a:r>
            <a:r>
              <a:rPr lang="en-US" dirty="0" smtClean="0"/>
              <a:t>any other </a:t>
            </a:r>
            <a:r>
              <a:rPr lang="en-US" dirty="0"/>
              <a:t>system </a:t>
            </a:r>
            <a:r>
              <a:rPr lang="en-US" dirty="0" smtClean="0"/>
              <a:t>is involved</a:t>
            </a:r>
          </a:p>
          <a:p>
            <a:pPr algn="l" rtl="0"/>
            <a:r>
              <a:rPr lang="en-US" dirty="0" smtClean="0"/>
              <a:t>CVS</a:t>
            </a:r>
          </a:p>
          <a:p>
            <a:pPr algn="l" rtl="0"/>
            <a:r>
              <a:rPr lang="en-US" dirty="0" smtClean="0"/>
              <a:t>Respiratory </a:t>
            </a:r>
          </a:p>
          <a:p>
            <a:pPr algn="l" rtl="0"/>
            <a:r>
              <a:rPr lang="en-US" dirty="0" smtClean="0"/>
              <a:t>GIT</a:t>
            </a:r>
          </a:p>
          <a:p>
            <a:pPr algn="l" rtl="0"/>
            <a:r>
              <a:rPr lang="en-US" dirty="0" smtClean="0"/>
              <a:t>CNS</a:t>
            </a:r>
          </a:p>
          <a:p>
            <a:pPr algn="l" rtl="0"/>
            <a:r>
              <a:rPr lang="en-US" dirty="0" smtClean="0"/>
              <a:t>Urogenital </a:t>
            </a:r>
          </a:p>
          <a:p>
            <a:pPr algn="l" rtl="0"/>
            <a:r>
              <a:rPr lang="en-US" dirty="0" smtClean="0"/>
              <a:t>Endocrinal 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09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5050904" cy="11430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/>
              <a:t>Past </a:t>
            </a:r>
            <a:r>
              <a:rPr lang="en-US" sz="2800" b="1" dirty="0" smtClean="0"/>
              <a:t>medical &amp; surgical  </a:t>
            </a:r>
            <a:r>
              <a:rPr lang="en-US" sz="2800" b="1" dirty="0"/>
              <a:t>history </a:t>
            </a:r>
            <a:endParaRPr lang="ar-LY" sz="2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2481139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/>
              <a:t>IHD/Heart </a:t>
            </a:r>
            <a:r>
              <a:rPr lang="en-US" sz="2800" dirty="0" smtClean="0"/>
              <a:t>Attack/DM/Asthma/HNT/TB, etc. </a:t>
            </a:r>
          </a:p>
          <a:p>
            <a:pPr algn="l" rtl="0"/>
            <a:r>
              <a:rPr lang="en-US" sz="2800" dirty="0"/>
              <a:t>Past surgical/operation </a:t>
            </a:r>
            <a:r>
              <a:rPr lang="en-US" sz="2800" dirty="0" smtClean="0"/>
              <a:t>history</a:t>
            </a:r>
          </a:p>
          <a:p>
            <a:pPr marL="400050" lvl="1" indent="0" algn="l" rtl="0">
              <a:buNone/>
            </a:pPr>
            <a:r>
              <a:rPr lang="en-US" sz="2400" dirty="0" smtClean="0"/>
              <a:t>time/place</a:t>
            </a:r>
            <a:r>
              <a:rPr lang="en-US" sz="2400" dirty="0"/>
              <a:t>/ what type of operation. </a:t>
            </a:r>
          </a:p>
          <a:p>
            <a:pPr marL="400050" lvl="1" indent="0" algn="l" rtl="0">
              <a:buNone/>
            </a:pPr>
            <a:r>
              <a:rPr lang="en-US" sz="2400" dirty="0" smtClean="0"/>
              <a:t>Note </a:t>
            </a:r>
            <a:r>
              <a:rPr lang="en-US" sz="2400" dirty="0"/>
              <a:t>any blood </a:t>
            </a:r>
            <a:r>
              <a:rPr lang="en-US" sz="2400" dirty="0" smtClean="0"/>
              <a:t>transfusion.</a:t>
            </a:r>
          </a:p>
          <a:p>
            <a:pPr marL="400050" lvl="1" indent="0" algn="l" rtl="0">
              <a:buNone/>
            </a:pPr>
            <a:r>
              <a:rPr lang="en-US" sz="2400" dirty="0" smtClean="0"/>
              <a:t>Post operative complications .</a:t>
            </a:r>
            <a:endParaRPr lang="hu-HU" sz="24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28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Drug History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0650" y="2852936"/>
            <a:ext cx="8843838" cy="2481139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Drugs and </a:t>
            </a:r>
            <a:r>
              <a:rPr lang="en-US" dirty="0" smtClean="0"/>
              <a:t>Allergic</a:t>
            </a:r>
          </a:p>
          <a:p>
            <a:pPr algn="l" rtl="0"/>
            <a:r>
              <a:rPr lang="en-US" dirty="0" smtClean="0"/>
              <a:t>interaction </a:t>
            </a:r>
            <a:r>
              <a:rPr lang="en-US" dirty="0"/>
              <a:t>with </a:t>
            </a:r>
            <a:r>
              <a:rPr lang="en-US" dirty="0" smtClean="0"/>
              <a:t>anesthesia</a:t>
            </a:r>
            <a:endParaRPr lang="en-US" dirty="0"/>
          </a:p>
          <a:p>
            <a:pPr algn="l" rtl="0"/>
            <a:r>
              <a:rPr lang="en-US" dirty="0"/>
              <a:t>Related with sudden </a:t>
            </a:r>
            <a:r>
              <a:rPr lang="en-US" dirty="0" smtClean="0"/>
              <a:t>withdrawal(steroids</a:t>
            </a:r>
            <a:r>
              <a:rPr lang="en-US" dirty="0"/>
              <a:t>)</a:t>
            </a:r>
          </a:p>
          <a:p>
            <a:pPr algn="l" rtl="0"/>
            <a:r>
              <a:rPr lang="en-US" dirty="0"/>
              <a:t>Drugs for HTN, IHD to </a:t>
            </a:r>
            <a:r>
              <a:rPr lang="en-US" dirty="0" smtClean="0"/>
              <a:t>be continued </a:t>
            </a:r>
            <a:r>
              <a:rPr lang="en-US" dirty="0"/>
              <a:t>over </a:t>
            </a:r>
            <a:r>
              <a:rPr lang="en-US" dirty="0" smtClean="0"/>
              <a:t>perioperative period</a:t>
            </a:r>
            <a:endParaRPr lang="en-US" dirty="0"/>
          </a:p>
          <a:p>
            <a:pPr algn="l" rtl="0"/>
            <a:r>
              <a:rPr lang="en-US" dirty="0"/>
              <a:t>Anticoagulant drugs (</a:t>
            </a:r>
            <a:r>
              <a:rPr lang="en-US" dirty="0" smtClean="0"/>
              <a:t>aspirin , warfarin</a:t>
            </a:r>
            <a:r>
              <a:rPr lang="en-US" dirty="0"/>
              <a:t>)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97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Family History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0650" y="2852936"/>
            <a:ext cx="8902700" cy="248113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/>
              <a:t>Any familial </a:t>
            </a:r>
            <a:r>
              <a:rPr lang="en-US" dirty="0" smtClean="0"/>
              <a:t>disease/running </a:t>
            </a:r>
            <a:r>
              <a:rPr lang="en-US" dirty="0"/>
              <a:t>in families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e.g</a:t>
            </a:r>
            <a:r>
              <a:rPr lang="en-US" dirty="0"/>
              <a:t>. breast cancer, IHD, DM, schizophrenia, </a:t>
            </a:r>
            <a:r>
              <a:rPr lang="en-US" dirty="0" smtClean="0"/>
              <a:t>asthma</a:t>
            </a:r>
            <a:r>
              <a:rPr lang="en-US" dirty="0"/>
              <a:t>, </a:t>
            </a:r>
            <a:r>
              <a:rPr lang="en-US" dirty="0" smtClean="0"/>
              <a:t>albinism. </a:t>
            </a:r>
          </a:p>
          <a:p>
            <a:pPr marL="0" indent="0" algn="l" rtl="0">
              <a:buNone/>
            </a:pPr>
            <a:r>
              <a:rPr lang="en-US" dirty="0" smtClean="0"/>
              <a:t>Infections </a:t>
            </a:r>
            <a:r>
              <a:rPr lang="en-US" dirty="0"/>
              <a:t>running in families as TB, Leprosy.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74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Social History 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223224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dirty="0"/>
              <a:t>Smoking history - amount, duration &amp; type.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A strong risk factor for IHD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Alcohol history - amount, duration &amp; type.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Occupation, social &amp; education </a:t>
            </a:r>
            <a:r>
              <a:rPr lang="en-US" sz="2400" dirty="0" smtClean="0"/>
              <a:t>background, </a:t>
            </a:r>
            <a:r>
              <a:rPr lang="en-US" sz="2400" dirty="0"/>
              <a:t>family social support&amp; financial situation.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Social class.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Home conditions as: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Water supply.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Sanitation status in his home &amp; surrounding. </a:t>
            </a:r>
            <a:endParaRPr lang="en-US" sz="2400" dirty="0" smtClean="0"/>
          </a:p>
          <a:p>
            <a:pPr marL="0" indent="0" algn="l" rtl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Animals / birds in his/her house.</a:t>
            </a:r>
            <a:endParaRPr lang="hu-HU" sz="2400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27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Surgical operation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36674" y="2892077"/>
            <a:ext cx="8555806" cy="2481139"/>
          </a:xfrm>
        </p:spPr>
        <p:txBody>
          <a:bodyPr/>
          <a:lstStyle/>
          <a:p>
            <a:pPr algn="l" rtl="0"/>
            <a:r>
              <a:rPr lang="en-US" u="sng" dirty="0"/>
              <a:t>Preoperative phase </a:t>
            </a:r>
            <a:r>
              <a:rPr lang="en-US" u="sng" dirty="0" smtClean="0"/>
              <a:t>: </a:t>
            </a:r>
            <a:r>
              <a:rPr lang="en-US" dirty="0" smtClean="0"/>
              <a:t>Assessment &amp; preparation</a:t>
            </a:r>
          </a:p>
          <a:p>
            <a:pPr algn="l" rtl="0"/>
            <a:r>
              <a:rPr lang="en-US" u="sng" dirty="0"/>
              <a:t>Intraoperative </a:t>
            </a:r>
            <a:r>
              <a:rPr lang="en-US" u="sng" dirty="0" smtClean="0"/>
              <a:t>phase :</a:t>
            </a:r>
            <a:r>
              <a:rPr lang="en-US" dirty="0" smtClean="0"/>
              <a:t> Anesthesia &amp; Surgery</a:t>
            </a:r>
          </a:p>
          <a:p>
            <a:pPr algn="l" rtl="0"/>
            <a:r>
              <a:rPr lang="en-US" u="sng" dirty="0"/>
              <a:t>Postoperative phase </a:t>
            </a:r>
            <a:r>
              <a:rPr lang="en-US" u="sng" dirty="0" smtClean="0"/>
              <a:t>: </a:t>
            </a:r>
            <a:r>
              <a:rPr lang="en-US" dirty="0" smtClean="0"/>
              <a:t>Postoperative </a:t>
            </a:r>
            <a:r>
              <a:rPr lang="en-US" dirty="0"/>
              <a:t>care </a:t>
            </a:r>
            <a:r>
              <a:rPr lang="en-US" dirty="0" smtClean="0"/>
              <a:t>&amp; follow </a:t>
            </a:r>
            <a:r>
              <a:rPr lang="en-US" dirty="0"/>
              <a:t>up  </a:t>
            </a:r>
            <a:endParaRPr lang="hu-HU" b="1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89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Physical </a:t>
            </a:r>
            <a:r>
              <a:rPr lang="en-US" dirty="0" err="1"/>
              <a:t>Examnaton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2348880"/>
            <a:ext cx="8939336" cy="400506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dirty="0" smtClean="0"/>
              <a:t>Including</a:t>
            </a:r>
          </a:p>
          <a:p>
            <a:pPr algn="l" rtl="0"/>
            <a:r>
              <a:rPr lang="en-US" sz="2400" dirty="0" smtClean="0"/>
              <a:t>Vital sing .</a:t>
            </a:r>
            <a:endParaRPr lang="en-US" sz="2400" dirty="0"/>
          </a:p>
          <a:p>
            <a:pPr algn="l" rtl="0"/>
            <a:r>
              <a:rPr lang="en-US" sz="2400" dirty="0" smtClean="0"/>
              <a:t>Cardiac </a:t>
            </a:r>
            <a:r>
              <a:rPr lang="en-US" sz="2400" dirty="0"/>
              <a:t>ex. ( JVP, HS)</a:t>
            </a:r>
          </a:p>
          <a:p>
            <a:pPr algn="l" rtl="0"/>
            <a:r>
              <a:rPr lang="en-US" sz="2400" dirty="0" smtClean="0"/>
              <a:t>Respiratory </a:t>
            </a:r>
            <a:r>
              <a:rPr lang="en-US" sz="2400" dirty="0"/>
              <a:t>Ex. </a:t>
            </a:r>
            <a:endParaRPr lang="en-US" sz="2400" dirty="0" smtClean="0"/>
          </a:p>
          <a:p>
            <a:pPr algn="l" rtl="0"/>
            <a:r>
              <a:rPr lang="en-US" sz="2400" dirty="0" smtClean="0"/>
              <a:t>Abdominal </a:t>
            </a:r>
            <a:r>
              <a:rPr lang="en-US" sz="2400" dirty="0"/>
              <a:t>Ex.</a:t>
            </a:r>
          </a:p>
          <a:p>
            <a:pPr algn="l" rtl="0"/>
            <a:r>
              <a:rPr lang="en-US" sz="2400" dirty="0" smtClean="0"/>
              <a:t>CNS</a:t>
            </a:r>
            <a:endParaRPr lang="en-US" sz="2400" dirty="0"/>
          </a:p>
          <a:p>
            <a:pPr algn="l" rtl="0"/>
            <a:r>
              <a:rPr lang="en-US" sz="2400" dirty="0" smtClean="0"/>
              <a:t>Musculoskeletal </a:t>
            </a:r>
            <a:r>
              <a:rPr lang="en-US" sz="2400" dirty="0"/>
              <a:t>system</a:t>
            </a:r>
          </a:p>
          <a:p>
            <a:pPr algn="l" rtl="0"/>
            <a:r>
              <a:rPr lang="en-US" sz="2400" dirty="0" smtClean="0"/>
              <a:t>Peripheral </a:t>
            </a:r>
            <a:r>
              <a:rPr lang="en-US" sz="2400" dirty="0"/>
              <a:t>vasculature</a:t>
            </a:r>
          </a:p>
          <a:p>
            <a:pPr algn="l" rtl="0"/>
            <a:r>
              <a:rPr lang="en-US" sz="2400" dirty="0" smtClean="0"/>
              <a:t>Local </a:t>
            </a:r>
            <a:r>
              <a:rPr lang="en-US" sz="2400" dirty="0"/>
              <a:t>Ex</a:t>
            </a:r>
            <a:endParaRPr lang="hu-HU" sz="2400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83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/>
              <a:t>Investigations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3224" y="2492896"/>
            <a:ext cx="3898776" cy="3600400"/>
          </a:xfrm>
        </p:spPr>
        <p:txBody>
          <a:bodyPr>
            <a:noAutofit/>
          </a:bodyPr>
          <a:lstStyle/>
          <a:p>
            <a:pPr marL="0" indent="0" algn="ctr" rtl="0">
              <a:buNone/>
            </a:pPr>
            <a:r>
              <a:rPr lang="en-US" sz="2400" dirty="0" smtClean="0"/>
              <a:t>General </a:t>
            </a:r>
          </a:p>
          <a:p>
            <a:pPr algn="l" rtl="0"/>
            <a:r>
              <a:rPr lang="en-US" sz="2400" dirty="0" smtClean="0"/>
              <a:t>Full </a:t>
            </a:r>
            <a:r>
              <a:rPr lang="en-US" sz="2400" dirty="0"/>
              <a:t>blood </a:t>
            </a:r>
            <a:r>
              <a:rPr lang="en-US" sz="2400" dirty="0" smtClean="0"/>
              <a:t>count ( CBC )</a:t>
            </a:r>
          </a:p>
          <a:p>
            <a:pPr algn="l" rtl="0"/>
            <a:r>
              <a:rPr lang="en-US" sz="2400" dirty="0" smtClean="0"/>
              <a:t>RFT and electrolytes</a:t>
            </a:r>
          </a:p>
          <a:p>
            <a:pPr algn="l" rtl="0"/>
            <a:r>
              <a:rPr lang="en-US" sz="2400" dirty="0" smtClean="0"/>
              <a:t>Blood Glucose</a:t>
            </a:r>
          </a:p>
          <a:p>
            <a:pPr algn="l" rtl="0"/>
            <a:r>
              <a:rPr lang="en-US" sz="2400" dirty="0" smtClean="0"/>
              <a:t>Liver </a:t>
            </a:r>
            <a:r>
              <a:rPr lang="en-US" sz="2400" dirty="0"/>
              <a:t>function </a:t>
            </a:r>
            <a:r>
              <a:rPr lang="en-US" sz="2400" dirty="0" smtClean="0"/>
              <a:t>tests</a:t>
            </a:r>
          </a:p>
          <a:p>
            <a:pPr algn="l" rtl="0"/>
            <a:r>
              <a:rPr lang="en-US" sz="2400" dirty="0"/>
              <a:t>Blood group/ cross </a:t>
            </a:r>
            <a:r>
              <a:rPr lang="en-US" sz="2400" dirty="0" smtClean="0"/>
              <a:t>match</a:t>
            </a:r>
          </a:p>
          <a:p>
            <a:pPr algn="l" rtl="0"/>
            <a:r>
              <a:rPr lang="en-US" sz="2400" dirty="0" smtClean="0"/>
              <a:t>Chest X-ray</a:t>
            </a:r>
          </a:p>
          <a:p>
            <a:pPr algn="l" rtl="0"/>
            <a:r>
              <a:rPr lang="en-US" sz="2400" dirty="0" smtClean="0"/>
              <a:t>ECG </a:t>
            </a:r>
            <a:endParaRPr lang="hu-HU" sz="24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868144" y="2492896"/>
            <a:ext cx="184795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400" dirty="0" smtClean="0"/>
              <a:t>Specific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Amylase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err="1" smtClean="0"/>
              <a:t>Ca</a:t>
            </a:r>
            <a:endParaRPr lang="en-US" sz="2400" dirty="0" smtClean="0"/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TFT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err="1" smtClean="0"/>
              <a:t>Uss</a:t>
            </a:r>
            <a:r>
              <a:rPr lang="en-US" sz="2400" dirty="0" smtClean="0"/>
              <a:t>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CT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MRI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495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>
            <a:noAutofit/>
          </a:bodyPr>
          <a:lstStyle/>
          <a:p>
            <a:pPr algn="l"/>
            <a:r>
              <a:rPr lang="en-US" sz="2800" dirty="0"/>
              <a:t>Assessment of risk of surgery</a:t>
            </a:r>
            <a:endParaRPr lang="ar-LY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/>
          <a:lstStyle/>
          <a:p>
            <a:pPr algn="l" rtl="0"/>
            <a:r>
              <a:rPr lang="en-US" b="1" dirty="0" smtClean="0"/>
              <a:t>APACHE SYSTEM</a:t>
            </a:r>
          </a:p>
          <a:p>
            <a:pPr marL="400050" lvl="1" indent="0" algn="l" rtl="0">
              <a:buNone/>
            </a:pPr>
            <a:r>
              <a:rPr lang="en-US" dirty="0"/>
              <a:t>“Acute Physiology And Chronic Health Evaluation”</a:t>
            </a:r>
            <a:endParaRPr lang="en-US" b="1" dirty="0"/>
          </a:p>
          <a:p>
            <a:pPr algn="l" rtl="0"/>
            <a:r>
              <a:rPr lang="en-US" b="1" dirty="0" smtClean="0"/>
              <a:t>ASA SYSTEM</a:t>
            </a:r>
          </a:p>
          <a:p>
            <a:pPr marL="400050" lvl="1" indent="0" algn="l" rtl="0">
              <a:buNone/>
            </a:pPr>
            <a:r>
              <a:rPr lang="en-US" dirty="0"/>
              <a:t>“ American Society of </a:t>
            </a:r>
            <a:r>
              <a:rPr lang="en-US" dirty="0" err="1"/>
              <a:t>Anaesthesiologist</a:t>
            </a:r>
            <a:r>
              <a:rPr lang="en-US" dirty="0"/>
              <a:t>”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21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3" t="16766" r="18678" b="8551"/>
          <a:stretch/>
        </p:blipFill>
        <p:spPr bwMode="auto">
          <a:xfrm>
            <a:off x="1187624" y="1872276"/>
            <a:ext cx="7030268" cy="4855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41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b="1" dirty="0"/>
              <a:t>preparation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Consent for </a:t>
            </a:r>
            <a:r>
              <a:rPr lang="en-US" dirty="0" smtClean="0"/>
              <a:t>surgery</a:t>
            </a:r>
          </a:p>
          <a:p>
            <a:pPr marL="0" indent="0" algn="l" rtl="0">
              <a:buNone/>
            </a:pPr>
            <a:r>
              <a:rPr lang="en-US" dirty="0"/>
              <a:t>An informed consent in writing from the patient and/or his relatives is essential before any procedure is undertaken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2481139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/>
              <a:t>Patients must receive sufficient accurate information about their illness, the proposed treatment and its prognosis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/>
              <a:t>Describe the procedure itself, including information about its practical implications and its </a:t>
            </a:r>
            <a:r>
              <a:rPr lang="en-US" sz="2800" dirty="0" smtClean="0"/>
              <a:t>prognosis</a:t>
            </a:r>
          </a:p>
          <a:p>
            <a:pPr algn="l" rtl="0"/>
            <a:r>
              <a:rPr lang="en-US" sz="2800" dirty="0"/>
              <a:t>Outline other surgical or medical alternatives to </a:t>
            </a:r>
            <a:r>
              <a:rPr lang="en-US" sz="2800" dirty="0" smtClean="0"/>
              <a:t>the proposed </a:t>
            </a:r>
            <a:r>
              <a:rPr lang="en-US" sz="2800" dirty="0"/>
              <a:t>treatment, including non‐treatment, along </a:t>
            </a:r>
            <a:r>
              <a:rPr lang="en-US" sz="2800" dirty="0" smtClean="0"/>
              <a:t>with </a:t>
            </a:r>
            <a:r>
              <a:rPr lang="en-US" sz="2800" dirty="0"/>
              <a:t>their general advantages and disadvantages  </a:t>
            </a:r>
            <a:endParaRPr lang="hu-HU" sz="2800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94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77888"/>
            <a:ext cx="5050904" cy="1143000"/>
          </a:xfrm>
        </p:spPr>
        <p:txBody>
          <a:bodyPr>
            <a:noAutofit/>
          </a:bodyPr>
          <a:lstStyle/>
          <a:p>
            <a:r>
              <a:rPr lang="en-US" sz="2800" dirty="0"/>
              <a:t>Prevention of CVS &amp; respiratory complications</a:t>
            </a:r>
            <a:endParaRPr lang="ar-LY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6024" y="2852936"/>
            <a:ext cx="8892480" cy="2481139"/>
          </a:xfrm>
        </p:spPr>
        <p:txBody>
          <a:bodyPr>
            <a:normAutofit fontScale="70000" lnSpcReduction="20000"/>
          </a:bodyPr>
          <a:lstStyle/>
          <a:p>
            <a:pPr marL="0" indent="0" algn="l" rtl="0">
              <a:buNone/>
            </a:pPr>
            <a:r>
              <a:rPr lang="en-US" dirty="0"/>
              <a:t>Prophylaxis of Postoperative Deep </a:t>
            </a:r>
            <a:r>
              <a:rPr lang="en-US" dirty="0" smtClean="0"/>
              <a:t>Vein Thrombosis.</a:t>
            </a:r>
          </a:p>
          <a:p>
            <a:pPr marL="0" indent="0" algn="l" rtl="0">
              <a:buNone/>
            </a:pPr>
            <a:r>
              <a:rPr lang="en-US" dirty="0"/>
              <a:t>SC heparin 5000 IU 2 hours preoperatively and 8 hours postoperatively. 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/>
              <a:t>Respiratory complications can be prevented and also improved </a:t>
            </a:r>
            <a:r>
              <a:rPr lang="en-US" dirty="0" smtClean="0"/>
              <a:t>through: </a:t>
            </a:r>
          </a:p>
          <a:p>
            <a:pPr algn="l" rtl="0"/>
            <a:r>
              <a:rPr lang="en-US" dirty="0"/>
              <a:t>Cessation of smoking </a:t>
            </a:r>
          </a:p>
          <a:p>
            <a:pPr algn="l" rtl="0"/>
            <a:r>
              <a:rPr lang="en-US" dirty="0" smtClean="0"/>
              <a:t>Treating </a:t>
            </a:r>
            <a:r>
              <a:rPr lang="en-US" dirty="0"/>
              <a:t>bronchospasm </a:t>
            </a:r>
          </a:p>
          <a:p>
            <a:pPr algn="l" rtl="0"/>
            <a:r>
              <a:rPr lang="en-US" dirty="0" smtClean="0"/>
              <a:t>Reducing </a:t>
            </a:r>
            <a:r>
              <a:rPr lang="en-US" dirty="0"/>
              <a:t>secretions </a:t>
            </a:r>
          </a:p>
          <a:p>
            <a:pPr algn="l" rtl="0"/>
            <a:r>
              <a:rPr lang="en-US" dirty="0" smtClean="0"/>
              <a:t>Chest </a:t>
            </a:r>
            <a:r>
              <a:rPr lang="en-US" dirty="0"/>
              <a:t>physiotherapy 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65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/>
              <a:t> Aspiration prevention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dirty="0"/>
              <a:t>Prevention of aspiration is the most important aspect of perioperative care. </a:t>
            </a:r>
          </a:p>
          <a:p>
            <a:pPr marL="0" indent="0" algn="l" rtl="0">
              <a:buNone/>
            </a:pPr>
            <a:r>
              <a:rPr lang="en-US" dirty="0" smtClean="0"/>
              <a:t>Starving </a:t>
            </a:r>
            <a:r>
              <a:rPr lang="en-US" dirty="0"/>
              <a:t>the patient for 6-8 hours prior to surgery </a:t>
            </a:r>
            <a:r>
              <a:rPr lang="en-US" dirty="0" smtClean="0"/>
              <a:t>NGT tube </a:t>
            </a:r>
            <a:r>
              <a:rPr lang="en-US" dirty="0"/>
              <a:t>aspiration during surgery </a:t>
            </a:r>
          </a:p>
          <a:p>
            <a:pPr marL="0" indent="0" algn="l" rtl="0">
              <a:buNone/>
            </a:pPr>
            <a:r>
              <a:rPr lang="en-US" dirty="0" smtClean="0"/>
              <a:t>Fasting </a:t>
            </a:r>
            <a:r>
              <a:rPr lang="en-US" dirty="0"/>
              <a:t>times for children are age dependent 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12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>
            <a:normAutofit/>
          </a:bodyPr>
          <a:lstStyle/>
          <a:p>
            <a:pPr lvl="1" algn="l" rtl="1">
              <a:spcBef>
                <a:spcPct val="0"/>
              </a:spcBef>
            </a:pPr>
            <a:r>
              <a:rPr lang="en-US" sz="3200" dirty="0" smtClean="0"/>
              <a:t>Antibiotic prophylaxis</a:t>
            </a:r>
            <a:endParaRPr lang="ar-LY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dirty="0" smtClean="0"/>
              <a:t>Prophylaxis against wound infection according to the type of operation </a:t>
            </a:r>
          </a:p>
          <a:p>
            <a:pPr marL="857250" lvl="1" indent="-457200" algn="l" rtl="0"/>
            <a:r>
              <a:rPr lang="en-US" dirty="0" smtClean="0"/>
              <a:t>Clean </a:t>
            </a:r>
          </a:p>
          <a:p>
            <a:pPr marL="857250" lvl="1" indent="-457200" algn="l" rtl="0"/>
            <a:r>
              <a:rPr lang="en-US" dirty="0" smtClean="0"/>
              <a:t>Clean contaminated </a:t>
            </a:r>
          </a:p>
          <a:p>
            <a:pPr marL="857250" lvl="1" indent="-457200" algn="l" rtl="0"/>
            <a:r>
              <a:rPr lang="en-US" dirty="0" smtClean="0"/>
              <a:t>Contaminated </a:t>
            </a:r>
          </a:p>
          <a:p>
            <a:pPr marL="857250" lvl="1" indent="-457200" algn="l" rtl="0"/>
            <a:r>
              <a:rPr lang="en-US" dirty="0" smtClean="0"/>
              <a:t>Dirty   </a:t>
            </a:r>
            <a:endParaRPr lang="hu-HU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91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Autofit/>
          </a:bodyPr>
          <a:lstStyle/>
          <a:p>
            <a:pPr algn="l" rtl="0"/>
            <a:r>
              <a:rPr lang="en-US" dirty="0"/>
              <a:t>Prepare  area for surgery</a:t>
            </a:r>
          </a:p>
          <a:p>
            <a:pPr lvl="4" algn="l" rtl="0"/>
            <a:r>
              <a:rPr lang="en-US" sz="3200" dirty="0"/>
              <a:t>Cleaning</a:t>
            </a:r>
          </a:p>
          <a:p>
            <a:pPr lvl="4" algn="l" rtl="0"/>
            <a:r>
              <a:rPr lang="en-US" sz="3200" dirty="0"/>
              <a:t>Shave</a:t>
            </a:r>
          </a:p>
          <a:p>
            <a:pPr lvl="4" algn="l" rtl="0"/>
            <a:r>
              <a:rPr lang="en-US" sz="3200" dirty="0" smtClean="0"/>
              <a:t>Enema</a:t>
            </a:r>
          </a:p>
          <a:p>
            <a:pPr lvl="4" algn="l" rtl="0"/>
            <a:r>
              <a:rPr lang="en-US" sz="2800" dirty="0"/>
              <a:t>Marking the site/side of </a:t>
            </a:r>
            <a:r>
              <a:rPr lang="en-US" sz="2800" dirty="0" smtClean="0"/>
              <a:t>operation</a:t>
            </a:r>
            <a:endParaRPr lang="en-US" sz="2800" dirty="0"/>
          </a:p>
          <a:p>
            <a:pPr marL="0" indent="0" algn="l" rtl="0">
              <a:buNone/>
            </a:pPr>
            <a:endParaRPr lang="hu-HU" sz="4000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2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60848"/>
            <a:ext cx="5105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2123728" y="2420888"/>
            <a:ext cx="2141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Why ?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How ?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When ?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>
                <a:solidFill>
                  <a:srgbClr val="3333FF"/>
                </a:solidFill>
              </a:rPr>
              <a:t>What ?</a:t>
            </a:r>
          </a:p>
        </p:txBody>
      </p:sp>
      <p:sp>
        <p:nvSpPr>
          <p:cNvPr id="8" name="Rectangle 2"/>
          <p:cNvSpPr>
            <a:spLocks noGrp="1" noChangeArrowheads="1"/>
          </p:cNvSpPr>
          <p:nvPr/>
        </p:nvSpPr>
        <p:spPr bwMode="auto">
          <a:xfrm>
            <a:off x="323528" y="1628800"/>
            <a:ext cx="4216524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Pre-operative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Assessment </a:t>
            </a:r>
            <a:r>
              <a:rPr lang="en-US" sz="2400" dirty="0">
                <a:solidFill>
                  <a:schemeClr val="tx1"/>
                </a:solidFill>
              </a:rPr>
              <a:t>and Preparation</a:t>
            </a:r>
          </a:p>
        </p:txBody>
      </p:sp>
    </p:spTree>
    <p:extLst>
      <p:ext uri="{BB962C8B-B14F-4D97-AF65-F5344CB8AC3E}">
        <p14:creationId xmlns:p14="http://schemas.microsoft.com/office/powerpoint/2010/main" val="352699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نتيجة بحث الصور عن ‪thank you‬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349400"/>
            <a:ext cx="5508625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7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3333FF"/>
                </a:solidFill>
              </a:rPr>
              <a:t>WHY ?</a:t>
            </a:r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/>
        </p:nvSpPr>
        <p:spPr bwMode="auto">
          <a:xfrm>
            <a:off x="571500" y="2215480"/>
            <a:ext cx="8176964" cy="430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/>
              <a:t>To obtain satisfactory results in general surgery requires </a:t>
            </a:r>
            <a:r>
              <a:rPr lang="en-US" dirty="0" smtClean="0"/>
              <a:t>a careful </a:t>
            </a:r>
            <a:r>
              <a:rPr lang="en-US" dirty="0"/>
              <a:t>approach to preoperative preparation of </a:t>
            </a:r>
            <a:r>
              <a:rPr lang="en-US" dirty="0" smtClean="0"/>
              <a:t>patients.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Specific </a:t>
            </a:r>
            <a:r>
              <a:rPr lang="en-US" dirty="0"/>
              <a:t>patient groups have specific </a:t>
            </a:r>
            <a:r>
              <a:rPr lang="en-US" dirty="0" smtClean="0"/>
              <a:t>needs.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High risk patients should be identified early and </a:t>
            </a:r>
            <a:r>
              <a:rPr lang="en-US" dirty="0" smtClean="0"/>
              <a:t>appropriate measures </a:t>
            </a:r>
            <a:r>
              <a:rPr lang="en-US" dirty="0"/>
              <a:t>taken to </a:t>
            </a:r>
            <a:r>
              <a:rPr lang="en-US" dirty="0" smtClean="0"/>
              <a:t>reduce complications.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61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0" y="2758276"/>
            <a:ext cx="88204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1" i="1" dirty="0"/>
              <a:t>Emergency</a:t>
            </a:r>
            <a:r>
              <a:rPr lang="en-US" sz="2400" i="1" dirty="0"/>
              <a:t> </a:t>
            </a:r>
            <a:r>
              <a:rPr lang="en-US" sz="2400" dirty="0"/>
              <a:t>: life-threatening condition requiring </a:t>
            </a:r>
            <a:r>
              <a:rPr lang="en-US" sz="2400" dirty="0" smtClean="0"/>
              <a:t>immediate action  </a:t>
            </a:r>
            <a:r>
              <a:rPr lang="en-US" sz="2400" dirty="0"/>
              <a:t>( e.g. ruptured aneurysm, penetrating </a:t>
            </a:r>
            <a:r>
              <a:rPr lang="en-US" sz="2400" dirty="0" smtClean="0"/>
              <a:t>trauma, peritonitis)</a:t>
            </a:r>
          </a:p>
          <a:p>
            <a:pPr algn="l" rtl="0"/>
            <a:endParaRPr lang="en-US" sz="2400" dirty="0"/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1" i="1" dirty="0" smtClean="0"/>
              <a:t>Urgent</a:t>
            </a:r>
            <a:r>
              <a:rPr lang="en-US" sz="2400" i="1" dirty="0" smtClean="0"/>
              <a:t> </a:t>
            </a:r>
            <a:r>
              <a:rPr lang="en-US" sz="2400" dirty="0"/>
              <a:t>: surgery required within few hours ( e.g. </a:t>
            </a:r>
            <a:r>
              <a:rPr lang="en-US" sz="2400" dirty="0" smtClean="0"/>
              <a:t>intestinal obstruction</a:t>
            </a:r>
            <a:r>
              <a:rPr lang="en-US" sz="2400" dirty="0"/>
              <a:t>, appendicitis, </a:t>
            </a:r>
            <a:r>
              <a:rPr lang="en-US" sz="2400" dirty="0" smtClean="0"/>
              <a:t>abscess )</a:t>
            </a:r>
          </a:p>
          <a:p>
            <a:pPr algn="l" rtl="0"/>
            <a:endParaRPr lang="en-US" sz="2400" dirty="0"/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b="1" i="1" dirty="0" smtClean="0"/>
              <a:t>Elective </a:t>
            </a:r>
            <a:r>
              <a:rPr lang="en-US" sz="2400" dirty="0"/>
              <a:t>: ( e.g. hernia, </a:t>
            </a:r>
            <a:r>
              <a:rPr lang="en-US" sz="2400" dirty="0" smtClean="0"/>
              <a:t>cholecystectomy , colorectal malignancies</a:t>
            </a:r>
            <a:r>
              <a:rPr lang="en-US" sz="2400" dirty="0"/>
              <a:t>, breast malignancy )</a:t>
            </a:r>
          </a:p>
        </p:txBody>
      </p:sp>
    </p:spTree>
    <p:extLst>
      <p:ext uri="{BB962C8B-B14F-4D97-AF65-F5344CB8AC3E}">
        <p14:creationId xmlns:p14="http://schemas.microsoft.com/office/powerpoint/2010/main" val="320656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2" t="16696" r="20712" b="7855"/>
          <a:stretch/>
        </p:blipFill>
        <p:spPr bwMode="auto">
          <a:xfrm>
            <a:off x="1435381" y="1916832"/>
            <a:ext cx="6304971" cy="469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37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3333FF"/>
                </a:solidFill>
              </a:rPr>
              <a:t>HOW </a:t>
            </a:r>
            <a:r>
              <a:rPr lang="en-US" dirty="0" smtClean="0">
                <a:solidFill>
                  <a:srgbClr val="3333FF"/>
                </a:solidFill>
              </a:rPr>
              <a:t>?  </a:t>
            </a:r>
            <a:endParaRPr lang="ar-LY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96" y="4106981"/>
            <a:ext cx="3192317" cy="2778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611560" y="2132856"/>
            <a:ext cx="2790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b="1" dirty="0"/>
              <a:t>Assessment </a:t>
            </a:r>
            <a:r>
              <a:rPr lang="en-US" sz="2400" b="1" dirty="0" smtClean="0"/>
              <a:t>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History </a:t>
            </a:r>
            <a:endParaRPr lang="en-US" sz="2400" dirty="0"/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Physical exam 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Investigation 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4223190" y="2132856"/>
            <a:ext cx="474129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400" b="1" dirty="0"/>
              <a:t>preparation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/>
              <a:t>Informed consent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Marking </a:t>
            </a:r>
            <a:r>
              <a:rPr lang="en-US" sz="2400" dirty="0"/>
              <a:t>the site/side of </a:t>
            </a:r>
            <a:r>
              <a:rPr lang="en-US" sz="2400" dirty="0" smtClean="0"/>
              <a:t>operation</a:t>
            </a: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400" dirty="0" smtClean="0"/>
              <a:t>Medications</a:t>
            </a:r>
            <a:endParaRPr lang="en-US" sz="2400" dirty="0"/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/>
              <a:t>Thromboembolic </a:t>
            </a:r>
            <a:r>
              <a:rPr lang="en-US" sz="2400" dirty="0"/>
              <a:t>prophylaxis</a:t>
            </a: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/>
              <a:t>Antibiotic prophylaxis</a:t>
            </a: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/>
              <a:t>Essential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/>
              <a:t>Keep NPO (Nil per Oral) 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/>
              <a:t>Prepare  </a:t>
            </a:r>
            <a:r>
              <a:rPr lang="en-US" sz="2400" dirty="0"/>
              <a:t>area for surgery</a:t>
            </a:r>
          </a:p>
          <a:p>
            <a:pPr lvl="4" algn="l" rtl="0"/>
            <a:r>
              <a:rPr lang="en-US" sz="2400" dirty="0"/>
              <a:t>Cleaning</a:t>
            </a:r>
          </a:p>
          <a:p>
            <a:pPr lvl="4" algn="l" rtl="0"/>
            <a:r>
              <a:rPr lang="en-US" sz="2400" dirty="0"/>
              <a:t>Shave</a:t>
            </a:r>
          </a:p>
          <a:p>
            <a:pPr lvl="4" algn="l" rtl="0"/>
            <a:r>
              <a:rPr lang="en-US" sz="2400" dirty="0" smtClean="0"/>
              <a:t>Enema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18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3333FF"/>
                </a:solidFill>
              </a:rPr>
              <a:t>WHEN ?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676053"/>
            <a:ext cx="8229600" cy="2481139"/>
          </a:xfrm>
        </p:spPr>
        <p:txBody>
          <a:bodyPr/>
          <a:lstStyle/>
          <a:p>
            <a:pPr algn="l" rtl="0"/>
            <a:r>
              <a:rPr lang="en-US" dirty="0"/>
              <a:t>Out patient visit </a:t>
            </a:r>
          </a:p>
          <a:p>
            <a:pPr algn="l" rtl="0"/>
            <a:r>
              <a:rPr lang="en-US" dirty="0"/>
              <a:t>Pre-operative ward round </a:t>
            </a:r>
          </a:p>
          <a:p>
            <a:pPr algn="l" rtl="0"/>
            <a:r>
              <a:rPr lang="en-US" dirty="0"/>
              <a:t>ER</a:t>
            </a:r>
          </a:p>
          <a:p>
            <a:pPr marL="0" indent="0" algn="l" rtl="0">
              <a:buNone/>
            </a:pP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38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" y="1205880"/>
            <a:ext cx="4546848" cy="1143000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3333FF"/>
                </a:solidFill>
              </a:rPr>
              <a:t>WHAT TO DO ?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481139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/>
              <a:t>To assess the fitness of the individual for anesthesia and surgery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A well‐conducted history and physical examination answer several important questions: </a:t>
            </a:r>
            <a:endParaRPr lang="hu-HU" dirty="0">
              <a:latin typeface="Arial" pitchFamily="34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15">
                        <a14:foregroundMark x1="92297" y1="31655" x2="92297" y2="31655"/>
                        <a14:foregroundMark x1="91441" y1="83453" x2="91441" y2="83453"/>
                        <a14:foregroundMark x1="87874" y1="87770" x2="87874" y2="87770"/>
                        <a14:foregroundMark x1="75749" y1="87770" x2="75749" y2="87770"/>
                        <a14:foregroundMark x1="65335" y1="88489" x2="65335" y2="88489"/>
                        <a14:foregroundMark x1="91583" y1="25180" x2="91583" y2="25180"/>
                        <a14:foregroundMark x1="85592" y1="19424" x2="85592" y2="19424"/>
                        <a14:foregroundMark x1="87874" y1="41727" x2="87874" y2="41727"/>
                        <a14:foregroundMark x1="96719" y1="43885" x2="96719" y2="43885"/>
                        <a14:foregroundMark x1="99287" y1="7914" x2="99287" y2="7914"/>
                        <a14:foregroundMark x1="90014" y1="12230" x2="90014" y2="12230"/>
                        <a14:foregroundMark x1="85164" y1="7194" x2="85164" y2="7194"/>
                        <a14:foregroundMark x1="86733" y1="12950" x2="86733" y2="12950"/>
                        <a14:foregroundMark x1="92867" y1="22302" x2="92867" y2="22302"/>
                        <a14:foregroundMark x1="95863" y1="94245" x2="95863" y2="94245"/>
                        <a14:foregroundMark x1="98003" y1="88489" x2="98003" y2="88489"/>
                        <a14:foregroundMark x1="81598" y1="89928" x2="81598" y2="89928"/>
                        <a14:backgroundMark x1="45364" y1="85612" x2="45364" y2="85612"/>
                        <a14:backgroundMark x1="39800" y1="84173" x2="39800" y2="84173"/>
                        <a14:backgroundMark x1="25963" y1="87770" x2="25963" y2="87770"/>
                        <a14:backgroundMark x1="30385" y1="87770" x2="30385" y2="87770"/>
                        <a14:backgroundMark x1="14836" y1="87050" x2="14836" y2="87050"/>
                        <a14:backgroundMark x1="2996" y1="85612" x2="2996" y2="85612"/>
                        <a14:backgroundMark x1="1997" y1="79137" x2="1997" y2="79137"/>
                        <a14:backgroundMark x1="1284" y1="89928" x2="1284" y2="89928"/>
                        <a14:backgroundMark x1="2710" y1="96403" x2="2710" y2="96403"/>
                        <a14:backgroundMark x1="5136" y1="94964" x2="5136" y2="94964"/>
                        <a14:backgroundMark x1="4708" y1="87050" x2="4708" y2="87050"/>
                        <a14:backgroundMark x1="8845" y1="92086" x2="8845" y2="92086"/>
                        <a14:backgroundMark x1="7561" y1="87050" x2="7561" y2="87050"/>
                        <a14:backgroundMark x1="13552" y1="84173" x2="13552" y2="84173"/>
                        <a14:backgroundMark x1="14408" y1="95683" x2="14408" y2="95683"/>
                        <a14:backgroundMark x1="21826" y1="79137" x2="21826" y2="79137"/>
                        <a14:backgroundMark x1="21826" y1="84892" x2="21826" y2="84892"/>
                        <a14:backgroundMark x1="22254" y1="89928" x2="22254" y2="89928"/>
                        <a14:backgroundMark x1="26534" y1="96403" x2="26534" y2="96403"/>
                        <a14:backgroundMark x1="31384" y1="85612" x2="31384" y2="85612"/>
                        <a14:backgroundMark x1="37946" y1="82014" x2="37946" y2="82014"/>
                        <a14:backgroundMark x1="39372" y1="91367" x2="39372" y2="91367"/>
                        <a14:backgroundMark x1="44650" y1="89209" x2="44650" y2="89209"/>
                        <a14:backgroundMark x1="45792" y1="96403" x2="45792" y2="96403"/>
                        <a14:backgroundMark x1="51070" y1="85612" x2="51070" y2="85612"/>
                        <a14:backgroundMark x1="54351" y1="84892" x2="54351" y2="848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" y="151532"/>
            <a:ext cx="8902700" cy="176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ربع نص 5"/>
          <p:cNvSpPr txBox="1"/>
          <p:nvPr/>
        </p:nvSpPr>
        <p:spPr>
          <a:xfrm>
            <a:off x="536221" y="260648"/>
            <a:ext cx="29115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Preoperative assessment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surgical </a:t>
            </a: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patient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77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2639</TotalTime>
  <Words>935</Words>
  <Application>Microsoft Office PowerPoint</Application>
  <PresentationFormat>عرض على الشاشة (3:4)‏</PresentationFormat>
  <Paragraphs>260</Paragraphs>
  <Slides>30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سمة Office</vt:lpstr>
      <vt:lpstr>Preoperative assessment  of  surgical patient</vt:lpstr>
      <vt:lpstr>Surgical operation</vt:lpstr>
      <vt:lpstr>عرض تقديمي في PowerPoint</vt:lpstr>
      <vt:lpstr>WHY ?</vt:lpstr>
      <vt:lpstr>عرض تقديمي في PowerPoint</vt:lpstr>
      <vt:lpstr>عرض تقديمي في PowerPoint</vt:lpstr>
      <vt:lpstr>HOW ?  </vt:lpstr>
      <vt:lpstr>WHEN ?</vt:lpstr>
      <vt:lpstr>WHAT TO DO ?</vt:lpstr>
      <vt:lpstr>عرض تقديمي في PowerPoint</vt:lpstr>
      <vt:lpstr>عرض تقديمي في PowerPoint</vt:lpstr>
      <vt:lpstr>HISTORY TAKING </vt:lpstr>
      <vt:lpstr>personal details</vt:lpstr>
      <vt:lpstr>Chief complaint &amp; present illness </vt:lpstr>
      <vt:lpstr>System Review </vt:lpstr>
      <vt:lpstr>Past medical &amp; surgical  history </vt:lpstr>
      <vt:lpstr>Drug History</vt:lpstr>
      <vt:lpstr>Family History </vt:lpstr>
      <vt:lpstr>Social History </vt:lpstr>
      <vt:lpstr>Physical Examnaton</vt:lpstr>
      <vt:lpstr>Investigations</vt:lpstr>
      <vt:lpstr>Assessment of risk of surgery</vt:lpstr>
      <vt:lpstr>عرض تقديمي في PowerPoint</vt:lpstr>
      <vt:lpstr>preparation</vt:lpstr>
      <vt:lpstr>عرض تقديمي في PowerPoint</vt:lpstr>
      <vt:lpstr>Prevention of CVS &amp; respiratory complications</vt:lpstr>
      <vt:lpstr> Aspiration prevention</vt:lpstr>
      <vt:lpstr>Antibiotic prophylaxis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om alqura</dc:creator>
  <cp:lastModifiedBy>Dell6430</cp:lastModifiedBy>
  <cp:revision>179</cp:revision>
  <dcterms:created xsi:type="dcterms:W3CDTF">2015-12-19T08:02:30Z</dcterms:created>
  <dcterms:modified xsi:type="dcterms:W3CDTF">2019-02-20T19:32:52Z</dcterms:modified>
</cp:coreProperties>
</file>