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sldIdLst>
    <p:sldId id="256" r:id="rId2"/>
    <p:sldId id="271" r:id="rId3"/>
    <p:sldId id="257" r:id="rId4"/>
    <p:sldId id="258" r:id="rId5"/>
    <p:sldId id="259" r:id="rId6"/>
    <p:sldId id="272" r:id="rId7"/>
    <p:sldId id="261" r:id="rId8"/>
    <p:sldId id="264" r:id="rId9"/>
    <p:sldId id="265" r:id="rId10"/>
    <p:sldId id="263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74B53B2-5E48-394F-83D2-F92DE8B3374A}">
          <p14:sldIdLst>
            <p14:sldId id="256"/>
            <p14:sldId id="271"/>
            <p14:sldId id="257"/>
            <p14:sldId id="258"/>
            <p14:sldId id="259"/>
            <p14:sldId id="272"/>
            <p14:sldId id="261"/>
            <p14:sldId id="264"/>
            <p14:sldId id="265"/>
            <p14:sldId id="263"/>
            <p14:sldId id="266"/>
            <p14:sldId id="267"/>
            <p14:sldId id="268"/>
            <p14:sldId id="269"/>
            <p14:sldId id="2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lak Mansuri" initials="MM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C4E7"/>
    <a:srgbClr val="E2F1D9"/>
    <a:srgbClr val="F8F8F8"/>
    <a:srgbClr val="8E474C"/>
    <a:srgbClr val="ECEBCB"/>
    <a:srgbClr val="C1BEBE"/>
    <a:srgbClr val="DEDCBF"/>
    <a:srgbClr val="EAE3AC"/>
    <a:srgbClr val="E9B0B7"/>
    <a:srgbClr val="2FB8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5189"/>
  </p:normalViewPr>
  <p:slideViewPr>
    <p:cSldViewPr snapToGrid="0" snapToObjects="1">
      <p:cViewPr varScale="1">
        <p:scale>
          <a:sx n="104" d="100"/>
          <a:sy n="104" d="100"/>
        </p:scale>
        <p:origin x="896" y="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84" d="100"/>
          <a:sy n="84" d="100"/>
        </p:scale>
        <p:origin x="396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DDCB-AB48-BC58-E923843AAD5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DDCB-AB48-BC58-E923843AAD5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DDCB-AB48-BC58-E923843AAD5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DDCB-AB48-BC58-E923843AAD50}"/>
              </c:ext>
            </c:extLst>
          </c:dPt>
          <c:dLbls>
            <c:dLbl>
              <c:idx val="0"/>
              <c:layout>
                <c:manualLayout>
                  <c:x val="0"/>
                  <c:y val="7.264954412887759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en-US"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AB</a:t>
                    </a:r>
                    <a:r>
                      <a:rPr lang="en-US" baseline="0" dirty="0"/>
                      <a:t> 60%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en-US"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LY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251647766457999"/>
                      <c:h val="0.18255216005273001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DDCB-AB48-BC58-E923843AAD50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en-US"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A</a:t>
                    </a:r>
                  </a:p>
                  <a:p>
                    <a:pPr>
                      <a:defRPr lang="en-US"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46.7%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en-US"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LY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DDCB-AB48-BC58-E923843AAD50}"/>
                </c:ext>
              </c:extLst>
            </c:dLbl>
            <c:dLbl>
              <c:idx val="2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en-US"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0</a:t>
                    </a:r>
                  </a:p>
                  <a:p>
                    <a:pPr>
                      <a:defRPr lang="en-US"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40%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en-US"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LY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DDCB-AB48-BC58-E923843AAD50}"/>
                </c:ext>
              </c:extLst>
            </c:dLbl>
            <c:dLbl>
              <c:idx val="3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en-US"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B</a:t>
                    </a:r>
                  </a:p>
                  <a:p>
                    <a:pPr>
                      <a:defRPr lang="en-US"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20%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en-US"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LY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DDCB-AB48-BC58-E923843AAD5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en-US" sz="133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LY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3"/>
                <c:pt idx="0">
                  <c:v>1st Qtr</c:v>
                </c:pt>
                <c:pt idx="2">
                  <c:v>3rd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DCB-AB48-BC58-E923843AAD50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/>
      </a:pPr>
      <a:endParaRPr lang="en-LY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5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3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7F5886-FC57-3D4D-BD96-CCF10BFCF3AC}" type="datetimeFigureOut">
              <a:rPr lang="en-US" smtClean="0"/>
              <a:t>5/17/22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8B1AE2-4530-7E40-B5B3-A888ECE0E6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8B1AE2-4530-7E40-B5B3-A888ECE0E6C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8B1AE2-4530-7E40-B5B3-A888ECE0E6C6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510E-82E9-5E4D-B51D-802986D085EC}" type="datetime1">
              <a:rPr lang="en-US" smtClean="0"/>
              <a:t>5/17/22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4354B-223F-E94D-84F7-A41E5CAB2808}" type="datetime1">
              <a:rPr lang="en-US" smtClean="0"/>
              <a:t>5/17/22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7743D-2C19-5A4F-B082-0D15A7BA4185}" type="datetime1">
              <a:rPr lang="en-US" smtClean="0"/>
              <a:t>5/17/22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DD3D-191B-CF49-9F86-AB784F4D104C}" type="datetime1">
              <a:rPr lang="en-US" smtClean="0"/>
              <a:t>5/17/22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57FEA-E962-F848-990F-C4B8E723D11A}" type="datetime1">
              <a:rPr lang="en-US" smtClean="0"/>
              <a:t>5/17/22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2B48C-46FE-6341-9431-1C3E134FEAF4}" type="datetime1">
              <a:rPr lang="en-US" smtClean="0"/>
              <a:t>5/17/22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226FC-DCEC-BA4E-852C-775A0002A3D7}" type="datetime1">
              <a:rPr lang="en-US" smtClean="0"/>
              <a:t>5/17/22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15D8-EBF6-354D-9849-FE28B963DE24}" type="datetime1">
              <a:rPr lang="en-US" smtClean="0"/>
              <a:t>5/17/22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BA99D-518E-3B49-B2BC-E95559975506}" type="datetime1">
              <a:rPr lang="en-US" smtClean="0"/>
              <a:t>5/17/22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85A6-D3EA-BF4D-8004-339A631EC431}" type="datetime1">
              <a:rPr lang="en-US" smtClean="0"/>
              <a:t>5/17/22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D0E6A-0973-E24E-9158-583464E943E1}" type="datetime1">
              <a:rPr lang="en-US" smtClean="0"/>
              <a:t>5/17/22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C9DF0-25C3-074E-ABE1-8AB91249E082}" type="datetime1">
              <a:rPr lang="en-US" smtClean="0"/>
              <a:t>5/17/22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23F38-85CD-D846-BBE1-3C86C28C916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7100" y="136525"/>
            <a:ext cx="7833086" cy="1888650"/>
          </a:xfrm>
          <a:solidFill>
            <a:schemeClr val="bg1"/>
          </a:solidFill>
        </p:spPr>
        <p:txBody>
          <a:bodyPr anchor="ctr">
            <a:normAutofit/>
          </a:bodyPr>
          <a:lstStyle/>
          <a:p>
            <a:r>
              <a:rPr lang="en-US" sz="4400" b="1" dirty="0">
                <a:solidFill>
                  <a:srgbClr val="002060"/>
                </a:solidFill>
                <a:latin typeface="Times New Roman" panose="02020603050405020304" pitchFamily="18" charset="0"/>
                <a:ea typeface="Apple Symbols" panose="02000000000000000000" pitchFamily="2" charset="-79"/>
                <a:cs typeface="Times New Roman" panose="02020603050405020304" pitchFamily="18" charset="0"/>
              </a:rPr>
              <a:t>Relation of ABO blood groups with some oral diseases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1</a:t>
            </a:fld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249168" y="2117571"/>
            <a:ext cx="7304532" cy="2150209"/>
          </a:xfrm>
          <a:prstGeom prst="ellipse">
            <a:avLst/>
          </a:prstGeom>
          <a:solidFill>
            <a:srgbClr val="8E474C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effect ABO blood types on periodontal disease</a:t>
            </a:r>
            <a:endParaRPr lang="en-GB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937505" y="4402824"/>
            <a:ext cx="5416295" cy="2292824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Arial Hebrew" pitchFamily="2" charset="-79"/>
                <a:cs typeface="Arial Hebrew" pitchFamily="2" charset="-79"/>
              </a:rPr>
              <a:t>Name : </a:t>
            </a:r>
            <a:r>
              <a:rPr lang="en-US" sz="2000" b="1" dirty="0" err="1">
                <a:solidFill>
                  <a:schemeClr val="tx1"/>
                </a:solidFill>
                <a:latin typeface="Arial Hebrew" pitchFamily="2" charset="-79"/>
                <a:cs typeface="Arial Hebrew" pitchFamily="2" charset="-79"/>
              </a:rPr>
              <a:t>Malk</a:t>
            </a:r>
            <a:r>
              <a:rPr lang="en-US" sz="2000" b="1" dirty="0">
                <a:solidFill>
                  <a:schemeClr val="tx1"/>
                </a:solidFill>
                <a:latin typeface="Arial Hebrew" pitchFamily="2" charset="-79"/>
                <a:cs typeface="Arial Hebrew" pitchFamily="2" charset="-79"/>
              </a:rPr>
              <a:t>  </a:t>
            </a:r>
            <a:r>
              <a:rPr lang="en-US" sz="2000" b="1" dirty="0" err="1">
                <a:solidFill>
                  <a:schemeClr val="tx1"/>
                </a:solidFill>
                <a:latin typeface="Arial Hebrew" pitchFamily="2" charset="-79"/>
                <a:cs typeface="Arial Hebrew" pitchFamily="2" charset="-79"/>
              </a:rPr>
              <a:t>Fouzi</a:t>
            </a:r>
            <a:r>
              <a:rPr lang="en-US" sz="2000" b="1" dirty="0">
                <a:solidFill>
                  <a:schemeClr val="tx1"/>
                </a:solidFill>
                <a:latin typeface="Arial Hebrew" pitchFamily="2" charset="-79"/>
                <a:cs typeface="Arial Hebrew" pitchFamily="2" charset="-79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Arial Hebrew" pitchFamily="2" charset="-79"/>
                <a:cs typeface="Arial Hebrew" pitchFamily="2" charset="-79"/>
              </a:rPr>
              <a:t>Elmansory</a:t>
            </a:r>
            <a:endParaRPr lang="en-US" sz="2000" b="1" dirty="0">
              <a:solidFill>
                <a:schemeClr val="tx1"/>
              </a:solidFill>
              <a:latin typeface="Arial Hebrew" pitchFamily="2" charset="-79"/>
              <a:cs typeface="Arial Hebrew" pitchFamily="2" charset="-79"/>
            </a:endParaRPr>
          </a:p>
          <a:p>
            <a:pPr algn="ctr"/>
            <a:r>
              <a:rPr lang="en-US" sz="2000" b="1" dirty="0">
                <a:solidFill>
                  <a:schemeClr val="tx1"/>
                </a:solidFill>
                <a:latin typeface="Arial Hebrew" pitchFamily="2" charset="-79"/>
                <a:cs typeface="Arial Hebrew" pitchFamily="2" charset="-79"/>
              </a:rPr>
              <a:t>Student Number: 3132 </a:t>
            </a:r>
          </a:p>
          <a:p>
            <a:pPr algn="ctr"/>
            <a:r>
              <a:rPr lang="en-US" sz="2000" b="1" dirty="0">
                <a:solidFill>
                  <a:schemeClr val="tx1"/>
                </a:solidFill>
                <a:latin typeface="Arial Hebrew" pitchFamily="2" charset="-79"/>
                <a:cs typeface="Arial Hebrew" pitchFamily="2" charset="-79"/>
              </a:rPr>
              <a:t>2 dental year </a:t>
            </a:r>
          </a:p>
          <a:p>
            <a:pPr algn="ctr"/>
            <a:r>
              <a:rPr lang="en-US" sz="2000" b="1" dirty="0">
                <a:solidFill>
                  <a:schemeClr val="tx1"/>
                </a:solidFill>
                <a:latin typeface="Arial Hebrew" pitchFamily="2" charset="-79"/>
                <a:cs typeface="Arial Hebrew" pitchFamily="2" charset="-79"/>
              </a:rPr>
              <a:t>Block : PTS</a:t>
            </a:r>
          </a:p>
          <a:p>
            <a:pPr algn="ctr"/>
            <a:r>
              <a:rPr lang="en-US" sz="2000" b="1" dirty="0">
                <a:solidFill>
                  <a:schemeClr val="tx1"/>
                </a:solidFill>
                <a:latin typeface="Arial Hebrew" pitchFamily="2" charset="-79"/>
                <a:cs typeface="Arial Hebrew" pitchFamily="2" charset="-79"/>
              </a:rPr>
              <a:t>Date: 5/may/2022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" y="2549234"/>
            <a:ext cx="3035808" cy="43031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214925" cy="193382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0185" y="162352"/>
            <a:ext cx="1862937" cy="13814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83" t="-605" r="5041" b="7258"/>
          <a:stretch>
            <a:fillRect/>
          </a:stretch>
        </p:blipFill>
        <p:spPr>
          <a:xfrm>
            <a:off x="9453282" y="2770094"/>
            <a:ext cx="1694329" cy="395138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10</a:t>
            </a:fld>
            <a:endParaRPr lang="en-US"/>
          </a:p>
        </p:txBody>
      </p:sp>
      <p:sp>
        <p:nvSpPr>
          <p:cNvPr id="8" name="Round Diagonal Corner Rectangle 7"/>
          <p:cNvSpPr/>
          <p:nvPr/>
        </p:nvSpPr>
        <p:spPr>
          <a:xfrm>
            <a:off x="94126" y="2341143"/>
            <a:ext cx="9359156" cy="4331907"/>
          </a:xfrm>
          <a:prstGeom prst="round2DiagRect">
            <a:avLst>
              <a:gd name="adj1" fmla="val 24025"/>
              <a:gd name="adj2" fmla="val 20931"/>
            </a:avLst>
          </a:prstGeom>
          <a:solidFill>
            <a:srgbClr val="E2F1D9"/>
          </a:solidFill>
          <a:ln>
            <a:noFill/>
          </a:ln>
          <a:effectLst>
            <a:innerShdw blurRad="114300">
              <a:schemeClr val="tx1"/>
            </a:innerShdw>
          </a:effectLst>
          <a:scene3d>
            <a:camera prst="perspectiveFront" fov="0">
              <a:rot lat="0" lon="0" rev="0"/>
            </a:camera>
            <a:lightRig rig="threePt" dir="t"/>
          </a:scene3d>
          <a:sp3d z="31750"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The - </a:t>
            </a:r>
            <a:r>
              <a:rPr lang="en-US" sz="2400" dirty="0" err="1">
                <a:solidFill>
                  <a:schemeClr val="tx1"/>
                </a:solidFill>
              </a:rPr>
              <a:t>kD</a:t>
            </a:r>
            <a:r>
              <a:rPr lang="en-US" sz="2400" dirty="0">
                <a:solidFill>
                  <a:schemeClr val="tx1"/>
                </a:solidFill>
              </a:rPr>
              <a:t> bacterial adhesion protein is a key receptor for the blood type antigen 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In precursor antigen H in blood group O, the antigen H is higher because not converted to antigens A and B and accumulation in the gingival sulcus, causes attraction to gram-negative bacteria, leading to periodontitis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D4CFE27-BEA8-D948-AC2A-B5DD20E5B183}"/>
              </a:ext>
            </a:extLst>
          </p:cNvPr>
          <p:cNvSpPr/>
          <p:nvPr/>
        </p:nvSpPr>
        <p:spPr>
          <a:xfrm>
            <a:off x="107575" y="184949"/>
            <a:ext cx="8325827" cy="182920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Association between </a:t>
            </a:r>
            <a:r>
              <a:rPr lang="en-US" sz="3200" b="1" i="1" dirty="0">
                <a:solidFill>
                  <a:schemeClr val="tx1"/>
                </a:solidFill>
                <a:latin typeface="Arial Hebrew" pitchFamily="2" charset="-79"/>
                <a:cs typeface="Arial Hebrew" pitchFamily="2" charset="-79"/>
              </a:rPr>
              <a:t>chronic</a:t>
            </a: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periodontitis and ABO blood group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9000"/>
                <a:lumOff val="41000"/>
              </a:schemeClr>
            </a:gs>
            <a:gs pos="0">
              <a:schemeClr val="bg2">
                <a:lumMod val="90000"/>
              </a:schemeClr>
            </a:gs>
            <a:gs pos="61000">
              <a:srgbClr val="BDC9D3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297" y="293299"/>
            <a:ext cx="11524891" cy="1236720"/>
          </a:xfrm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Studies on the relationship between periodontitis with ABO blood types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1261464"/>
              </p:ext>
            </p:extLst>
          </p:nvPr>
        </p:nvGraphicFramePr>
        <p:xfrm>
          <a:off x="0" y="1794294"/>
          <a:ext cx="12192000" cy="5027686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6728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15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25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93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49664">
                <a:tc>
                  <a:txBody>
                    <a:bodyPr/>
                    <a:lstStyle/>
                    <a:p>
                      <a:r>
                        <a:rPr lang="en-US" sz="3200" b="1" i="1" dirty="0">
                          <a:latin typeface="Arial Hebrew Scholar" pitchFamily="2" charset="-79"/>
                          <a:cs typeface="Arial Hebrew Scholar" pitchFamily="2" charset="-79"/>
                        </a:rPr>
                        <a:t>Title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400" b="1" i="1" kern="1200" dirty="0">
                          <a:solidFill>
                            <a:schemeClr val="lt1"/>
                          </a:solidFill>
                          <a:effectLst/>
                          <a:latin typeface="Arial Hebrew" pitchFamily="2" charset="-79"/>
                          <a:ea typeface="+mn-ea"/>
                          <a:cs typeface="Arial Hebrew" pitchFamily="2" charset="-79"/>
                        </a:rPr>
                        <a:t>Year of publication </a:t>
                      </a:r>
                      <a:endParaRPr lang="en-US" sz="2400" i="1" dirty="0">
                        <a:latin typeface="Arial Hebrew" pitchFamily="2" charset="-79"/>
                        <a:cs typeface="Arial Hebrew" pitchFamily="2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>
                          <a:latin typeface="Arial Hebrew" pitchFamily="2" charset="-79"/>
                          <a:cs typeface="Arial Hebrew" pitchFamily="2" charset="-79"/>
                        </a:rPr>
                        <a:t>Location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400" b="1" i="1" kern="1200" dirty="0">
                          <a:solidFill>
                            <a:schemeClr val="lt1"/>
                          </a:solidFill>
                          <a:effectLst/>
                          <a:latin typeface="Arial Hebrew" pitchFamily="2" charset="-79"/>
                          <a:ea typeface="+mn-ea"/>
                          <a:cs typeface="Arial Hebrew" pitchFamily="2" charset="-79"/>
                        </a:rPr>
                        <a:t>Prominent blood group </a:t>
                      </a:r>
                      <a:endParaRPr lang="en-US" sz="2400" i="1" dirty="0">
                        <a:latin typeface="Arial Hebrew" pitchFamily="2" charset="-79"/>
                        <a:cs typeface="Arial Hebrew" pitchFamily="2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38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400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Blood groups: link to periodontal diseases. </a:t>
                      </a:r>
                      <a:endParaRPr lang="en-US" sz="2400" dirty="0">
                        <a:solidFill>
                          <a:schemeClr val="bg1">
                            <a:lumMod val="9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relaxedInset"/>
                      <a:lightRig rig="flood" dir="t"/>
                    </a:cell3D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</a:rPr>
                        <a:t>2017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India</a:t>
                      </a: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2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48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The effect of ABO blood types on periodontal status.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slope"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</a:rPr>
                        <a:t>2007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C9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Turkey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C9D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O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C9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21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400" kern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ABO blood group a possible risk factor for periodontal disease. </a:t>
                      </a:r>
                      <a:endParaRPr lang="en-US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relaxedInset"/>
                      <a:lightRig rig="flood" dir="t"/>
                    </a:cell3D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</a:rPr>
                        <a:t>2015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</a:rPr>
                        <a:t>Iran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</a:rPr>
                        <a:t>O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371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Effects of rhesus factor and blood group type on gingival health status. 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relaxedInset"/>
                      <a:lightRig rig="flood" dir="t"/>
                    </a:cell3D>
                    <a:solidFill>
                      <a:srgbClr val="BDC9D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</a:rPr>
                        <a:t>2014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C9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Egypt </a:t>
                      </a:r>
                      <a:endParaRPr lang="en-US" sz="28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C9D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A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C9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919910" y="6356349"/>
            <a:ext cx="2743200" cy="365125"/>
          </a:xfrm>
        </p:spPr>
        <p:txBody>
          <a:bodyPr/>
          <a:lstStyle/>
          <a:p>
            <a:fld id="{24C23F38-85CD-D846-BBE1-3C86C28C9162}" type="slidenum">
              <a:rPr lang="en-US" smtClean="0"/>
              <a:t>11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3810593" y="116068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9000"/>
                <a:lumOff val="41000"/>
              </a:schemeClr>
            </a:gs>
            <a:gs pos="0">
              <a:schemeClr val="bg2">
                <a:lumMod val="90000"/>
              </a:schemeClr>
            </a:gs>
            <a:gs pos="61000">
              <a:srgbClr val="BDC9D3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12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E5DB0A-2C82-6B43-A88D-ECDFF672C2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28" y="545123"/>
            <a:ext cx="11835442" cy="5993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13</a:t>
            </a:fld>
            <a:endParaRPr lang="en-US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alphaModFix amt="48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505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chemeClr val="bg1">
                <a:alpha val="0"/>
              </a:schemeClr>
            </a:outerShdw>
          </a:effectLst>
        </p:spPr>
      </p:pic>
      <p:sp>
        <p:nvSpPr>
          <p:cNvPr id="12" name="Round Diagonal Corner Rectangle 11"/>
          <p:cNvSpPr/>
          <p:nvPr/>
        </p:nvSpPr>
        <p:spPr>
          <a:xfrm>
            <a:off x="69869" y="2115481"/>
            <a:ext cx="12052261" cy="4585738"/>
          </a:xfrm>
          <a:prstGeom prst="round2DiagRect">
            <a:avLst>
              <a:gd name="adj1" fmla="val 16667"/>
              <a:gd name="adj2" fmla="val 6042"/>
            </a:avLst>
          </a:prstGeom>
          <a:solidFill>
            <a:srgbClr val="E2F1D9"/>
          </a:solidFill>
          <a:ln>
            <a:solidFill>
              <a:srgbClr val="F8F8F8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It could be concluded that the ABO blood types and Rhesus factor can be risk factors for the development of PD.</a:t>
            </a:r>
          </a:p>
          <a:p>
            <a:pPr marL="342900" indent="-342900">
              <a:lnSpc>
                <a:spcPct val="150000"/>
              </a:lnSpc>
              <a:buFont typeface="Arial" panose="020B0604020202090204" pitchFamily="34" charset="0"/>
              <a:buChar char="•"/>
            </a:pPr>
            <a:endParaRPr lang="en-US" sz="2400" dirty="0">
              <a:solidFill>
                <a:schemeClr val="bg2">
                  <a:lumMod val="25000"/>
                </a:schemeClr>
              </a:solidFill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  <a:p>
            <a:pPr marL="342900" indent="-34290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It could be concluded that Periodontal disease is amongst the top ten most common diseases to affect humans and the leading cause of tooth loss for adults</a:t>
            </a:r>
          </a:p>
          <a:p>
            <a:pPr marL="342900" indent="-342900">
              <a:lnSpc>
                <a:spcPct val="150000"/>
              </a:lnSpc>
              <a:buFont typeface="Arial" panose="020B0604020202090204" pitchFamily="34" charset="0"/>
              <a:buChar char="•"/>
            </a:pPr>
            <a:endParaRPr lang="en-US" sz="2400" dirty="0">
              <a:solidFill>
                <a:schemeClr val="bg2">
                  <a:lumMod val="25000"/>
                </a:schemeClr>
              </a:solidFill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385FE40-F9C7-CC48-9ABE-C8DB5A7A1181}"/>
              </a:ext>
            </a:extLst>
          </p:cNvPr>
          <p:cNvSpPr/>
          <p:nvPr/>
        </p:nvSpPr>
        <p:spPr>
          <a:xfrm>
            <a:off x="139739" y="406156"/>
            <a:ext cx="8470861" cy="130316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14</a:t>
            </a:fld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43A6853-4BA2-8342-80BB-2B1D149FD9B0}"/>
              </a:ext>
            </a:extLst>
          </p:cNvPr>
          <p:cNvSpPr/>
          <p:nvPr/>
        </p:nvSpPr>
        <p:spPr>
          <a:xfrm>
            <a:off x="110848" y="1742302"/>
            <a:ext cx="9333472" cy="4614047"/>
          </a:xfrm>
          <a:prstGeom prst="roundRect">
            <a:avLst>
              <a:gd name="adj" fmla="val 13092"/>
            </a:avLst>
          </a:prstGeom>
          <a:solidFill>
            <a:srgbClr val="E2F1D9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Kinane DF, Stathopoulos PG, Pappano PN. Periodontal diseases. Nat Rev Dis Primers 2017;3(01):1-14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 Kundu D, Bandyopadhyay P, Nair V, Chowdhury M, Mukherjee S, Nayok M. Aggressive periodontitis: a clinic-hematological appraisal. J Indian Soc Periodontal 2014;18(02):166–171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Demir T, Tezel A, </a:t>
            </a:r>
            <a:r>
              <a:rPr lang="en-US" dirty="0" err="1">
                <a:solidFill>
                  <a:schemeClr val="tx1"/>
                </a:solidFill>
              </a:rPr>
              <a:t>Orbak</a:t>
            </a:r>
            <a:r>
              <a:rPr lang="en-US" dirty="0">
                <a:solidFill>
                  <a:schemeClr val="tx1"/>
                </a:solidFill>
              </a:rPr>
              <a:t> R, Elates A, Kara C, </a:t>
            </a:r>
            <a:r>
              <a:rPr lang="en-US" dirty="0" err="1">
                <a:solidFill>
                  <a:schemeClr val="tx1"/>
                </a:solidFill>
              </a:rPr>
              <a:t>Kavrut</a:t>
            </a:r>
            <a:r>
              <a:rPr lang="en-US" dirty="0">
                <a:solidFill>
                  <a:schemeClr val="tx1"/>
                </a:solidFill>
              </a:rPr>
              <a:t> F. The Effect of ABO Blood Types on Periodontal Status. Eur J Dent. 2007 Jul;1(3):139-43. PMID: 19212557; PMCID: PMC2638241.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Mostafa D, </a:t>
            </a:r>
            <a:r>
              <a:rPr lang="en-US" dirty="0" err="1">
                <a:solidFill>
                  <a:schemeClr val="tx1"/>
                </a:solidFill>
              </a:rPr>
              <a:t>Elkhatat</a:t>
            </a:r>
            <a:r>
              <a:rPr lang="en-US" dirty="0">
                <a:solidFill>
                  <a:schemeClr val="tx1"/>
                </a:solidFill>
              </a:rPr>
              <a:t> EI, </a:t>
            </a:r>
            <a:r>
              <a:rPr lang="en-US" dirty="0" err="1">
                <a:solidFill>
                  <a:schemeClr val="tx1"/>
                </a:solidFill>
              </a:rPr>
              <a:t>Koppolu</a:t>
            </a:r>
            <a:r>
              <a:rPr lang="en-US" dirty="0">
                <a:solidFill>
                  <a:schemeClr val="tx1"/>
                </a:solidFill>
              </a:rPr>
              <a:t> P, </a:t>
            </a:r>
            <a:r>
              <a:rPr lang="en-US" dirty="0" err="1">
                <a:solidFill>
                  <a:schemeClr val="tx1"/>
                </a:solidFill>
              </a:rPr>
              <a:t>Mahgoub</a:t>
            </a:r>
            <a:r>
              <a:rPr lang="en-US" dirty="0">
                <a:solidFill>
                  <a:schemeClr val="tx1"/>
                </a:solidFill>
              </a:rPr>
              <a:t> M, </a:t>
            </a:r>
            <a:r>
              <a:rPr lang="en-US" dirty="0" err="1">
                <a:solidFill>
                  <a:schemeClr val="tx1"/>
                </a:solidFill>
              </a:rPr>
              <a:t>Dhaifullah</a:t>
            </a:r>
            <a:r>
              <a:rPr lang="en-US" dirty="0">
                <a:solidFill>
                  <a:schemeClr val="tx1"/>
                </a:solidFill>
              </a:rPr>
              <a:t> E, Hassan AH. Correlation of ABO Blood Groups and Rh Factor with The Severity of Generalized Chronic Periodontitis: Across Sectional Study in Riyadh, Saudi Arabia. Open Access </a:t>
            </a:r>
            <a:r>
              <a:rPr lang="en-US" dirty="0" err="1">
                <a:solidFill>
                  <a:schemeClr val="tx1"/>
                </a:solidFill>
              </a:rPr>
              <a:t>Maced</a:t>
            </a:r>
            <a:r>
              <a:rPr lang="en-US" dirty="0">
                <a:solidFill>
                  <a:schemeClr val="tx1"/>
                </a:solidFill>
              </a:rPr>
              <a:t> J Med Sci. 2019 Feb 15;7(4):617-622. </a:t>
            </a:r>
            <a:r>
              <a:rPr lang="en-US" dirty="0" err="1">
                <a:solidFill>
                  <a:schemeClr val="tx1"/>
                </a:solidFill>
              </a:rPr>
              <a:t>doi</a:t>
            </a:r>
            <a:r>
              <a:rPr lang="en-US" dirty="0">
                <a:solidFill>
                  <a:schemeClr val="tx1"/>
                </a:solidFill>
              </a:rPr>
              <a:t>: 10.3889/oamjms.2019.044. PMID: 30894924; PMCID: PMC6420957.</a:t>
            </a:r>
            <a:endParaRPr lang="en-LY" sz="2000" dirty="0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D3E1F8-C289-8643-887C-D9FB41D0F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4320" y="2971800"/>
            <a:ext cx="2523561" cy="3384550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8095AA3-C914-2A4F-B2E4-80993CBC68D5}"/>
              </a:ext>
            </a:extLst>
          </p:cNvPr>
          <p:cNvSpPr/>
          <p:nvPr/>
        </p:nvSpPr>
        <p:spPr>
          <a:xfrm>
            <a:off x="507195" y="345587"/>
            <a:ext cx="7079854" cy="121136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>
                <a:solidFill>
                  <a:schemeClr val="tx1"/>
                </a:solidFill>
              </a:rPr>
              <a:t>References</a:t>
            </a:r>
            <a:endParaRPr lang="en-LY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660107" cy="6858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15</a:t>
            </a:fld>
            <a:endParaRPr lang="en-US"/>
          </a:p>
        </p:txBody>
      </p:sp>
      <p:sp>
        <p:nvSpPr>
          <p:cNvPr id="7" name="Cloud 6"/>
          <p:cNvSpPr/>
          <p:nvPr/>
        </p:nvSpPr>
        <p:spPr>
          <a:xfrm>
            <a:off x="6660107" y="2251881"/>
            <a:ext cx="5008727" cy="3531263"/>
          </a:xfrm>
          <a:prstGeom prst="cloud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/>
              <a:t>Thanks a lot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EE13802-84E0-7446-8C58-2F457192EC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9" r="49"/>
          <a:stretch/>
        </p:blipFill>
        <p:spPr>
          <a:xfrm>
            <a:off x="-160662" y="0"/>
            <a:ext cx="12513324" cy="6868672"/>
          </a:xfrm>
          <a:prstGeom prst="rect">
            <a:avLst/>
          </a:prstGeom>
          <a:effectLst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58332C-B118-3B45-930A-324BC3786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9C8ED99-DF45-ED45-AB81-F119AE90A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304" y="755904"/>
            <a:ext cx="3816096" cy="1282323"/>
          </a:xfrm>
          <a:prstGeom prst="roundRect">
            <a:avLst/>
          </a:prstGeom>
          <a:solidFill>
            <a:srgbClr val="9DC4E7"/>
          </a:solidFill>
          <a:scene3d>
            <a:camera prst="orthographicFront"/>
            <a:lightRig rig="threePt" dir="t"/>
          </a:scene3d>
          <a:sp3d>
            <a:bevelT w="3175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  <a:latin typeface="Arial Hebrew" pitchFamily="2" charset="-79"/>
                <a:cs typeface="Arial Hebrew" pitchFamily="2" charset="-79"/>
              </a:rPr>
              <a:t>Introduction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76FB95D-1B6B-F449-BD76-F18D87BF09CD}"/>
              </a:ext>
            </a:extLst>
          </p:cNvPr>
          <p:cNvSpPr/>
          <p:nvPr/>
        </p:nvSpPr>
        <p:spPr>
          <a:xfrm>
            <a:off x="-160663" y="2170177"/>
            <a:ext cx="4391287" cy="4059174"/>
          </a:xfrm>
          <a:prstGeom prst="roundRect">
            <a:avLst/>
          </a:prstGeom>
          <a:noFill/>
          <a:ln>
            <a:noFill/>
          </a:ln>
          <a:effectLst>
            <a:outerShdw sx="1000" sy="1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12700">
            <a:bevelT w="152400" h="50800" prst="softRound"/>
            <a:contourClr>
              <a:schemeClr val="bg2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3d contourW="12700">
              <a:contourClr>
                <a:schemeClr val="bg2"/>
              </a:contourClr>
            </a:sp3d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effectLst>
                  <a:outerShdw dist="50800" sx="1000" sy="1000" algn="ctr" rotWithShape="0">
                    <a:schemeClr val="tx1"/>
                  </a:outerShdw>
                </a:effectLst>
              </a:rPr>
              <a:t>Although several studies have investigated the relationship between ABO blood group and medical diseases, few reports have explored the association with oral diseases including periodontal disease (PD)</a:t>
            </a:r>
          </a:p>
        </p:txBody>
      </p:sp>
    </p:spTree>
    <p:extLst>
      <p:ext uri="{BB962C8B-B14F-4D97-AF65-F5344CB8AC3E}">
        <p14:creationId xmlns:p14="http://schemas.microsoft.com/office/powerpoint/2010/main" val="3727495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3</a:t>
            </a:fld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3433313" y="2277375"/>
            <a:ext cx="8621805" cy="4444100"/>
          </a:xfrm>
          <a:prstGeom prst="roundRect">
            <a:avLst/>
          </a:prstGeom>
          <a:solidFill>
            <a:srgbClr val="E2F1D9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Arial Hebrew" pitchFamily="2" charset="-79"/>
                <a:cs typeface="Arial Hebrew" pitchFamily="2" charset="-79"/>
              </a:rPr>
              <a:t>Definition of ABO blood group and periodontitis.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Arial Hebrew" pitchFamily="2" charset="-79"/>
                <a:cs typeface="Arial Hebrew" pitchFamily="2" charset="-79"/>
              </a:rPr>
              <a:t>List the Classifications of periodontitis.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Arial Hebrew" pitchFamily="2" charset="-79"/>
                <a:cs typeface="Arial Hebrew" pitchFamily="2" charset="-79"/>
              </a:rPr>
              <a:t>Discuss Association between aggressive periodontitis and ABO blood group.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Arial Hebrew" pitchFamily="2" charset="-79"/>
                <a:cs typeface="Arial Hebrew" pitchFamily="2" charset="-79"/>
              </a:rPr>
              <a:t>Discuss Association between chronic periodontitis and ABO blood group.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0A05F0-93A6-8342-8FAA-0987A47CD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6400"/>
            <a:ext cx="3433313" cy="5181600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F3B979F-543A-A24D-BCD3-B06E744B32CF}"/>
              </a:ext>
            </a:extLst>
          </p:cNvPr>
          <p:cNvSpPr/>
          <p:nvPr/>
        </p:nvSpPr>
        <p:spPr>
          <a:xfrm>
            <a:off x="3411450" y="284354"/>
            <a:ext cx="8643668" cy="1712556"/>
          </a:xfrm>
          <a:prstGeom prst="roundRect">
            <a:avLst/>
          </a:prstGeom>
          <a:solidFill>
            <a:srgbClr val="9DC4E7"/>
          </a:solidFill>
          <a:scene3d>
            <a:camera prst="orthographicFront"/>
            <a:lightRig rig="threePt" dir="t"/>
          </a:scene3d>
          <a:sp3d>
            <a:bevelT w="3175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rtl="1"/>
            <a:r>
              <a:rPr lang="en-US" sz="6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r>
              <a:rPr lang="en-US" dirty="0">
                <a:latin typeface="Arial Hebrew" pitchFamily="2" charset="-79"/>
                <a:cs typeface="Arial Hebrew" pitchFamily="2" charset="-79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4</a:t>
            </a:fld>
            <a:endParaRPr lang="en-US"/>
          </a:p>
        </p:txBody>
      </p:sp>
      <p:sp>
        <p:nvSpPr>
          <p:cNvPr id="10" name="Round Diagonal Corner Rectangle 9">
            <a:extLst>
              <a:ext uri="{FF2B5EF4-FFF2-40B4-BE49-F238E27FC236}">
                <a16:creationId xmlns:a16="http://schemas.microsoft.com/office/drawing/2014/main" id="{56766AFF-0979-554A-9940-0BED9254C0AF}"/>
              </a:ext>
            </a:extLst>
          </p:cNvPr>
          <p:cNvSpPr/>
          <p:nvPr/>
        </p:nvSpPr>
        <p:spPr>
          <a:xfrm>
            <a:off x="-314324" y="2195001"/>
            <a:ext cx="9815512" cy="3535239"/>
          </a:xfrm>
          <a:prstGeom prst="round2DiagRect">
            <a:avLst>
              <a:gd name="adj1" fmla="val 29790"/>
              <a:gd name="adj2" fmla="val 23274"/>
            </a:avLst>
          </a:prstGeom>
          <a:solidFill>
            <a:schemeClr val="bg2">
              <a:lumMod val="7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8D23922-3ECD-AF41-83A5-001DD62B4C4B}"/>
              </a:ext>
            </a:extLst>
          </p:cNvPr>
          <p:cNvSpPr/>
          <p:nvPr/>
        </p:nvSpPr>
        <p:spPr>
          <a:xfrm>
            <a:off x="276764" y="482445"/>
            <a:ext cx="8643668" cy="1712556"/>
          </a:xfrm>
          <a:prstGeom prst="roundRect">
            <a:avLst/>
          </a:prstGeom>
          <a:solidFill>
            <a:srgbClr val="9DC4E7"/>
          </a:solidFill>
          <a:scene3d>
            <a:camera prst="orthographicFront"/>
            <a:lightRig rig="threePt" dir="t"/>
          </a:scene3d>
          <a:sp3d>
            <a:bevelT w="3175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ABO blood group</a:t>
            </a:r>
            <a:endParaRPr lang="en-LY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 Diagonal Corner Rectangle 7">
            <a:extLst>
              <a:ext uri="{FF2B5EF4-FFF2-40B4-BE49-F238E27FC236}">
                <a16:creationId xmlns:a16="http://schemas.microsoft.com/office/drawing/2014/main" id="{0099D263-5D95-270C-D9BC-9E8283C629E2}"/>
              </a:ext>
            </a:extLst>
          </p:cNvPr>
          <p:cNvSpPr/>
          <p:nvPr/>
        </p:nvSpPr>
        <p:spPr>
          <a:xfrm>
            <a:off x="149091" y="2509405"/>
            <a:ext cx="8888682" cy="4307190"/>
          </a:xfrm>
          <a:prstGeom prst="round2DiagRect">
            <a:avLst>
              <a:gd name="adj1" fmla="val 28556"/>
              <a:gd name="adj2" fmla="val 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2540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9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sed to denote the presence of one, both, or neither of the A and B antigens on erythrocytes.</a:t>
            </a:r>
          </a:p>
          <a:p>
            <a:pPr marL="342900" indent="-342900">
              <a:buFont typeface="Arial" panose="020B0604020202090204" pitchFamily="34" charset="0"/>
              <a:buChar char="•"/>
            </a:pP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Blood is essential for transporting oxygen, nutrients, wastes, and hormones in the body.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908F4F-461D-3E40-D45C-4AF8CFAD4B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7602" y="1657349"/>
            <a:ext cx="2743200" cy="47206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5</a:t>
            </a:fld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72CCF79-9F25-8344-B7F3-6AF448D2E236}"/>
              </a:ext>
            </a:extLst>
          </p:cNvPr>
          <p:cNvSpPr/>
          <p:nvPr/>
        </p:nvSpPr>
        <p:spPr>
          <a:xfrm>
            <a:off x="27371" y="2023872"/>
            <a:ext cx="9896917" cy="4542790"/>
          </a:xfrm>
          <a:prstGeom prst="roundRect">
            <a:avLst/>
          </a:prstGeom>
          <a:solidFill>
            <a:srgbClr val="E2F1D9"/>
          </a:solidFill>
          <a:scene3d>
            <a:camera prst="orthographicFront"/>
            <a:lightRig rig="threePt" dir="t"/>
          </a:scene3d>
          <a:sp3d>
            <a:bevelT w="317500" h="50800" prst="softRound"/>
            <a:bevelB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PD is a broad term that refers to many chronic inflammatory condition</a:t>
            </a:r>
            <a:r>
              <a:rPr lang="en-GB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affecting the gingiva bone and ligament that supports the teeth.</a:t>
            </a:r>
          </a:p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FCD0903-F720-2B48-9850-05DAC18BCFD7}"/>
              </a:ext>
            </a:extLst>
          </p:cNvPr>
          <p:cNvSpPr/>
          <p:nvPr/>
        </p:nvSpPr>
        <p:spPr>
          <a:xfrm>
            <a:off x="128588" y="138113"/>
            <a:ext cx="8986837" cy="1604962"/>
          </a:xfrm>
          <a:prstGeom prst="roundRect">
            <a:avLst/>
          </a:prstGeom>
          <a:solidFill>
            <a:srgbClr val="9DC4E7"/>
          </a:solidFill>
          <a:scene3d>
            <a:camera prst="orthographicFront"/>
            <a:lightRig rig="threePt" dir="t"/>
          </a:scene3d>
          <a:sp3d>
            <a:bevelT w="3175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Periodontitis</a:t>
            </a:r>
          </a:p>
        </p:txBody>
      </p:sp>
      <p:pic>
        <p:nvPicPr>
          <p:cNvPr id="10" name="Content Placeholder 8">
            <a:extLst>
              <a:ext uri="{FF2B5EF4-FFF2-40B4-BE49-F238E27FC236}">
                <a16:creationId xmlns:a16="http://schemas.microsoft.com/office/drawing/2014/main" id="{BE9352DF-ABDB-6D72-74EE-CB10481CDC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72700" y="2332038"/>
            <a:ext cx="1801429" cy="4024312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97220F4-5387-A0B1-7FD7-F8F5A108D5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243" t="17441" r="7912" b="7781"/>
          <a:stretch/>
        </p:blipFill>
        <p:spPr>
          <a:xfrm>
            <a:off x="4493700" y="2444396"/>
            <a:ext cx="2101053" cy="273090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5EBEA5-3508-D95E-3AF8-B87E18E28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6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1836F1C-7575-5405-B166-48797E7CCE65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solidFill>
            <a:srgbClr val="9DC4E7"/>
          </a:solidFill>
          <a:scene3d>
            <a:camera prst="orthographicFront"/>
            <a:lightRig rig="threePt" dir="t"/>
          </a:scene3d>
          <a:sp3d>
            <a:bevelT w="3175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rtl="1"/>
            <a:r>
              <a:rPr lang="en-US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Classifications of Periodontitis</a:t>
            </a:r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ound Diagonal Corner Rectangle 28">
            <a:extLst>
              <a:ext uri="{FF2B5EF4-FFF2-40B4-BE49-F238E27FC236}">
                <a16:creationId xmlns:a16="http://schemas.microsoft.com/office/drawing/2014/main" id="{C7026FE4-8B15-9A36-DDF7-B74360B6B9E5}"/>
              </a:ext>
            </a:extLst>
          </p:cNvPr>
          <p:cNvSpPr/>
          <p:nvPr/>
        </p:nvSpPr>
        <p:spPr>
          <a:xfrm>
            <a:off x="250285" y="2271765"/>
            <a:ext cx="3654743" cy="654961"/>
          </a:xfrm>
          <a:prstGeom prst="round2DiagRect">
            <a:avLst>
              <a:gd name="adj1" fmla="val 28556"/>
              <a:gd name="adj2" fmla="val 5000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2540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1. Chronic periodontitis</a:t>
            </a:r>
            <a:endParaRPr lang="en-LY" sz="2000" dirty="0">
              <a:solidFill>
                <a:schemeClr val="tx1"/>
              </a:solidFill>
            </a:endParaRPr>
          </a:p>
        </p:txBody>
      </p:sp>
      <p:sp>
        <p:nvSpPr>
          <p:cNvPr id="31" name="Round Diagonal Corner Rectangle 30">
            <a:extLst>
              <a:ext uri="{FF2B5EF4-FFF2-40B4-BE49-F238E27FC236}">
                <a16:creationId xmlns:a16="http://schemas.microsoft.com/office/drawing/2014/main" id="{F28FD306-FB24-251F-CA2A-C44DEF2849FA}"/>
              </a:ext>
            </a:extLst>
          </p:cNvPr>
          <p:cNvSpPr/>
          <p:nvPr/>
        </p:nvSpPr>
        <p:spPr>
          <a:xfrm>
            <a:off x="153192" y="3920831"/>
            <a:ext cx="3905028" cy="564428"/>
          </a:xfrm>
          <a:prstGeom prst="round2DiagRect">
            <a:avLst>
              <a:gd name="adj1" fmla="val 28556"/>
              <a:gd name="adj2" fmla="val 5000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2540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2. Aggressive periodontitis.</a:t>
            </a:r>
          </a:p>
        </p:txBody>
      </p:sp>
      <p:sp>
        <p:nvSpPr>
          <p:cNvPr id="39" name="Round Diagonal Corner Rectangle 38">
            <a:extLst>
              <a:ext uri="{FF2B5EF4-FFF2-40B4-BE49-F238E27FC236}">
                <a16:creationId xmlns:a16="http://schemas.microsoft.com/office/drawing/2014/main" id="{6F015ABB-829E-C21E-C9AA-AF7ADA86AB35}"/>
              </a:ext>
            </a:extLst>
          </p:cNvPr>
          <p:cNvSpPr/>
          <p:nvPr/>
        </p:nvSpPr>
        <p:spPr>
          <a:xfrm>
            <a:off x="229858" y="5380331"/>
            <a:ext cx="4263842" cy="647893"/>
          </a:xfrm>
          <a:prstGeom prst="round2DiagRect">
            <a:avLst>
              <a:gd name="adj1" fmla="val 50000"/>
              <a:gd name="adj2" fmla="val 33083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2540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3. Necrotizing periodontal diseases.</a:t>
            </a:r>
          </a:p>
        </p:txBody>
      </p:sp>
      <p:sp>
        <p:nvSpPr>
          <p:cNvPr id="41" name="Round Diagonal Corner Rectangle 40">
            <a:extLst>
              <a:ext uri="{FF2B5EF4-FFF2-40B4-BE49-F238E27FC236}">
                <a16:creationId xmlns:a16="http://schemas.microsoft.com/office/drawing/2014/main" id="{E4112F31-8CBB-906B-9B95-69ADBDA95F9A}"/>
              </a:ext>
            </a:extLst>
          </p:cNvPr>
          <p:cNvSpPr/>
          <p:nvPr/>
        </p:nvSpPr>
        <p:spPr>
          <a:xfrm>
            <a:off x="7351258" y="2209607"/>
            <a:ext cx="4340506" cy="717119"/>
          </a:xfrm>
          <a:prstGeom prst="round2DiagRect">
            <a:avLst>
              <a:gd name="adj1" fmla="val 28556"/>
              <a:gd name="adj2" fmla="val 5000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2540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4. Abscesses of periodontal diseases. </a:t>
            </a:r>
          </a:p>
        </p:txBody>
      </p:sp>
      <p:sp>
        <p:nvSpPr>
          <p:cNvPr id="42" name="Round Diagonal Corner Rectangle 41">
            <a:extLst>
              <a:ext uri="{FF2B5EF4-FFF2-40B4-BE49-F238E27FC236}">
                <a16:creationId xmlns:a16="http://schemas.microsoft.com/office/drawing/2014/main" id="{09D77EB2-150B-AADC-4A8C-41A9E9066246}"/>
              </a:ext>
            </a:extLst>
          </p:cNvPr>
          <p:cNvSpPr/>
          <p:nvPr/>
        </p:nvSpPr>
        <p:spPr>
          <a:xfrm>
            <a:off x="7183425" y="3920831"/>
            <a:ext cx="4676172" cy="717119"/>
          </a:xfrm>
          <a:prstGeom prst="round2DiagRect">
            <a:avLst>
              <a:gd name="adj1" fmla="val 28556"/>
              <a:gd name="adj2" fmla="val 39031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2540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5. Periodontitis is associated with endodontic lesions. </a:t>
            </a:r>
          </a:p>
        </p:txBody>
      </p:sp>
      <p:sp>
        <p:nvSpPr>
          <p:cNvPr id="43" name="Round Diagonal Corner Rectangle 42">
            <a:extLst>
              <a:ext uri="{FF2B5EF4-FFF2-40B4-BE49-F238E27FC236}">
                <a16:creationId xmlns:a16="http://schemas.microsoft.com/office/drawing/2014/main" id="{5461A400-ECCD-73EC-7EF5-B1750B135346}"/>
              </a:ext>
            </a:extLst>
          </p:cNvPr>
          <p:cNvSpPr/>
          <p:nvPr/>
        </p:nvSpPr>
        <p:spPr>
          <a:xfrm>
            <a:off x="5764192" y="5358369"/>
            <a:ext cx="6274615" cy="717119"/>
          </a:xfrm>
          <a:prstGeom prst="round2DiagRect">
            <a:avLst>
              <a:gd name="adj1" fmla="val 28556"/>
              <a:gd name="adj2" fmla="val 5000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2540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6.Developmental or acquired deformities and conditions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7591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  <p:bldP spid="39" grpId="0" animBg="1"/>
      <p:bldP spid="41" grpId="0" animBg="1"/>
      <p:bldP spid="42" grpId="0" animBg="1"/>
      <p:bldP spid="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159" y="363151"/>
            <a:ext cx="9404723" cy="1400530"/>
          </a:xfrm>
        </p:spPr>
        <p:txBody>
          <a:bodyPr/>
          <a:lstStyle/>
          <a:p>
            <a:br>
              <a:rPr lang="en-US" dirty="0">
                <a:latin typeface="Arial Hebrew Scholar" pitchFamily="2" charset="-79"/>
                <a:cs typeface="Arial Hebrew Scholar" pitchFamily="2" charset="-79"/>
              </a:rPr>
            </a:br>
            <a:endParaRPr lang="en-US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02750" y="2356660"/>
            <a:ext cx="2889250" cy="450134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7</a:t>
            </a:fld>
            <a:endParaRPr lang="en-US"/>
          </a:p>
        </p:txBody>
      </p:sp>
      <p:sp>
        <p:nvSpPr>
          <p:cNvPr id="19" name="Round Diagonal Corner Rectangle 18"/>
          <p:cNvSpPr/>
          <p:nvPr/>
        </p:nvSpPr>
        <p:spPr>
          <a:xfrm>
            <a:off x="414068" y="2356660"/>
            <a:ext cx="8888682" cy="4307190"/>
          </a:xfrm>
          <a:prstGeom prst="round2DiagRect">
            <a:avLst>
              <a:gd name="adj1" fmla="val 28556"/>
              <a:gd name="adj2" fmla="val 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2540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It has been speculated that human leukocyte antigen HLA A9 and/or B15 is a potential markers for AP.</a:t>
            </a:r>
          </a:p>
          <a:p>
            <a:pPr marL="285750" indent="-285750">
              <a:buFont typeface="Arial" panose="020B060402020209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9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The risk of AP was 1.5 to 3.5 times higher comparing those who do not carry HLA antibodies.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9A0B7DE-2A56-984D-A10A-F70C01BBFDDD}"/>
              </a:ext>
            </a:extLst>
          </p:cNvPr>
          <p:cNvSpPr/>
          <p:nvPr/>
        </p:nvSpPr>
        <p:spPr>
          <a:xfrm>
            <a:off x="414067" y="363151"/>
            <a:ext cx="8888682" cy="170803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2540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Association between aggressive periodontitis and ABO blood group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43246" y="2030506"/>
            <a:ext cx="2348754" cy="455855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8</a:t>
            </a:fld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F0ED7F2-E564-FA4C-95D7-F46C279D2926}"/>
              </a:ext>
            </a:extLst>
          </p:cNvPr>
          <p:cNvSpPr/>
          <p:nvPr/>
        </p:nvSpPr>
        <p:spPr>
          <a:xfrm>
            <a:off x="274233" y="2243329"/>
            <a:ext cx="9707967" cy="3803904"/>
          </a:xfrm>
          <a:prstGeom prst="roundRect">
            <a:avLst>
              <a:gd name="adj" fmla="val 17838"/>
            </a:avLst>
          </a:prstGeom>
          <a:solidFill>
            <a:srgbClr val="E2F1D9"/>
          </a:solidFill>
          <a:ln>
            <a:solidFill>
              <a:srgbClr val="DEDCB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90204" pitchFamily="34" charset="0"/>
              <a:buChar char="•"/>
            </a:pPr>
            <a:r>
              <a:rPr lang="en-US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association of the AP and ABO blood types, which analyzed an improved incidence of AP in B blood group, while in blood group O there was a decreased incidence of AP.</a:t>
            </a:r>
          </a:p>
          <a:p>
            <a:pPr marL="342900" indent="-342900">
              <a:buFont typeface="Arial" panose="020B0604020202090204" pitchFamily="34" charset="0"/>
              <a:buChar char="•"/>
            </a:pPr>
            <a:endParaRPr lang="en-US" sz="2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90204" pitchFamily="34" charset="0"/>
              <a:buChar char="•"/>
            </a:pPr>
            <a:r>
              <a:rPr lang="en-US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study, association of ABO with juvenile periodontitis (JP). 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527AFB7-1284-204C-9CB7-BD0401B921D0}"/>
              </a:ext>
            </a:extLst>
          </p:cNvPr>
          <p:cNvSpPr/>
          <p:nvPr/>
        </p:nvSpPr>
        <p:spPr>
          <a:xfrm>
            <a:off x="338241" y="370936"/>
            <a:ext cx="8888682" cy="170803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2540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Association between aggressive periodontitis and ABO blood group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3F38-85CD-D846-BBE1-3C86C28C9162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367648965"/>
              </p:ext>
            </p:extLst>
          </p:nvPr>
        </p:nvGraphicFramePr>
        <p:xfrm>
          <a:off x="8820845" y="1013255"/>
          <a:ext cx="3371155" cy="3842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19137" t="2045" r="20157" b="-2045"/>
          <a:stretch>
            <a:fillRect/>
          </a:stretch>
        </p:blipFill>
        <p:spPr>
          <a:xfrm>
            <a:off x="9156356" y="5149424"/>
            <a:ext cx="1441622" cy="1708576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3DC2F2F-B81E-D948-BFA2-14B145ABCF37}"/>
              </a:ext>
            </a:extLst>
          </p:cNvPr>
          <p:cNvSpPr/>
          <p:nvPr/>
        </p:nvSpPr>
        <p:spPr>
          <a:xfrm>
            <a:off x="348946" y="2248930"/>
            <a:ext cx="8471899" cy="4320518"/>
          </a:xfrm>
          <a:prstGeom prst="roundRect">
            <a:avLst/>
          </a:prstGeom>
          <a:solidFill>
            <a:srgbClr val="E2F1D9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9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Another paper of 45 individuals discovered that 15 of the patients had AP which was most usually detected in patients</a:t>
            </a:r>
          </a:p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9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studies suggest that there is a possible genetic reason for the association of PD with ABO blood groups.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047C4648-1F83-B64D-BDD9-7992F2E71370}"/>
              </a:ext>
            </a:extLst>
          </p:cNvPr>
          <p:cNvSpPr/>
          <p:nvPr/>
        </p:nvSpPr>
        <p:spPr>
          <a:xfrm>
            <a:off x="234778" y="288552"/>
            <a:ext cx="8471899" cy="166728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Association between aggressive periodontitis and ABO blood group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3852</TotalTime>
  <Words>761</Words>
  <Application>Microsoft Macintosh PowerPoint</Application>
  <PresentationFormat>Widescreen</PresentationFormat>
  <Paragraphs>100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Arial Hebrew</vt:lpstr>
      <vt:lpstr>Arial Hebrew Scholar</vt:lpstr>
      <vt:lpstr>Calibri</vt:lpstr>
      <vt:lpstr>Calibri Light</vt:lpstr>
      <vt:lpstr>Times New Roman</vt:lpstr>
      <vt:lpstr>Office Theme</vt:lpstr>
      <vt:lpstr>Relation of ABO blood groups with some oral diseases</vt:lpstr>
      <vt:lpstr>Introduction</vt:lpstr>
      <vt:lpstr>PowerPoint Presentation</vt:lpstr>
      <vt:lpstr>PowerPoint Presentation</vt:lpstr>
      <vt:lpstr>PowerPoint Presentation</vt:lpstr>
      <vt:lpstr>Classifications of Periodontitis</vt:lpstr>
      <vt:lpstr> </vt:lpstr>
      <vt:lpstr>PowerPoint Presentation</vt:lpstr>
      <vt:lpstr>PowerPoint Presentation</vt:lpstr>
      <vt:lpstr>PowerPoint Presentation</vt:lpstr>
      <vt:lpstr>Studies on the relationship between periodontitis with ABO blood types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Relation of ABO blood groups with some oral diseases</dc:title>
  <dc:creator>Malak Mansuri</dc:creator>
  <cp:lastModifiedBy>Malak Mansuri</cp:lastModifiedBy>
  <cp:revision>23</cp:revision>
  <dcterms:created xsi:type="dcterms:W3CDTF">2022-02-03T20:13:55Z</dcterms:created>
  <dcterms:modified xsi:type="dcterms:W3CDTF">2022-05-17T02:57:44Z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1033-3.2.0.6370</vt:lpwstr>
  </property>
</Properties>
</file>