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1" r:id="rId5"/>
    <p:sldId id="260" r:id="rId6"/>
    <p:sldId id="263" r:id="rId7"/>
    <p:sldId id="262"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11/29/2021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11/29/2021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11/29/2021</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11/29/2021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11/29/2021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11/29/2021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11/29/2021</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omar_2897@limu.edu.ly" TargetMode="Externa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playlist?list=PL17H0w2RXODBZslhXO5DAysKhHVPZ80w9"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B4C9B-CF7D-3F4B-B067-8F0AEA7B1951}"/>
              </a:ext>
            </a:extLst>
          </p:cNvPr>
          <p:cNvSpPr>
            <a:spLocks noGrp="1"/>
          </p:cNvSpPr>
          <p:nvPr>
            <p:ph type="ctrTitle"/>
          </p:nvPr>
        </p:nvSpPr>
        <p:spPr/>
        <p:txBody>
          <a:bodyPr anchor="ctr"/>
          <a:lstStyle/>
          <a:p>
            <a:pPr algn="l"/>
            <a:r>
              <a:rPr lang="en-US" dirty="0"/>
              <a:t>Describing M</a:t>
            </a:r>
            <a:r>
              <a:rPr lang="en-US" dirty="0" smtClean="0"/>
              <a:t>anagerial </a:t>
            </a:r>
            <a:r>
              <a:rPr lang="en-US" dirty="0"/>
              <a:t>T</a:t>
            </a:r>
            <a:r>
              <a:rPr lang="en-US" dirty="0" smtClean="0"/>
              <a:t>heories </a:t>
            </a:r>
            <a:r>
              <a:rPr lang="en-US" dirty="0"/>
              <a:t>and </a:t>
            </a:r>
            <a:r>
              <a:rPr lang="en-US" dirty="0" smtClean="0"/>
              <a:t>Criticisms</a:t>
            </a:r>
            <a:endParaRPr lang="en-US" dirty="0"/>
          </a:p>
        </p:txBody>
      </p:sp>
      <p:sp>
        <p:nvSpPr>
          <p:cNvPr id="3" name="Subtitle 2">
            <a:extLst>
              <a:ext uri="{FF2B5EF4-FFF2-40B4-BE49-F238E27FC236}">
                <a16:creationId xmlns:a16="http://schemas.microsoft.com/office/drawing/2014/main" id="{1DAD1B4E-ED25-B24D-B0E9-75718E226F3A}"/>
              </a:ext>
            </a:extLst>
          </p:cNvPr>
          <p:cNvSpPr>
            <a:spLocks noGrp="1"/>
          </p:cNvSpPr>
          <p:nvPr>
            <p:ph type="subTitle" idx="1"/>
          </p:nvPr>
        </p:nvSpPr>
        <p:spPr/>
        <p:txBody>
          <a:bodyPr>
            <a:normAutofit lnSpcReduction="10000"/>
          </a:bodyPr>
          <a:lstStyle/>
          <a:p>
            <a:pPr algn="l"/>
            <a:r>
              <a:rPr lang="en-US"/>
              <a:t>By: Omar Benomran</a:t>
            </a:r>
          </a:p>
          <a:p>
            <a:pPr algn="l"/>
            <a:r>
              <a:rPr lang="en-US"/>
              <a:t>Email: </a:t>
            </a:r>
            <a:r>
              <a:rPr lang="en-US">
                <a:hlinkClick r:id="rId2"/>
              </a:rPr>
              <a:t>omar_2897@limu.edu.ly</a:t>
            </a:r>
            <a:endParaRPr lang="en-US"/>
          </a:p>
          <a:p>
            <a:pPr algn="l"/>
            <a:r>
              <a:rPr lang="en-US"/>
              <a:t>Date: 2021/11/2</a:t>
            </a:r>
          </a:p>
        </p:txBody>
      </p:sp>
      <p:pic>
        <p:nvPicPr>
          <p:cNvPr id="4" name="Picture 4">
            <a:extLst>
              <a:ext uri="{FF2B5EF4-FFF2-40B4-BE49-F238E27FC236}">
                <a16:creationId xmlns:a16="http://schemas.microsoft.com/office/drawing/2014/main" id="{A7A922A9-D295-ED45-A682-435B17358141}"/>
              </a:ext>
            </a:extLst>
          </p:cNvPr>
          <p:cNvPicPr>
            <a:picLocks noChangeAspect="1"/>
          </p:cNvPicPr>
          <p:nvPr/>
        </p:nvPicPr>
        <p:blipFill>
          <a:blip r:embed="rId3"/>
          <a:stretch>
            <a:fillRect/>
          </a:stretch>
        </p:blipFill>
        <p:spPr>
          <a:xfrm>
            <a:off x="10266201" y="0"/>
            <a:ext cx="1925799" cy="1373070"/>
          </a:xfrm>
          <a:prstGeom prst="rect">
            <a:avLst/>
          </a:prstGeom>
        </p:spPr>
      </p:pic>
      <p:pic>
        <p:nvPicPr>
          <p:cNvPr id="5" name="Picture 5">
            <a:extLst>
              <a:ext uri="{FF2B5EF4-FFF2-40B4-BE49-F238E27FC236}">
                <a16:creationId xmlns:a16="http://schemas.microsoft.com/office/drawing/2014/main" id="{054E4403-92B0-1A45-A303-FBDD41407CBE}"/>
              </a:ext>
            </a:extLst>
          </p:cNvPr>
          <p:cNvPicPr>
            <a:picLocks noChangeAspect="1"/>
          </p:cNvPicPr>
          <p:nvPr/>
        </p:nvPicPr>
        <p:blipFill>
          <a:blip r:embed="rId4"/>
          <a:stretch>
            <a:fillRect/>
          </a:stretch>
        </p:blipFill>
        <p:spPr>
          <a:xfrm>
            <a:off x="0" y="0"/>
            <a:ext cx="1731818" cy="1482436"/>
          </a:xfrm>
          <a:prstGeom prst="rect">
            <a:avLst/>
          </a:prstGeom>
        </p:spPr>
      </p:pic>
      <p:sp>
        <p:nvSpPr>
          <p:cNvPr id="6" name="TextBox 5">
            <a:extLst>
              <a:ext uri="{FF2B5EF4-FFF2-40B4-BE49-F238E27FC236}">
                <a16:creationId xmlns:a16="http://schemas.microsoft.com/office/drawing/2014/main" id="{567382B3-765F-D645-933E-D1956D9E6C18}"/>
              </a:ext>
            </a:extLst>
          </p:cNvPr>
          <p:cNvSpPr txBox="1"/>
          <p:nvPr/>
        </p:nvSpPr>
        <p:spPr>
          <a:xfrm>
            <a:off x="2345641" y="418963"/>
            <a:ext cx="7532236" cy="954107"/>
          </a:xfrm>
          <a:prstGeom prst="rect">
            <a:avLst/>
          </a:prstGeom>
          <a:noFill/>
        </p:spPr>
        <p:txBody>
          <a:bodyPr wrap="square" rtlCol="0" anchor="ctr">
            <a:spAutoFit/>
          </a:bodyPr>
          <a:lstStyle/>
          <a:p>
            <a:pPr algn="ctr"/>
            <a:r>
              <a:rPr lang="en-US" sz="2800" dirty="0"/>
              <a:t>Libyan International Medical University </a:t>
            </a:r>
            <a:br>
              <a:rPr lang="en-US" sz="2800" dirty="0"/>
            </a:br>
            <a:r>
              <a:rPr lang="en-US" sz="2800" dirty="0"/>
              <a:t>Faculty of  Business </a:t>
            </a:r>
            <a:r>
              <a:rPr lang="en-US" sz="2800" dirty="0" smtClean="0"/>
              <a:t>Administration</a:t>
            </a:r>
            <a:endParaRPr lang="en-US" sz="2800" dirty="0"/>
          </a:p>
        </p:txBody>
      </p:sp>
      <p:sp>
        <p:nvSpPr>
          <p:cNvPr id="7" name="TextBox 6">
            <a:extLst>
              <a:ext uri="{FF2B5EF4-FFF2-40B4-BE49-F238E27FC236}">
                <a16:creationId xmlns:a16="http://schemas.microsoft.com/office/drawing/2014/main" id="{847A8A39-C8D0-4C43-8C71-2CFFC81D3E3A}"/>
              </a:ext>
            </a:extLst>
          </p:cNvPr>
          <p:cNvSpPr txBox="1"/>
          <p:nvPr/>
        </p:nvSpPr>
        <p:spPr>
          <a:xfrm>
            <a:off x="11313179" y="5928773"/>
            <a:ext cx="700921" cy="523220"/>
          </a:xfrm>
          <a:prstGeom prst="rect">
            <a:avLst/>
          </a:prstGeom>
          <a:noFill/>
        </p:spPr>
        <p:txBody>
          <a:bodyPr wrap="square" rtlCol="0">
            <a:spAutoFit/>
          </a:bodyPr>
          <a:lstStyle/>
          <a:p>
            <a:pPr algn="l"/>
            <a:r>
              <a:rPr lang="en-US" sz="2800"/>
              <a:t>1</a:t>
            </a:r>
          </a:p>
        </p:txBody>
      </p:sp>
    </p:spTree>
    <p:extLst>
      <p:ext uri="{BB962C8B-B14F-4D97-AF65-F5344CB8AC3E}">
        <p14:creationId xmlns:p14="http://schemas.microsoft.com/office/powerpoint/2010/main" val="1065727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E9F00-F6E8-0642-A972-CAB06A8616CB}"/>
              </a:ext>
            </a:extLst>
          </p:cNvPr>
          <p:cNvSpPr>
            <a:spLocks noGrp="1"/>
          </p:cNvSpPr>
          <p:nvPr>
            <p:ph type="title"/>
          </p:nvPr>
        </p:nvSpPr>
        <p:spPr/>
        <p:txBody>
          <a:bodyPr/>
          <a:lstStyle/>
          <a:p>
            <a:r>
              <a:rPr lang="en-US"/>
              <a:t>Theory X and Y</a:t>
            </a:r>
          </a:p>
        </p:txBody>
      </p:sp>
      <p:sp>
        <p:nvSpPr>
          <p:cNvPr id="3" name="Content Placeholder 2">
            <a:extLst>
              <a:ext uri="{FF2B5EF4-FFF2-40B4-BE49-F238E27FC236}">
                <a16:creationId xmlns:a16="http://schemas.microsoft.com/office/drawing/2014/main" id="{A004056E-E0F1-BC48-97A7-82ACE097CD4D}"/>
              </a:ext>
            </a:extLst>
          </p:cNvPr>
          <p:cNvSpPr>
            <a:spLocks noGrp="1"/>
          </p:cNvSpPr>
          <p:nvPr>
            <p:ph idx="1"/>
          </p:nvPr>
        </p:nvSpPr>
        <p:spPr/>
        <p:txBody>
          <a:bodyPr/>
          <a:lstStyle/>
          <a:p>
            <a:pPr algn="just"/>
            <a:r>
              <a:rPr lang="en-US" dirty="0"/>
              <a:t>Managers who assume employees are apathetic or dislike their work use theory X, which is authoritarian.</a:t>
            </a:r>
          </a:p>
          <a:p>
            <a:pPr algn="just"/>
            <a:r>
              <a:rPr lang="en-US" dirty="0"/>
              <a:t>Theory Y is used by managers who believe employees are responsible, committed and self-motivated. </a:t>
            </a:r>
          </a:p>
        </p:txBody>
      </p:sp>
      <p:sp>
        <p:nvSpPr>
          <p:cNvPr id="4" name="TextBox 3">
            <a:extLst>
              <a:ext uri="{FF2B5EF4-FFF2-40B4-BE49-F238E27FC236}">
                <a16:creationId xmlns:a16="http://schemas.microsoft.com/office/drawing/2014/main" id="{6A579457-09F5-9A43-B4F1-1D98C1FBE02B}"/>
              </a:ext>
            </a:extLst>
          </p:cNvPr>
          <p:cNvSpPr txBox="1"/>
          <p:nvPr/>
        </p:nvSpPr>
        <p:spPr>
          <a:xfrm>
            <a:off x="11242019" y="6057008"/>
            <a:ext cx="748131" cy="523220"/>
          </a:xfrm>
          <a:prstGeom prst="rect">
            <a:avLst/>
          </a:prstGeom>
          <a:noFill/>
        </p:spPr>
        <p:txBody>
          <a:bodyPr wrap="square" rtlCol="0">
            <a:spAutoFit/>
          </a:bodyPr>
          <a:lstStyle/>
          <a:p>
            <a:pPr algn="l"/>
            <a:r>
              <a:rPr lang="en-US" sz="2800"/>
              <a:t>10</a:t>
            </a:r>
          </a:p>
        </p:txBody>
      </p:sp>
    </p:spTree>
    <p:extLst>
      <p:ext uri="{BB962C8B-B14F-4D97-AF65-F5344CB8AC3E}">
        <p14:creationId xmlns:p14="http://schemas.microsoft.com/office/powerpoint/2010/main" val="4155330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82048-E26F-594D-888E-B6C7FBC14F7F}"/>
              </a:ext>
            </a:extLst>
          </p:cNvPr>
          <p:cNvSpPr>
            <a:spLocks noGrp="1"/>
          </p:cNvSpPr>
          <p:nvPr>
            <p:ph type="title"/>
          </p:nvPr>
        </p:nvSpPr>
        <p:spPr/>
        <p:txBody>
          <a:bodyPr/>
          <a:lstStyle/>
          <a:p>
            <a:r>
              <a:rPr lang="en-US"/>
              <a:t>Conclusion</a:t>
            </a:r>
          </a:p>
        </p:txBody>
      </p:sp>
      <p:sp>
        <p:nvSpPr>
          <p:cNvPr id="3" name="Content Placeholder 2">
            <a:extLst>
              <a:ext uri="{FF2B5EF4-FFF2-40B4-BE49-F238E27FC236}">
                <a16:creationId xmlns:a16="http://schemas.microsoft.com/office/drawing/2014/main" id="{17219D89-25CC-2F47-A5EA-64691CB98D99}"/>
              </a:ext>
            </a:extLst>
          </p:cNvPr>
          <p:cNvSpPr>
            <a:spLocks noGrp="1"/>
          </p:cNvSpPr>
          <p:nvPr>
            <p:ph idx="1"/>
          </p:nvPr>
        </p:nvSpPr>
        <p:spPr/>
        <p:txBody>
          <a:bodyPr/>
          <a:lstStyle/>
          <a:p>
            <a:pPr marL="0" indent="0">
              <a:buNone/>
            </a:pPr>
            <a:endParaRPr lang="en-US"/>
          </a:p>
          <a:p>
            <a:endParaRPr lang="en-US"/>
          </a:p>
        </p:txBody>
      </p:sp>
      <p:sp>
        <p:nvSpPr>
          <p:cNvPr id="5" name="Content Placeholder 2">
            <a:extLst>
              <a:ext uri="{FF2B5EF4-FFF2-40B4-BE49-F238E27FC236}">
                <a16:creationId xmlns:a16="http://schemas.microsoft.com/office/drawing/2014/main" id="{4C92FF7A-EC68-FD40-A872-BCCE3A634FE1}"/>
              </a:ext>
            </a:extLst>
          </p:cNvPr>
          <p:cNvSpPr txBox="1">
            <a:spLocks/>
          </p:cNvSpPr>
          <p:nvPr/>
        </p:nvSpPr>
        <p:spPr>
          <a:xfrm>
            <a:off x="832721" y="2489273"/>
            <a:ext cx="9613861" cy="359931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just">
              <a:buFont typeface="Arial" panose="020B0604020202020204" pitchFamily="34" charset="0"/>
              <a:buNone/>
            </a:pPr>
            <a:r>
              <a:rPr lang="en-US" dirty="0"/>
              <a:t>As aforementioned this theory says </a:t>
            </a:r>
            <a:r>
              <a:rPr lang="en-US" dirty="0">
                <a:latin typeface="Helvetica Neue"/>
              </a:rPr>
              <a:t>that the scientific method should be used to perform tasks in the workplace.</a:t>
            </a:r>
          </a:p>
          <a:p>
            <a:pPr marL="0" indent="0">
              <a:buFont typeface="Arial" panose="020B0604020202020204" pitchFamily="34" charset="0"/>
              <a:buNone/>
            </a:pPr>
            <a:endParaRPr lang="en-US" dirty="0">
              <a:latin typeface="Helvetica Neue"/>
            </a:endParaRPr>
          </a:p>
          <a:p>
            <a:pPr marL="0" indent="0">
              <a:buFont typeface="Arial" panose="020B0604020202020204" pitchFamily="34" charset="0"/>
              <a:buNone/>
            </a:pPr>
            <a:endParaRPr lang="en-US" dirty="0">
              <a:latin typeface="Helvetica Neue"/>
            </a:endParaRPr>
          </a:p>
          <a:p>
            <a:pPr marL="0" indent="0">
              <a:buFont typeface="Arial" panose="020B0604020202020204" pitchFamily="34" charset="0"/>
              <a:buNone/>
            </a:pPr>
            <a:endParaRPr lang="en-US" dirty="0"/>
          </a:p>
        </p:txBody>
      </p:sp>
      <p:sp>
        <p:nvSpPr>
          <p:cNvPr id="4" name="TextBox 3">
            <a:extLst>
              <a:ext uri="{FF2B5EF4-FFF2-40B4-BE49-F238E27FC236}">
                <a16:creationId xmlns:a16="http://schemas.microsoft.com/office/drawing/2014/main" id="{EA52CD9E-52DB-D641-9705-7FCAD5C56103}"/>
              </a:ext>
            </a:extLst>
          </p:cNvPr>
          <p:cNvSpPr txBox="1"/>
          <p:nvPr/>
        </p:nvSpPr>
        <p:spPr>
          <a:xfrm>
            <a:off x="11230161" y="6088589"/>
            <a:ext cx="629762" cy="523220"/>
          </a:xfrm>
          <a:prstGeom prst="rect">
            <a:avLst/>
          </a:prstGeom>
          <a:noFill/>
        </p:spPr>
        <p:txBody>
          <a:bodyPr wrap="square" rtlCol="0">
            <a:spAutoFit/>
          </a:bodyPr>
          <a:lstStyle/>
          <a:p>
            <a:pPr algn="l"/>
            <a:r>
              <a:rPr lang="en-US" sz="2800"/>
              <a:t>11</a:t>
            </a:r>
          </a:p>
        </p:txBody>
      </p:sp>
    </p:spTree>
    <p:extLst>
      <p:ext uri="{BB962C8B-B14F-4D97-AF65-F5344CB8AC3E}">
        <p14:creationId xmlns:p14="http://schemas.microsoft.com/office/powerpoint/2010/main" val="2406404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98AFE-1E8E-474B-85B4-B4278042C69C}"/>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CB059C1D-8AE1-BF49-8F88-79C62AD3901E}"/>
              </a:ext>
            </a:extLst>
          </p:cNvPr>
          <p:cNvSpPr>
            <a:spLocks noGrp="1"/>
          </p:cNvSpPr>
          <p:nvPr>
            <p:ph idx="1"/>
          </p:nvPr>
        </p:nvSpPr>
        <p:spPr/>
        <p:txBody>
          <a:bodyPr/>
          <a:lstStyle/>
          <a:p>
            <a:r>
              <a:rPr lang="en-US">
                <a:effectLst/>
              </a:rPr>
              <a:t>Content://com.android.chrome.fileprovider/offline-cache/725838DD-93E5-46AB-952C-203D821B9F0D.MHTML. (n.d.). Retrieved November 03, 2021, from </a:t>
            </a:r>
            <a:r>
              <a:rPr lang="en-US">
                <a:effectLst/>
                <a:hlinkClick r:id="rId2"/>
              </a:rPr>
              <a:t>https://www.youtube.com/playlist?list=PL17H0w2RXODBZslhXO5DAysKhHVPZ80w9</a:t>
            </a:r>
            <a:r>
              <a:rPr lang="en-US">
                <a:effectLst/>
              </a:rPr>
              <a:t> </a:t>
            </a:r>
          </a:p>
          <a:p>
            <a:pPr marL="0" indent="0">
              <a:buNone/>
            </a:pPr>
            <a:endParaRPr lang="en-US"/>
          </a:p>
        </p:txBody>
      </p:sp>
      <p:sp>
        <p:nvSpPr>
          <p:cNvPr id="4" name="TextBox 3">
            <a:extLst>
              <a:ext uri="{FF2B5EF4-FFF2-40B4-BE49-F238E27FC236}">
                <a16:creationId xmlns:a16="http://schemas.microsoft.com/office/drawing/2014/main" id="{D1606E26-ADD6-CC41-8F8A-1818B22C0F3B}"/>
              </a:ext>
            </a:extLst>
          </p:cNvPr>
          <p:cNvSpPr txBox="1"/>
          <p:nvPr/>
        </p:nvSpPr>
        <p:spPr>
          <a:xfrm>
            <a:off x="11218300" y="6047373"/>
            <a:ext cx="760221" cy="523220"/>
          </a:xfrm>
          <a:prstGeom prst="rect">
            <a:avLst/>
          </a:prstGeom>
          <a:noFill/>
        </p:spPr>
        <p:txBody>
          <a:bodyPr wrap="square" rtlCol="0">
            <a:spAutoFit/>
          </a:bodyPr>
          <a:lstStyle/>
          <a:p>
            <a:pPr algn="l"/>
            <a:r>
              <a:rPr lang="en-US" sz="2800"/>
              <a:t>12</a:t>
            </a:r>
          </a:p>
        </p:txBody>
      </p:sp>
    </p:spTree>
    <p:extLst>
      <p:ext uri="{BB962C8B-B14F-4D97-AF65-F5344CB8AC3E}">
        <p14:creationId xmlns:p14="http://schemas.microsoft.com/office/powerpoint/2010/main" val="1294876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EAF7A-501D-924A-8BDA-F07F1B5F37D1}"/>
              </a:ext>
            </a:extLst>
          </p:cNvPr>
          <p:cNvSpPr>
            <a:spLocks noGrp="1"/>
          </p:cNvSpPr>
          <p:nvPr>
            <p:ph type="ctrTitle"/>
          </p:nvPr>
        </p:nvSpPr>
        <p:spPr/>
        <p:txBody>
          <a:bodyPr anchor="ctr"/>
          <a:lstStyle/>
          <a:p>
            <a:pPr algn="ctr"/>
            <a:r>
              <a:rPr lang="en-US" sz="7200"/>
              <a:t>Thank you</a:t>
            </a:r>
          </a:p>
        </p:txBody>
      </p:sp>
    </p:spTree>
    <p:extLst>
      <p:ext uri="{BB962C8B-B14F-4D97-AF65-F5344CB8AC3E}">
        <p14:creationId xmlns:p14="http://schemas.microsoft.com/office/powerpoint/2010/main" val="166566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36DC3-4C73-1E4B-98C0-4692BFE17915}"/>
              </a:ext>
            </a:extLst>
          </p:cNvPr>
          <p:cNvSpPr>
            <a:spLocks noGrp="1"/>
          </p:cNvSpPr>
          <p:nvPr>
            <p:ph type="title"/>
          </p:nvPr>
        </p:nvSpPr>
        <p:spPr/>
        <p:txBody>
          <a:bodyPr/>
          <a:lstStyle/>
          <a:p>
            <a:r>
              <a:rPr lang="en-US"/>
              <a:t>Table of content</a:t>
            </a:r>
          </a:p>
        </p:txBody>
      </p:sp>
      <p:sp>
        <p:nvSpPr>
          <p:cNvPr id="3" name="Content Placeholder 2">
            <a:extLst>
              <a:ext uri="{FF2B5EF4-FFF2-40B4-BE49-F238E27FC236}">
                <a16:creationId xmlns:a16="http://schemas.microsoft.com/office/drawing/2014/main" id="{56B292D2-6BBA-AC4C-8F13-CABC8E60BFA3}"/>
              </a:ext>
            </a:extLst>
          </p:cNvPr>
          <p:cNvSpPr>
            <a:spLocks noGrp="1"/>
          </p:cNvSpPr>
          <p:nvPr>
            <p:ph idx="1"/>
          </p:nvPr>
        </p:nvSpPr>
        <p:spPr/>
        <p:txBody>
          <a:bodyPr/>
          <a:lstStyle/>
          <a:p>
            <a:r>
              <a:rPr lang="en-US" dirty="0" smtClean="0"/>
              <a:t>Introduction.</a:t>
            </a:r>
            <a:endParaRPr lang="en-US" dirty="0"/>
          </a:p>
          <a:p>
            <a:r>
              <a:rPr lang="en-US" dirty="0"/>
              <a:t>Describing the theories of </a:t>
            </a:r>
            <a:r>
              <a:rPr lang="en-US" dirty="0" smtClean="0"/>
              <a:t>management.</a:t>
            </a:r>
            <a:endParaRPr lang="en-US" dirty="0"/>
          </a:p>
          <a:p>
            <a:r>
              <a:rPr lang="en-US" dirty="0" smtClean="0"/>
              <a:t>Conclusion.</a:t>
            </a:r>
            <a:endParaRPr lang="en-US" dirty="0"/>
          </a:p>
          <a:p>
            <a:r>
              <a:rPr lang="en-US" dirty="0" smtClean="0"/>
              <a:t>References.</a:t>
            </a:r>
            <a:endParaRPr lang="en-US" dirty="0"/>
          </a:p>
          <a:p>
            <a:endParaRPr lang="en-US" dirty="0"/>
          </a:p>
        </p:txBody>
      </p:sp>
      <p:sp>
        <p:nvSpPr>
          <p:cNvPr id="4" name="TextBox 3">
            <a:extLst>
              <a:ext uri="{FF2B5EF4-FFF2-40B4-BE49-F238E27FC236}">
                <a16:creationId xmlns:a16="http://schemas.microsoft.com/office/drawing/2014/main" id="{7E9DE9D5-5616-6444-B1C9-EA007F6641D1}"/>
              </a:ext>
            </a:extLst>
          </p:cNvPr>
          <p:cNvSpPr txBox="1"/>
          <p:nvPr/>
        </p:nvSpPr>
        <p:spPr>
          <a:xfrm>
            <a:off x="11360620" y="6059233"/>
            <a:ext cx="523023" cy="523220"/>
          </a:xfrm>
          <a:prstGeom prst="rect">
            <a:avLst/>
          </a:prstGeom>
          <a:noFill/>
        </p:spPr>
        <p:txBody>
          <a:bodyPr wrap="square" rtlCol="0">
            <a:spAutoFit/>
          </a:bodyPr>
          <a:lstStyle/>
          <a:p>
            <a:pPr algn="l"/>
            <a:r>
              <a:rPr lang="en-US" sz="2800"/>
              <a:t>2</a:t>
            </a:r>
          </a:p>
        </p:txBody>
      </p:sp>
    </p:spTree>
    <p:extLst>
      <p:ext uri="{BB962C8B-B14F-4D97-AF65-F5344CB8AC3E}">
        <p14:creationId xmlns:p14="http://schemas.microsoft.com/office/powerpoint/2010/main" val="1644222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24377-447A-764F-A4EB-FA8E52FF893A}"/>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40B666E2-6BBD-1E4A-82FB-C0327D14D299}"/>
              </a:ext>
            </a:extLst>
          </p:cNvPr>
          <p:cNvSpPr>
            <a:spLocks noGrp="1"/>
          </p:cNvSpPr>
          <p:nvPr>
            <p:ph idx="1"/>
          </p:nvPr>
        </p:nvSpPr>
        <p:spPr>
          <a:xfrm>
            <a:off x="881939" y="3359323"/>
            <a:ext cx="9613861" cy="1849680"/>
          </a:xfrm>
        </p:spPr>
        <p:txBody>
          <a:bodyPr anchor="ctr"/>
          <a:lstStyle/>
          <a:p>
            <a:pPr algn="just"/>
            <a:r>
              <a:rPr lang="en-US" dirty="0"/>
              <a:t>Management theories are a pool of ideas that have been produced to manage and identify what a business or organization might need.</a:t>
            </a:r>
          </a:p>
        </p:txBody>
      </p:sp>
      <p:sp>
        <p:nvSpPr>
          <p:cNvPr id="4" name="TextBox 3">
            <a:extLst>
              <a:ext uri="{FF2B5EF4-FFF2-40B4-BE49-F238E27FC236}">
                <a16:creationId xmlns:a16="http://schemas.microsoft.com/office/drawing/2014/main" id="{86823664-03A1-1147-A973-859A7496FD9F}"/>
              </a:ext>
            </a:extLst>
          </p:cNvPr>
          <p:cNvSpPr txBox="1"/>
          <p:nvPr/>
        </p:nvSpPr>
        <p:spPr>
          <a:xfrm>
            <a:off x="11336899" y="6035512"/>
            <a:ext cx="570462" cy="523220"/>
          </a:xfrm>
          <a:prstGeom prst="rect">
            <a:avLst/>
          </a:prstGeom>
          <a:noFill/>
        </p:spPr>
        <p:txBody>
          <a:bodyPr wrap="square" rtlCol="0">
            <a:spAutoFit/>
          </a:bodyPr>
          <a:lstStyle/>
          <a:p>
            <a:pPr algn="l"/>
            <a:r>
              <a:rPr lang="en-US" sz="2800"/>
              <a:t>3</a:t>
            </a:r>
          </a:p>
        </p:txBody>
      </p:sp>
    </p:spTree>
    <p:extLst>
      <p:ext uri="{BB962C8B-B14F-4D97-AF65-F5344CB8AC3E}">
        <p14:creationId xmlns:p14="http://schemas.microsoft.com/office/powerpoint/2010/main" val="2435359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BE62B-8AAA-B447-A3C2-D2942CBB1D7E}"/>
              </a:ext>
            </a:extLst>
          </p:cNvPr>
          <p:cNvSpPr>
            <a:spLocks noGrp="1"/>
          </p:cNvSpPr>
          <p:nvPr>
            <p:ph type="title"/>
          </p:nvPr>
        </p:nvSpPr>
        <p:spPr>
          <a:xfrm>
            <a:off x="182204" y="921811"/>
            <a:ext cx="9613861" cy="1080938"/>
          </a:xfrm>
        </p:spPr>
        <p:txBody>
          <a:bodyPr anchor="t"/>
          <a:lstStyle/>
          <a:p>
            <a:r>
              <a:rPr lang="en-US" i="0">
                <a:effectLst/>
                <a:latin typeface="Helvetica Neue"/>
              </a:rPr>
              <a:t>Scientific management theory</a:t>
            </a:r>
            <a:br>
              <a:rPr lang="en-US" i="0">
                <a:effectLst/>
                <a:latin typeface="Helvetica Neue"/>
              </a:rPr>
            </a:br>
            <a:endParaRPr lang="en-US"/>
          </a:p>
        </p:txBody>
      </p:sp>
      <p:sp>
        <p:nvSpPr>
          <p:cNvPr id="3" name="Content Placeholder 2">
            <a:extLst>
              <a:ext uri="{FF2B5EF4-FFF2-40B4-BE49-F238E27FC236}">
                <a16:creationId xmlns:a16="http://schemas.microsoft.com/office/drawing/2014/main" id="{16AEA9F7-D86B-AB44-A5AC-D82DA69AE1AC}"/>
              </a:ext>
            </a:extLst>
          </p:cNvPr>
          <p:cNvSpPr>
            <a:spLocks noGrp="1"/>
          </p:cNvSpPr>
          <p:nvPr>
            <p:ph idx="1"/>
          </p:nvPr>
        </p:nvSpPr>
        <p:spPr/>
        <p:txBody>
          <a:bodyPr/>
          <a:lstStyle/>
          <a:p>
            <a:pPr marL="0" indent="0" algn="just">
              <a:buNone/>
            </a:pPr>
            <a:r>
              <a:rPr lang="en-US" dirty="0"/>
              <a:t>This theory says </a:t>
            </a:r>
            <a:r>
              <a:rPr lang="en-US" b="0" i="0" dirty="0">
                <a:effectLst/>
                <a:latin typeface="Helvetica Neue"/>
              </a:rPr>
              <a:t>that the scientific method should be used to perform tasks in the workplace, as opposed to the leader relying on their judgment or the personal discretion of team members. The philosophy saying that instead of forcing people to work hard simplifying tasks could be better to increase productivity.</a:t>
            </a:r>
            <a:endParaRPr lang="en-US" dirty="0"/>
          </a:p>
        </p:txBody>
      </p:sp>
      <p:sp>
        <p:nvSpPr>
          <p:cNvPr id="4" name="TextBox 3">
            <a:extLst>
              <a:ext uri="{FF2B5EF4-FFF2-40B4-BE49-F238E27FC236}">
                <a16:creationId xmlns:a16="http://schemas.microsoft.com/office/drawing/2014/main" id="{F41FDCB2-41AF-8A48-B207-6E2427D85385}"/>
              </a:ext>
            </a:extLst>
          </p:cNvPr>
          <p:cNvSpPr txBox="1"/>
          <p:nvPr/>
        </p:nvSpPr>
        <p:spPr>
          <a:xfrm>
            <a:off x="11277600" y="6071094"/>
            <a:ext cx="712781" cy="523220"/>
          </a:xfrm>
          <a:prstGeom prst="rect">
            <a:avLst/>
          </a:prstGeom>
          <a:noFill/>
        </p:spPr>
        <p:txBody>
          <a:bodyPr wrap="square" rtlCol="0">
            <a:spAutoFit/>
          </a:bodyPr>
          <a:lstStyle/>
          <a:p>
            <a:pPr algn="l"/>
            <a:r>
              <a:rPr lang="en-US" sz="2800"/>
              <a:t>4</a:t>
            </a:r>
          </a:p>
        </p:txBody>
      </p:sp>
    </p:spTree>
    <p:extLst>
      <p:ext uri="{BB962C8B-B14F-4D97-AF65-F5344CB8AC3E}">
        <p14:creationId xmlns:p14="http://schemas.microsoft.com/office/powerpoint/2010/main" val="4238021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DF2D2-F2AB-2545-BCE0-57AB5E83C4B8}"/>
              </a:ext>
            </a:extLst>
          </p:cNvPr>
          <p:cNvSpPr>
            <a:spLocks noGrp="1"/>
          </p:cNvSpPr>
          <p:nvPr>
            <p:ph type="title"/>
          </p:nvPr>
        </p:nvSpPr>
        <p:spPr/>
        <p:txBody>
          <a:bodyPr/>
          <a:lstStyle/>
          <a:p>
            <a:r>
              <a:rPr lang="en-US"/>
              <a:t>Principles of administrative management theory</a:t>
            </a:r>
          </a:p>
        </p:txBody>
      </p:sp>
      <p:sp>
        <p:nvSpPr>
          <p:cNvPr id="3" name="Content Placeholder 2">
            <a:extLst>
              <a:ext uri="{FF2B5EF4-FFF2-40B4-BE49-F238E27FC236}">
                <a16:creationId xmlns:a16="http://schemas.microsoft.com/office/drawing/2014/main" id="{C3CD7C98-A487-4E40-9926-FB7FD90E7E8F}"/>
              </a:ext>
            </a:extLst>
          </p:cNvPr>
          <p:cNvSpPr>
            <a:spLocks noGrp="1"/>
          </p:cNvSpPr>
          <p:nvPr>
            <p:ph idx="1"/>
          </p:nvPr>
        </p:nvSpPr>
        <p:spPr>
          <a:xfrm>
            <a:off x="680320" y="2075263"/>
            <a:ext cx="9613861" cy="4483274"/>
          </a:xfrm>
        </p:spPr>
        <p:txBody>
          <a:bodyPr/>
          <a:lstStyle/>
          <a:p>
            <a:pPr marL="0" indent="0" algn="just">
              <a:buNone/>
            </a:pPr>
            <a:r>
              <a:rPr lang="en-US" dirty="0"/>
              <a:t> Henri </a:t>
            </a:r>
            <a:r>
              <a:rPr lang="en-US" dirty="0" err="1"/>
              <a:t>Fayol</a:t>
            </a:r>
            <a:r>
              <a:rPr lang="en-US" dirty="0"/>
              <a:t> believed that leaders had six main functions, to forecast, plan, coordinate, command and control, and he developed principles that outlined how leaders should organize and interact with their teams: </a:t>
            </a:r>
          </a:p>
          <a:p>
            <a:pPr algn="just"/>
            <a:r>
              <a:rPr lang="en-US" sz="2000" b="1" i="0" dirty="0">
                <a:effectLst/>
                <a:latin typeface="Helvetica Neue"/>
              </a:rPr>
              <a:t>Initiative.                               </a:t>
            </a:r>
          </a:p>
          <a:p>
            <a:pPr algn="just"/>
            <a:r>
              <a:rPr lang="en-US" sz="2000" dirty="0"/>
              <a:t>Equity</a:t>
            </a:r>
          </a:p>
          <a:p>
            <a:pPr algn="just"/>
            <a:r>
              <a:rPr lang="en-US" sz="2000" dirty="0"/>
              <a:t>Scalar chain</a:t>
            </a:r>
          </a:p>
          <a:p>
            <a:pPr algn="just"/>
            <a:r>
              <a:rPr lang="en-US" sz="2000" dirty="0"/>
              <a:t>Remuneration of personnel</a:t>
            </a:r>
          </a:p>
          <a:p>
            <a:pPr algn="just"/>
            <a:r>
              <a:rPr lang="en-US" sz="2000" dirty="0"/>
              <a:t>Unity of direction</a:t>
            </a:r>
          </a:p>
          <a:p>
            <a:pPr algn="just"/>
            <a:r>
              <a:rPr lang="en-US" sz="2000" dirty="0"/>
              <a:t>Discipline</a:t>
            </a:r>
          </a:p>
          <a:p>
            <a:pPr algn="just"/>
            <a:r>
              <a:rPr lang="en-US" sz="2000" dirty="0"/>
              <a:t>Division of work</a:t>
            </a:r>
          </a:p>
          <a:p>
            <a:pPr marL="0" indent="0">
              <a:buNone/>
            </a:pPr>
            <a:endParaRPr lang="en-US" sz="2000" dirty="0"/>
          </a:p>
        </p:txBody>
      </p:sp>
      <p:sp>
        <p:nvSpPr>
          <p:cNvPr id="4" name="TextBox 3">
            <a:extLst>
              <a:ext uri="{FF2B5EF4-FFF2-40B4-BE49-F238E27FC236}">
                <a16:creationId xmlns:a16="http://schemas.microsoft.com/office/drawing/2014/main" id="{11B2C1B0-07AE-1846-A866-932D98005C9A}"/>
              </a:ext>
            </a:extLst>
          </p:cNvPr>
          <p:cNvSpPr txBox="1"/>
          <p:nvPr/>
        </p:nvSpPr>
        <p:spPr>
          <a:xfrm>
            <a:off x="11242020" y="6035317"/>
            <a:ext cx="772081" cy="523220"/>
          </a:xfrm>
          <a:prstGeom prst="rect">
            <a:avLst/>
          </a:prstGeom>
          <a:noFill/>
        </p:spPr>
        <p:txBody>
          <a:bodyPr wrap="square" rtlCol="0">
            <a:spAutoFit/>
          </a:bodyPr>
          <a:lstStyle/>
          <a:p>
            <a:pPr algn="l"/>
            <a:r>
              <a:rPr lang="en-US" sz="2800"/>
              <a:t>5</a:t>
            </a:r>
          </a:p>
        </p:txBody>
      </p:sp>
    </p:spTree>
    <p:extLst>
      <p:ext uri="{BB962C8B-B14F-4D97-AF65-F5344CB8AC3E}">
        <p14:creationId xmlns:p14="http://schemas.microsoft.com/office/powerpoint/2010/main" val="3222843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FFADC-B876-6D47-BE6B-8F62096B27A1}"/>
              </a:ext>
            </a:extLst>
          </p:cNvPr>
          <p:cNvSpPr>
            <a:spLocks noGrp="1"/>
          </p:cNvSpPr>
          <p:nvPr>
            <p:ph type="title"/>
          </p:nvPr>
        </p:nvSpPr>
        <p:spPr/>
        <p:txBody>
          <a:bodyPr/>
          <a:lstStyle/>
          <a:p>
            <a:r>
              <a:rPr lang="en-US"/>
              <a:t>Bureaucratic management theory</a:t>
            </a:r>
          </a:p>
        </p:txBody>
      </p:sp>
      <p:sp>
        <p:nvSpPr>
          <p:cNvPr id="3" name="Content Placeholder 2">
            <a:extLst>
              <a:ext uri="{FF2B5EF4-FFF2-40B4-BE49-F238E27FC236}">
                <a16:creationId xmlns:a16="http://schemas.microsoft.com/office/drawing/2014/main" id="{C8AD2F99-502D-C44A-8C1B-3409ACF3B7DD}"/>
              </a:ext>
            </a:extLst>
          </p:cNvPr>
          <p:cNvSpPr>
            <a:spLocks noGrp="1"/>
          </p:cNvSpPr>
          <p:nvPr>
            <p:ph idx="1"/>
          </p:nvPr>
        </p:nvSpPr>
        <p:spPr/>
        <p:txBody>
          <a:bodyPr anchor="ctr"/>
          <a:lstStyle/>
          <a:p>
            <a:pPr marL="0" indent="0" algn="dist">
              <a:buNone/>
            </a:pPr>
            <a:r>
              <a:rPr lang="en-US" dirty="0"/>
              <a:t>Bureaucratic management theory focuses on structuring organizations in a hierarchy so there are clear rules of governance.</a:t>
            </a:r>
          </a:p>
        </p:txBody>
      </p:sp>
      <p:sp>
        <p:nvSpPr>
          <p:cNvPr id="4" name="TextBox 3">
            <a:extLst>
              <a:ext uri="{FF2B5EF4-FFF2-40B4-BE49-F238E27FC236}">
                <a16:creationId xmlns:a16="http://schemas.microsoft.com/office/drawing/2014/main" id="{647E709F-C327-8D41-954F-EF78E4E56C3E}"/>
              </a:ext>
            </a:extLst>
          </p:cNvPr>
          <p:cNvSpPr txBox="1"/>
          <p:nvPr/>
        </p:nvSpPr>
        <p:spPr>
          <a:xfrm>
            <a:off x="11283530" y="6074651"/>
            <a:ext cx="712781" cy="523023"/>
          </a:xfrm>
          <a:prstGeom prst="rect">
            <a:avLst/>
          </a:prstGeom>
          <a:noFill/>
        </p:spPr>
        <p:txBody>
          <a:bodyPr wrap="square" rtlCol="0">
            <a:spAutoFit/>
          </a:bodyPr>
          <a:lstStyle/>
          <a:p>
            <a:pPr algn="l"/>
            <a:r>
              <a:rPr lang="en-US" sz="2800"/>
              <a:t>6</a:t>
            </a:r>
          </a:p>
        </p:txBody>
      </p:sp>
    </p:spTree>
    <p:extLst>
      <p:ext uri="{BB962C8B-B14F-4D97-AF65-F5344CB8AC3E}">
        <p14:creationId xmlns:p14="http://schemas.microsoft.com/office/powerpoint/2010/main" val="2747373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25492-AD46-7C44-9F36-50713B8FEA27}"/>
              </a:ext>
            </a:extLst>
          </p:cNvPr>
          <p:cNvSpPr>
            <a:spLocks noGrp="1"/>
          </p:cNvSpPr>
          <p:nvPr>
            <p:ph type="title"/>
          </p:nvPr>
        </p:nvSpPr>
        <p:spPr/>
        <p:txBody>
          <a:bodyPr/>
          <a:lstStyle/>
          <a:p>
            <a:r>
              <a:rPr lang="en-US"/>
              <a:t>Human relations theory</a:t>
            </a:r>
          </a:p>
        </p:txBody>
      </p:sp>
      <p:sp>
        <p:nvSpPr>
          <p:cNvPr id="3" name="Content Placeholder 2">
            <a:extLst>
              <a:ext uri="{FF2B5EF4-FFF2-40B4-BE49-F238E27FC236}">
                <a16:creationId xmlns:a16="http://schemas.microsoft.com/office/drawing/2014/main" id="{E965291A-64B8-4F4E-AE72-E04F6EF4593D}"/>
              </a:ext>
            </a:extLst>
          </p:cNvPr>
          <p:cNvSpPr>
            <a:spLocks noGrp="1"/>
          </p:cNvSpPr>
          <p:nvPr>
            <p:ph idx="1"/>
          </p:nvPr>
        </p:nvSpPr>
        <p:spPr/>
        <p:txBody>
          <a:bodyPr anchor="ctr"/>
          <a:lstStyle/>
          <a:p>
            <a:pPr marL="0" indent="0" algn="just">
              <a:buNone/>
            </a:pPr>
            <a:r>
              <a:rPr lang="en-US" b="0" i="0" dirty="0">
                <a:effectLst/>
                <a:latin typeface="Helvetica Neue"/>
              </a:rPr>
              <a:t>This theory is designed to improve productivity that laid the foundation for the human relations movement.</a:t>
            </a:r>
            <a:endParaRPr lang="en-US" dirty="0"/>
          </a:p>
        </p:txBody>
      </p:sp>
      <p:sp>
        <p:nvSpPr>
          <p:cNvPr id="4" name="TextBox 3">
            <a:extLst>
              <a:ext uri="{FF2B5EF4-FFF2-40B4-BE49-F238E27FC236}">
                <a16:creationId xmlns:a16="http://schemas.microsoft.com/office/drawing/2014/main" id="{C0C04AAB-0553-F74C-83ED-C0901F419931}"/>
              </a:ext>
            </a:extLst>
          </p:cNvPr>
          <p:cNvSpPr txBox="1"/>
          <p:nvPr/>
        </p:nvSpPr>
        <p:spPr>
          <a:xfrm>
            <a:off x="11208658" y="6023652"/>
            <a:ext cx="606042" cy="523220"/>
          </a:xfrm>
          <a:prstGeom prst="rect">
            <a:avLst/>
          </a:prstGeom>
          <a:noFill/>
        </p:spPr>
        <p:txBody>
          <a:bodyPr wrap="square" rtlCol="0">
            <a:spAutoFit/>
          </a:bodyPr>
          <a:lstStyle/>
          <a:p>
            <a:pPr algn="l"/>
            <a:r>
              <a:rPr lang="en-US" sz="2800"/>
              <a:t>7</a:t>
            </a:r>
          </a:p>
        </p:txBody>
      </p:sp>
    </p:spTree>
    <p:extLst>
      <p:ext uri="{BB962C8B-B14F-4D97-AF65-F5344CB8AC3E}">
        <p14:creationId xmlns:p14="http://schemas.microsoft.com/office/powerpoint/2010/main" val="4136562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BDA16-B0BD-7F4E-858A-7125A6798415}"/>
              </a:ext>
            </a:extLst>
          </p:cNvPr>
          <p:cNvSpPr>
            <a:spLocks noGrp="1"/>
          </p:cNvSpPr>
          <p:nvPr>
            <p:ph type="title"/>
          </p:nvPr>
        </p:nvSpPr>
        <p:spPr/>
        <p:txBody>
          <a:bodyPr/>
          <a:lstStyle/>
          <a:p>
            <a:r>
              <a:rPr lang="en-US"/>
              <a:t>Systems management theory</a:t>
            </a:r>
          </a:p>
        </p:txBody>
      </p:sp>
      <p:sp>
        <p:nvSpPr>
          <p:cNvPr id="3" name="Content Placeholder 2">
            <a:extLst>
              <a:ext uri="{FF2B5EF4-FFF2-40B4-BE49-F238E27FC236}">
                <a16:creationId xmlns:a16="http://schemas.microsoft.com/office/drawing/2014/main" id="{4197E294-A891-2B48-8660-2AE3CD813B4D}"/>
              </a:ext>
            </a:extLst>
          </p:cNvPr>
          <p:cNvSpPr>
            <a:spLocks noGrp="1"/>
          </p:cNvSpPr>
          <p:nvPr>
            <p:ph idx="1"/>
          </p:nvPr>
        </p:nvSpPr>
        <p:spPr/>
        <p:txBody>
          <a:bodyPr anchor="ctr"/>
          <a:lstStyle/>
          <a:p>
            <a:pPr algn="just"/>
            <a:r>
              <a:rPr lang="en-US" dirty="0"/>
              <a:t>This theory asserts that businesses consist of multiple components that must work in harmony for the larger system to function optimally.</a:t>
            </a:r>
          </a:p>
        </p:txBody>
      </p:sp>
      <p:sp>
        <p:nvSpPr>
          <p:cNvPr id="4" name="TextBox 3">
            <a:extLst>
              <a:ext uri="{FF2B5EF4-FFF2-40B4-BE49-F238E27FC236}">
                <a16:creationId xmlns:a16="http://schemas.microsoft.com/office/drawing/2014/main" id="{3C798B40-1B63-9140-A9DE-027748C238D6}"/>
              </a:ext>
            </a:extLst>
          </p:cNvPr>
          <p:cNvSpPr txBox="1"/>
          <p:nvPr/>
        </p:nvSpPr>
        <p:spPr>
          <a:xfrm>
            <a:off x="11253880" y="6082953"/>
            <a:ext cx="689061" cy="523220"/>
          </a:xfrm>
          <a:prstGeom prst="rect">
            <a:avLst/>
          </a:prstGeom>
          <a:noFill/>
        </p:spPr>
        <p:txBody>
          <a:bodyPr wrap="square" rtlCol="0">
            <a:spAutoFit/>
          </a:bodyPr>
          <a:lstStyle/>
          <a:p>
            <a:pPr algn="l"/>
            <a:r>
              <a:rPr lang="en-US" sz="2800"/>
              <a:t>8</a:t>
            </a:r>
          </a:p>
        </p:txBody>
      </p:sp>
    </p:spTree>
    <p:extLst>
      <p:ext uri="{BB962C8B-B14F-4D97-AF65-F5344CB8AC3E}">
        <p14:creationId xmlns:p14="http://schemas.microsoft.com/office/powerpoint/2010/main" val="1063866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46CAC-03A0-E146-B635-2A686AFE8223}"/>
              </a:ext>
            </a:extLst>
          </p:cNvPr>
          <p:cNvSpPr>
            <a:spLocks noGrp="1"/>
          </p:cNvSpPr>
          <p:nvPr>
            <p:ph type="title"/>
          </p:nvPr>
        </p:nvSpPr>
        <p:spPr/>
        <p:txBody>
          <a:bodyPr/>
          <a:lstStyle/>
          <a:p>
            <a:r>
              <a:rPr lang="en-US"/>
              <a:t>Contingency management theory</a:t>
            </a:r>
          </a:p>
        </p:txBody>
      </p:sp>
      <p:sp>
        <p:nvSpPr>
          <p:cNvPr id="3" name="Content Placeholder 2">
            <a:extLst>
              <a:ext uri="{FF2B5EF4-FFF2-40B4-BE49-F238E27FC236}">
                <a16:creationId xmlns:a16="http://schemas.microsoft.com/office/drawing/2014/main" id="{CB848B31-6E80-284C-9FF4-3A8B0391E19B}"/>
              </a:ext>
            </a:extLst>
          </p:cNvPr>
          <p:cNvSpPr>
            <a:spLocks noGrp="1"/>
          </p:cNvSpPr>
          <p:nvPr>
            <p:ph idx="1"/>
          </p:nvPr>
        </p:nvSpPr>
        <p:spPr/>
        <p:txBody>
          <a:bodyPr anchor="ctr"/>
          <a:lstStyle/>
          <a:p>
            <a:pPr algn="ctr"/>
            <a:r>
              <a:rPr lang="en-US"/>
              <a:t>This theory’s primary focus is that no one management approach works for every organization. </a:t>
            </a:r>
          </a:p>
        </p:txBody>
      </p:sp>
      <p:sp>
        <p:nvSpPr>
          <p:cNvPr id="4" name="TextBox 3">
            <a:extLst>
              <a:ext uri="{FF2B5EF4-FFF2-40B4-BE49-F238E27FC236}">
                <a16:creationId xmlns:a16="http://schemas.microsoft.com/office/drawing/2014/main" id="{1A765F7E-EF74-B140-B9D6-F6BD0BBCE748}"/>
              </a:ext>
            </a:extLst>
          </p:cNvPr>
          <p:cNvSpPr txBox="1"/>
          <p:nvPr/>
        </p:nvSpPr>
        <p:spPr>
          <a:xfrm>
            <a:off x="11313179" y="6213412"/>
            <a:ext cx="677202" cy="523220"/>
          </a:xfrm>
          <a:prstGeom prst="rect">
            <a:avLst/>
          </a:prstGeom>
          <a:noFill/>
        </p:spPr>
        <p:txBody>
          <a:bodyPr wrap="square" rtlCol="0">
            <a:spAutoFit/>
          </a:bodyPr>
          <a:lstStyle/>
          <a:p>
            <a:pPr algn="l"/>
            <a:r>
              <a:rPr lang="en-US" sz="2800"/>
              <a:t>9</a:t>
            </a:r>
          </a:p>
        </p:txBody>
      </p:sp>
    </p:spTree>
    <p:extLst>
      <p:ext uri="{BB962C8B-B14F-4D97-AF65-F5344CB8AC3E}">
        <p14:creationId xmlns:p14="http://schemas.microsoft.com/office/powerpoint/2010/main" val="3059854667"/>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TM04033917[[fn=Berlin]]_novariants" id="{309C13C0-3BE0-4E8F-8916-1D5516B3B5DD}" vid="{18E1BE87-7240-45DF-8788-3CAEB7F17AB1}"/>
    </a:ext>
  </a:extLst>
</a:theme>
</file>

<file path=docProps/app.xml><?xml version="1.0" encoding="utf-8"?>
<Properties xmlns="http://schemas.openxmlformats.org/officeDocument/2006/extended-properties" xmlns:vt="http://schemas.openxmlformats.org/officeDocument/2006/docPropsVTypes">
  <TotalTime>4</TotalTime>
  <Words>353</Words>
  <Application>Microsoft Office PowerPoint</Application>
  <PresentationFormat>Widescreen</PresentationFormat>
  <Paragraphs>52</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Helvetica Neue</vt:lpstr>
      <vt:lpstr>Trebuchet MS</vt:lpstr>
      <vt:lpstr>Berlin</vt:lpstr>
      <vt:lpstr>Describing Managerial Theories and Criticisms</vt:lpstr>
      <vt:lpstr>Table of content</vt:lpstr>
      <vt:lpstr>Introduction</vt:lpstr>
      <vt:lpstr>Scientific management theory </vt:lpstr>
      <vt:lpstr>Principles of administrative management theory</vt:lpstr>
      <vt:lpstr>Bureaucratic management theory</vt:lpstr>
      <vt:lpstr>Human relations theory</vt:lpstr>
      <vt:lpstr>Systems management theory</vt:lpstr>
      <vt:lpstr>Contingency management theory</vt:lpstr>
      <vt:lpstr>Theory X and Y</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Describing managerial theories and criticisms</dc:title>
  <dc:creator>tboomar4@gmail.com</dc:creator>
  <cp:lastModifiedBy>user</cp:lastModifiedBy>
  <cp:revision>13</cp:revision>
  <dcterms:created xsi:type="dcterms:W3CDTF">2021-11-02T19:51:11Z</dcterms:created>
  <dcterms:modified xsi:type="dcterms:W3CDTF">2021-11-29T06:33:33Z</dcterms:modified>
</cp:coreProperties>
</file>