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85"/>
  </p:notesMasterIdLst>
  <p:handoutMasterIdLst>
    <p:handoutMasterId r:id="rId86"/>
  </p:handoutMasterIdLst>
  <p:sldIdLst>
    <p:sldId id="427" r:id="rId2"/>
    <p:sldId id="428" r:id="rId3"/>
    <p:sldId id="493" r:id="rId4"/>
    <p:sldId id="494" r:id="rId5"/>
    <p:sldId id="495" r:id="rId6"/>
    <p:sldId id="430" r:id="rId7"/>
    <p:sldId id="496" r:id="rId8"/>
    <p:sldId id="497" r:id="rId9"/>
    <p:sldId id="498" r:id="rId10"/>
    <p:sldId id="499" r:id="rId11"/>
    <p:sldId id="500" r:id="rId12"/>
    <p:sldId id="501" r:id="rId13"/>
    <p:sldId id="502" r:id="rId14"/>
    <p:sldId id="503" r:id="rId15"/>
    <p:sldId id="431" r:id="rId16"/>
    <p:sldId id="273" r:id="rId17"/>
    <p:sldId id="286" r:id="rId18"/>
    <p:sldId id="272" r:id="rId19"/>
    <p:sldId id="297" r:id="rId20"/>
    <p:sldId id="443" r:id="rId21"/>
    <p:sldId id="341" r:id="rId22"/>
    <p:sldId id="271" r:id="rId23"/>
    <p:sldId id="449" r:id="rId24"/>
    <p:sldId id="444" r:id="rId25"/>
    <p:sldId id="448" r:id="rId26"/>
    <p:sldId id="445" r:id="rId27"/>
    <p:sldId id="446" r:id="rId28"/>
    <p:sldId id="346" r:id="rId29"/>
    <p:sldId id="452" r:id="rId30"/>
    <p:sldId id="347" r:id="rId31"/>
    <p:sldId id="349" r:id="rId32"/>
    <p:sldId id="447" r:id="rId33"/>
    <p:sldId id="350" r:id="rId34"/>
    <p:sldId id="351" r:id="rId35"/>
    <p:sldId id="352" r:id="rId36"/>
    <p:sldId id="353" r:id="rId37"/>
    <p:sldId id="354" r:id="rId38"/>
    <p:sldId id="360" r:id="rId39"/>
    <p:sldId id="460" r:id="rId40"/>
    <p:sldId id="463" r:id="rId41"/>
    <p:sldId id="464" r:id="rId42"/>
    <p:sldId id="465" r:id="rId43"/>
    <p:sldId id="395" r:id="rId44"/>
    <p:sldId id="396" r:id="rId45"/>
    <p:sldId id="398" r:id="rId46"/>
    <p:sldId id="399" r:id="rId47"/>
    <p:sldId id="402" r:id="rId48"/>
    <p:sldId id="406" r:id="rId49"/>
    <p:sldId id="409" r:id="rId50"/>
    <p:sldId id="411" r:id="rId51"/>
    <p:sldId id="414" r:id="rId52"/>
    <p:sldId id="417" r:id="rId53"/>
    <p:sldId id="421" r:id="rId54"/>
    <p:sldId id="424" r:id="rId55"/>
    <p:sldId id="455" r:id="rId56"/>
    <p:sldId id="456" r:id="rId57"/>
    <p:sldId id="457" r:id="rId58"/>
    <p:sldId id="458" r:id="rId59"/>
    <p:sldId id="459" r:id="rId60"/>
    <p:sldId id="466" r:id="rId61"/>
    <p:sldId id="467" r:id="rId62"/>
    <p:sldId id="469" r:id="rId63"/>
    <p:sldId id="471" r:id="rId64"/>
    <p:sldId id="472" r:id="rId65"/>
    <p:sldId id="473" r:id="rId66"/>
    <p:sldId id="474" r:id="rId67"/>
    <p:sldId id="475" r:id="rId68"/>
    <p:sldId id="477" r:id="rId69"/>
    <p:sldId id="478" r:id="rId70"/>
    <p:sldId id="479" r:id="rId71"/>
    <p:sldId id="480" r:id="rId72"/>
    <p:sldId id="482" r:id="rId73"/>
    <p:sldId id="483" r:id="rId74"/>
    <p:sldId id="484" r:id="rId75"/>
    <p:sldId id="485" r:id="rId76"/>
    <p:sldId id="488" r:id="rId77"/>
    <p:sldId id="489" r:id="rId78"/>
    <p:sldId id="490" r:id="rId79"/>
    <p:sldId id="491" r:id="rId80"/>
    <p:sldId id="504" r:id="rId81"/>
    <p:sldId id="505" r:id="rId82"/>
    <p:sldId id="506" r:id="rId83"/>
    <p:sldId id="487" r:id="rId8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5050"/>
    <a:srgbClr val="996600"/>
    <a:srgbClr val="FF9900"/>
    <a:srgbClr val="663300"/>
    <a:srgbClr val="894400"/>
    <a:srgbClr val="A45100"/>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50" d="100"/>
          <a:sy n="50" d="100"/>
        </p:scale>
        <p:origin x="-1086" y="-22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5" d="100"/>
          <a:sy n="35" d="100"/>
        </p:scale>
        <p:origin x="-160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050"/>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04451" name="Rectangle 2051"/>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04452" name="Rectangle 2052"/>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04453" name="Rectangle 2053"/>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57C2EF3-64FE-4165-A6DD-9EB95C1A7290}" type="slidenum">
              <a:rPr lang="en-US"/>
              <a:pPr>
                <a:defRPr/>
              </a:pPr>
              <a:t>‹#›</a:t>
            </a:fld>
            <a:endParaRPr lang="en-US"/>
          </a:p>
        </p:txBody>
      </p:sp>
    </p:spTree>
    <p:extLst>
      <p:ext uri="{BB962C8B-B14F-4D97-AF65-F5344CB8AC3E}">
        <p14:creationId xmlns:p14="http://schemas.microsoft.com/office/powerpoint/2010/main" val="2495707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1660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143000" y="685800"/>
            <a:ext cx="4572000" cy="3429000"/>
          </a:xfrm>
          <a:prstGeom prst="rect">
            <a:avLst/>
          </a:prstGeom>
          <a:ln/>
        </p:spPr>
      </p:sp>
      <p:sp>
        <p:nvSpPr>
          <p:cNvPr id="103427" name="Rectangle 3"/>
          <p:cNvSpPr>
            <a:spLocks noGrp="1" noChangeArrowheads="1"/>
          </p:cNvSpPr>
          <p:nvPr>
            <p:ph type="body" idx="1"/>
          </p:nvPr>
        </p:nvSpPr>
        <p:spPr>
          <a:xfrm>
            <a:off x="914400" y="4343400"/>
            <a:ext cx="5029200" cy="4114800"/>
          </a:xfrm>
          <a:prstGeom prst="rect">
            <a:avLst/>
          </a:prstGeom>
          <a:noFill/>
          <a:ln/>
        </p:spPr>
        <p:txBody>
          <a:bodyPr/>
          <a:lstStyle/>
          <a:p>
            <a:r>
              <a:rPr lang="en-GB" altLang="en-GB" sz="1000" b="1" smtClean="0">
                <a:latin typeface="Times New Roman" pitchFamily="18" charset="0"/>
              </a:rPr>
              <a:t>The vertical plane - the six limb leads</a:t>
            </a:r>
            <a:endParaRPr lang="en-GB" altLang="en-GB" sz="1000" smtClean="0">
              <a:latin typeface="Times New Roman" pitchFamily="18" charset="0"/>
            </a:endParaRPr>
          </a:p>
          <a:p>
            <a:r>
              <a:rPr lang="en-GB" altLang="en-GB" sz="1000" smtClean="0">
                <a:latin typeface="Times New Roman" pitchFamily="18" charset="0"/>
              </a:rPr>
              <a:t>The three electrodes are placed on the right (R) and left arms (L) and the left leg (F) with the neutral lead on the right leg, usually on the wrists and ankles.</a:t>
            </a:r>
          </a:p>
          <a:p>
            <a:r>
              <a:rPr lang="en-GB" altLang="en-GB" sz="1000" smtClean="0">
                <a:latin typeface="Times New Roman" pitchFamily="18" charset="0"/>
              </a:rPr>
              <a:t>Lead I is obtained by connecting L to the positive terminal and R to the negative terminal. </a:t>
            </a:r>
          </a:p>
          <a:p>
            <a:r>
              <a:rPr lang="en-GB" altLang="en-GB" sz="1000" smtClean="0">
                <a:latin typeface="Times New Roman" pitchFamily="18" charset="0"/>
              </a:rPr>
              <a:t>Lead II records with the left leg connected to the positive and the right arm to the negative.</a:t>
            </a:r>
          </a:p>
          <a:p>
            <a:r>
              <a:rPr lang="en-GB" altLang="en-GB" sz="1000" smtClean="0">
                <a:latin typeface="Times New Roman" pitchFamily="18" charset="0"/>
              </a:rPr>
              <a:t>Lead III records with the left foot connected to the positive and the left arm to the negative.</a:t>
            </a:r>
          </a:p>
          <a:p>
            <a:r>
              <a:rPr lang="en-GB" altLang="en-GB" sz="1000" smtClean="0">
                <a:latin typeface="Times New Roman" pitchFamily="18" charset="0"/>
              </a:rPr>
              <a:t>aVR, aVL, and aVF are considered to look at the heart from the right arm, left arm and left leg.</a:t>
            </a:r>
          </a:p>
          <a:p>
            <a:r>
              <a:rPr lang="en-GB" altLang="en-GB" sz="1000" smtClean="0">
                <a:latin typeface="Times New Roman" pitchFamily="18" charset="0"/>
              </a:rPr>
              <a:t>Leads I and aVL give most information about the lateral border, leads II, III, and aVF obtain most information about the inferior (or posterior) and the precordial leads give information about the anterior aspect of the heart.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xfrm>
            <a:off x="1143000" y="685800"/>
            <a:ext cx="4572000" cy="3429000"/>
          </a:xfrm>
          <a:prstGeom prst="rect">
            <a:avLst/>
          </a:prstGeom>
          <a:ln/>
        </p:spPr>
      </p:sp>
      <p:sp>
        <p:nvSpPr>
          <p:cNvPr id="104451" name="Rectangle 3"/>
          <p:cNvSpPr>
            <a:spLocks noGrp="1" noChangeArrowheads="1"/>
          </p:cNvSpPr>
          <p:nvPr>
            <p:ph type="body" idx="1"/>
          </p:nvPr>
        </p:nvSpPr>
        <p:spPr>
          <a:xfrm>
            <a:off x="914400" y="4343400"/>
            <a:ext cx="5029200" cy="4114800"/>
          </a:xfrm>
          <a:prstGeom prst="rect">
            <a:avLst/>
          </a:prstGeom>
          <a:noFill/>
          <a:ln/>
        </p:spPr>
        <p:txBody>
          <a:bodyPr/>
          <a:lstStyle/>
          <a:p>
            <a:r>
              <a:rPr lang="en-GB" altLang="en-GB" sz="1000" b="1" smtClean="0">
                <a:latin typeface="Times New Roman" pitchFamily="18" charset="0"/>
              </a:rPr>
              <a:t>Horizontal plane - the six chest leads</a:t>
            </a:r>
            <a:endParaRPr lang="en-GB" altLang="en-GB" sz="1000" smtClean="0">
              <a:latin typeface="Times New Roman" pitchFamily="18" charset="0"/>
            </a:endParaRPr>
          </a:p>
          <a:p>
            <a:r>
              <a:rPr lang="en-GB" altLang="en-GB" sz="1000" smtClean="0">
                <a:latin typeface="Times New Roman" pitchFamily="18" charset="0"/>
              </a:rPr>
              <a:t>Each of the six chest leads has a fixed position.  In order to place the precordial leads correctly the fourth intercostal space needs to be identified. The ribs form convenient horizontal landmarks. In order to count them, feel for the ridge with marks the junction of the manubrium and the body of the sternum. When this has been found, run the finger outwards until it reaches the second costal cartilage, which articulates with the sternum at this level. The space immediately above this is the first intercostal space. The spaces should then be counted downwards, well away from the sternum, as they are more easily felt here. </a:t>
            </a:r>
          </a:p>
          <a:p>
            <a:r>
              <a:rPr lang="en-GB" altLang="en-GB" sz="1000" smtClean="0">
                <a:latin typeface="Times New Roman" pitchFamily="18" charset="0"/>
              </a:rPr>
              <a:t>V</a:t>
            </a:r>
            <a:r>
              <a:rPr lang="en-GB" altLang="en-GB" sz="1000" baseline="-25000" smtClean="0">
                <a:latin typeface="Times New Roman" pitchFamily="18" charset="0"/>
              </a:rPr>
              <a:t>1</a:t>
            </a:r>
            <a:r>
              <a:rPr lang="en-GB" altLang="en-GB" sz="1000" smtClean="0">
                <a:latin typeface="Times New Roman" pitchFamily="18" charset="0"/>
              </a:rPr>
              <a:t> right sternal margin at fourth intercostal space</a:t>
            </a:r>
          </a:p>
          <a:p>
            <a:r>
              <a:rPr lang="en-GB" altLang="en-GB" sz="1000" smtClean="0">
                <a:latin typeface="Times New Roman" pitchFamily="18" charset="0"/>
              </a:rPr>
              <a:t>V</a:t>
            </a:r>
            <a:r>
              <a:rPr lang="en-GB" altLang="en-GB" sz="1000" baseline="-25000" smtClean="0">
                <a:latin typeface="Times New Roman" pitchFamily="18" charset="0"/>
              </a:rPr>
              <a:t>2</a:t>
            </a:r>
            <a:r>
              <a:rPr lang="en-GB" altLang="en-GB" sz="1000" smtClean="0">
                <a:latin typeface="Times New Roman" pitchFamily="18" charset="0"/>
              </a:rPr>
              <a:t> left sternal margin at fourth intercostal space</a:t>
            </a:r>
          </a:p>
          <a:p>
            <a:r>
              <a:rPr lang="en-GB" altLang="en-GB" sz="1000" smtClean="0">
                <a:latin typeface="Times New Roman" pitchFamily="18" charset="0"/>
              </a:rPr>
              <a:t>V</a:t>
            </a:r>
            <a:r>
              <a:rPr lang="en-GB" altLang="en-GB" sz="1000" baseline="-25000" smtClean="0">
                <a:latin typeface="Times New Roman" pitchFamily="18" charset="0"/>
              </a:rPr>
              <a:t>3</a:t>
            </a:r>
            <a:r>
              <a:rPr lang="en-GB" altLang="en-GB" sz="1000" smtClean="0">
                <a:latin typeface="Times New Roman" pitchFamily="18" charset="0"/>
              </a:rPr>
              <a:t> midway between V</a:t>
            </a:r>
            <a:r>
              <a:rPr lang="en-GB" altLang="en-GB" sz="1000" baseline="-25000" smtClean="0">
                <a:latin typeface="Times New Roman" pitchFamily="18" charset="0"/>
              </a:rPr>
              <a:t>2 </a:t>
            </a:r>
            <a:r>
              <a:rPr lang="en-GB" altLang="en-GB" sz="1000" smtClean="0">
                <a:latin typeface="Times New Roman" pitchFamily="18" charset="0"/>
              </a:rPr>
              <a:t>and V</a:t>
            </a:r>
            <a:r>
              <a:rPr lang="en-GB" altLang="en-GB" sz="1000" baseline="-25000" smtClean="0">
                <a:latin typeface="Times New Roman" pitchFamily="18" charset="0"/>
              </a:rPr>
              <a:t>4</a:t>
            </a:r>
          </a:p>
          <a:p>
            <a:r>
              <a:rPr lang="en-GB" altLang="en-GB" sz="1000" smtClean="0">
                <a:latin typeface="Times New Roman" pitchFamily="18" charset="0"/>
              </a:rPr>
              <a:t>V</a:t>
            </a:r>
            <a:r>
              <a:rPr lang="en-GB" altLang="en-GB" sz="1000" baseline="-25000" smtClean="0">
                <a:latin typeface="Times New Roman" pitchFamily="18" charset="0"/>
              </a:rPr>
              <a:t>4</a:t>
            </a:r>
            <a:r>
              <a:rPr lang="en-GB" altLang="en-GB" sz="1000" smtClean="0">
                <a:latin typeface="Times New Roman" pitchFamily="18" charset="0"/>
              </a:rPr>
              <a:t> intersection of left midclavicular line and fifth intercostal space</a:t>
            </a:r>
          </a:p>
          <a:p>
            <a:r>
              <a:rPr lang="en-GB" altLang="en-GB" sz="1000" smtClean="0">
                <a:latin typeface="Times New Roman" pitchFamily="18" charset="0"/>
              </a:rPr>
              <a:t>V</a:t>
            </a:r>
            <a:r>
              <a:rPr lang="en-GB" altLang="en-GB" sz="1000" baseline="-25000" smtClean="0">
                <a:latin typeface="Times New Roman" pitchFamily="18" charset="0"/>
              </a:rPr>
              <a:t>5 </a:t>
            </a:r>
            <a:r>
              <a:rPr lang="en-GB" altLang="en-GB" sz="1000" smtClean="0">
                <a:latin typeface="Times New Roman" pitchFamily="18" charset="0"/>
              </a:rPr>
              <a:t>intersection of left anterior axillary line with a horizontal line through V</a:t>
            </a:r>
            <a:r>
              <a:rPr lang="en-GB" altLang="en-GB" sz="1000" baseline="-25000" smtClean="0">
                <a:latin typeface="Times New Roman" pitchFamily="18" charset="0"/>
              </a:rPr>
              <a:t>4</a:t>
            </a:r>
            <a:endParaRPr lang="en-GB" altLang="en-GB" sz="1000" smtClean="0">
              <a:latin typeface="Times New Roman" pitchFamily="18" charset="0"/>
            </a:endParaRPr>
          </a:p>
          <a:p>
            <a:r>
              <a:rPr lang="en-GB" altLang="en-GB" sz="1000" smtClean="0">
                <a:latin typeface="Times New Roman" pitchFamily="18" charset="0"/>
              </a:rPr>
              <a:t>V</a:t>
            </a:r>
            <a:r>
              <a:rPr lang="en-GB" altLang="en-GB" sz="1000" baseline="-25000" smtClean="0">
                <a:latin typeface="Times New Roman" pitchFamily="18" charset="0"/>
              </a:rPr>
              <a:t>6</a:t>
            </a:r>
            <a:r>
              <a:rPr lang="en-GB" altLang="en-GB" sz="1000" smtClean="0">
                <a:latin typeface="Times New Roman" pitchFamily="18" charset="0"/>
              </a:rPr>
              <a:t> intersection of mid-axillary line with a horizontal line through V</a:t>
            </a:r>
            <a:r>
              <a:rPr lang="en-GB" altLang="en-GB" sz="1000" baseline="-25000" smtClean="0">
                <a:latin typeface="Times New Roman" pitchFamily="18" charset="0"/>
              </a:rPr>
              <a:t>4</a:t>
            </a:r>
            <a:r>
              <a:rPr lang="en-GB" altLang="en-GB" sz="1000" smtClean="0">
                <a:latin typeface="Times New Roman" pitchFamily="18" charset="0"/>
              </a:rPr>
              <a:t> and V</a:t>
            </a:r>
            <a:r>
              <a:rPr lang="en-GB" altLang="en-GB" sz="1000" baseline="-25000" smtClean="0">
                <a:latin typeface="Times New Roman" pitchFamily="18" charset="0"/>
              </a:rPr>
              <a:t>5</a:t>
            </a:r>
            <a:r>
              <a:rPr lang="en-GB" altLang="en-GB" sz="1000" smtClean="0">
                <a:latin typeface="Times New Roman" pitchFamily="18" charset="0"/>
              </a:rPr>
              <a:t>.</a:t>
            </a:r>
          </a:p>
          <a:p>
            <a:r>
              <a:rPr lang="en-GB" altLang="en-GB" sz="1000" smtClean="0">
                <a:latin typeface="Times New Roman" pitchFamily="18" charset="0"/>
              </a:rPr>
              <a:t>V</a:t>
            </a:r>
            <a:r>
              <a:rPr lang="en-GB" altLang="en-GB" sz="1000" baseline="-25000" smtClean="0">
                <a:latin typeface="Times New Roman" pitchFamily="18" charset="0"/>
              </a:rPr>
              <a:t>1</a:t>
            </a:r>
            <a:r>
              <a:rPr lang="en-GB" altLang="en-GB" sz="1000" smtClean="0">
                <a:latin typeface="Times New Roman" pitchFamily="18" charset="0"/>
              </a:rPr>
              <a:t> and V</a:t>
            </a:r>
            <a:r>
              <a:rPr lang="en-GB" altLang="en-GB" sz="1000" baseline="-25000" smtClean="0">
                <a:latin typeface="Times New Roman" pitchFamily="18" charset="0"/>
              </a:rPr>
              <a:t>2</a:t>
            </a:r>
            <a:r>
              <a:rPr lang="en-GB" altLang="en-GB" sz="1000" smtClean="0">
                <a:latin typeface="Times New Roman" pitchFamily="18" charset="0"/>
              </a:rPr>
              <a:t> face and lie close to the free wall of the right ventricle, V</a:t>
            </a:r>
            <a:r>
              <a:rPr lang="en-GB" altLang="en-GB" sz="1000" baseline="-25000" smtClean="0">
                <a:latin typeface="Times New Roman" pitchFamily="18" charset="0"/>
              </a:rPr>
              <a:t>3</a:t>
            </a:r>
            <a:r>
              <a:rPr lang="en-GB" altLang="en-GB" sz="1000" smtClean="0">
                <a:latin typeface="Times New Roman" pitchFamily="18" charset="0"/>
              </a:rPr>
              <a:t> and V</a:t>
            </a:r>
            <a:r>
              <a:rPr lang="en-GB" altLang="en-GB" sz="1000" baseline="-25000" smtClean="0">
                <a:latin typeface="Times New Roman" pitchFamily="18" charset="0"/>
              </a:rPr>
              <a:t>4</a:t>
            </a:r>
            <a:r>
              <a:rPr lang="en-GB" altLang="en-GB" sz="1000" smtClean="0">
                <a:latin typeface="Times New Roman" pitchFamily="18" charset="0"/>
              </a:rPr>
              <a:t> lie near to the interventricular septum with V</a:t>
            </a:r>
            <a:r>
              <a:rPr lang="en-GB" altLang="en-GB" sz="1000" baseline="-25000" smtClean="0">
                <a:latin typeface="Times New Roman" pitchFamily="18" charset="0"/>
              </a:rPr>
              <a:t>4</a:t>
            </a:r>
            <a:r>
              <a:rPr lang="en-GB" altLang="en-GB" sz="1000" smtClean="0">
                <a:latin typeface="Times New Roman" pitchFamily="18" charset="0"/>
              </a:rPr>
              <a:t> usually at the cardiac apex, and V</a:t>
            </a:r>
            <a:r>
              <a:rPr lang="en-GB" altLang="en-GB" sz="1000" baseline="-25000" smtClean="0">
                <a:latin typeface="Times New Roman" pitchFamily="18" charset="0"/>
              </a:rPr>
              <a:t>5</a:t>
            </a:r>
            <a:r>
              <a:rPr lang="en-GB" altLang="en-GB" sz="1000" smtClean="0">
                <a:latin typeface="Times New Roman" pitchFamily="18" charset="0"/>
              </a:rPr>
              <a:t> and V</a:t>
            </a:r>
            <a:r>
              <a:rPr lang="en-GB" altLang="en-GB" sz="1000" baseline="-25000" smtClean="0">
                <a:latin typeface="Times New Roman" pitchFamily="18" charset="0"/>
              </a:rPr>
              <a:t>6</a:t>
            </a:r>
            <a:r>
              <a:rPr lang="en-GB" altLang="en-GB" sz="1000" smtClean="0">
                <a:latin typeface="Times New Roman" pitchFamily="18" charset="0"/>
              </a:rPr>
              <a:t> face the free wall of the left ventricle but are separated from it by a substantial distance. </a:t>
            </a:r>
          </a:p>
          <a:p>
            <a:r>
              <a:rPr lang="en-GB" altLang="en-GB" sz="1000" smtClean="0">
                <a:latin typeface="Times New Roman" pitchFamily="18" charset="0"/>
              </a:rPr>
              <a:t>Together the chest leads observe changes in the anterior and lateral aspects of the heart, giving detailed information about the myocardium of the area they lie over.</a:t>
            </a:r>
          </a:p>
          <a:p>
            <a:endParaRPr lang="en-GB" altLang="en-GB" sz="1000"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Folienbildplatzhalter 1"/>
          <p:cNvSpPr>
            <a:spLocks noGrp="1" noRot="1" noChangeAspec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08547" name="Notizenplatzhalt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p>
        </p:txBody>
      </p:sp>
      <p:sp>
        <p:nvSpPr>
          <p:cNvPr id="108548" name="Foliennummernplatzhalt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fld id="{7696E03C-AE37-462A-B5A1-195352323910}" type="slidenum">
              <a:rPr lang="de-DE"/>
              <a:pPr/>
              <a:t>72</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Folienbildplatzhalter 1"/>
          <p:cNvSpPr>
            <a:spLocks noGrp="1" noRot="1" noChangeAspec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09571" name="Notizenplatzhalt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p>
        </p:txBody>
      </p:sp>
      <p:sp>
        <p:nvSpPr>
          <p:cNvPr id="109572" name="Foliennummernplatzhalt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fld id="{F72F3891-2CAE-4456-9502-7C1F79060A11}" type="slidenum">
              <a:rPr lang="de-DE"/>
              <a:pPr/>
              <a:t>73</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Folienbildplatzhalter 1"/>
          <p:cNvSpPr>
            <a:spLocks noGrp="1" noRot="1" noChangeAspec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10595" name="Notizenplatzhalt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p>
        </p:txBody>
      </p:sp>
      <p:sp>
        <p:nvSpPr>
          <p:cNvPr id="110596" name="Foliennummernplatzhalt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fld id="{6B33401B-E88F-49E0-9A22-111D35266892}" type="slidenum">
              <a:rPr lang="de-DE"/>
              <a:pPr/>
              <a:t>74</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Folienbildplatzhalter 1"/>
          <p:cNvSpPr>
            <a:spLocks noGrp="1" noRot="1" noChangeAspec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11619" name="Notizenplatzhalt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p>
        </p:txBody>
      </p:sp>
      <p:sp>
        <p:nvSpPr>
          <p:cNvPr id="111620" name="Foliennummernplatzhalt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fld id="{56B5322E-5EF1-486E-B2DF-54D2AC7CE794}" type="slidenum">
              <a:rPr lang="de-DE"/>
              <a:pPr/>
              <a:t>75</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Straight Connector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Straight Connector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Straight Connector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Straight Connector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Straight Connector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Straight Connector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r>
              <a:rPr lang="en-US"/>
              <a:t>For more presentations www.medicalppt.blogspot.com</a:t>
            </a:r>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12E490A2-7484-4BCF-9E0E-F869F49F1B52}" type="slidenum">
              <a:rPr lang="en-US"/>
              <a:pPr>
                <a:defRPr/>
              </a:pPr>
              <a:t>‹#›</a:t>
            </a:fld>
            <a:endParaRPr lang="en-US"/>
          </a:p>
        </p:txBody>
      </p:sp>
    </p:spTree>
    <p:extLst>
      <p:ext uri="{BB962C8B-B14F-4D97-AF65-F5344CB8AC3E}">
        <p14:creationId xmlns:p14="http://schemas.microsoft.com/office/powerpoint/2010/main" val="379303979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6" name="Slide Number Placeholder 22"/>
          <p:cNvSpPr>
            <a:spLocks noGrp="1"/>
          </p:cNvSpPr>
          <p:nvPr>
            <p:ph type="sldNum" sz="quarter" idx="12"/>
          </p:nvPr>
        </p:nvSpPr>
        <p:spPr/>
        <p:txBody>
          <a:bodyPr/>
          <a:lstStyle>
            <a:lvl1pPr>
              <a:defRPr/>
            </a:lvl1pPr>
          </a:lstStyle>
          <a:p>
            <a:pPr>
              <a:defRPr/>
            </a:pPr>
            <a:fld id="{EA2F6FE1-E161-41FE-B388-E41DB87E8A42}" type="slidenum">
              <a:rPr lang="en-US"/>
              <a:pPr>
                <a:defRPr/>
              </a:pPr>
              <a:t>‹#›</a:t>
            </a:fld>
            <a:endParaRPr lang="en-US"/>
          </a:p>
        </p:txBody>
      </p:sp>
    </p:spTree>
    <p:extLst>
      <p:ext uri="{BB962C8B-B14F-4D97-AF65-F5344CB8AC3E}">
        <p14:creationId xmlns:p14="http://schemas.microsoft.com/office/powerpoint/2010/main" val="3461274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6" name="Slide Number Placeholder 22"/>
          <p:cNvSpPr>
            <a:spLocks noGrp="1"/>
          </p:cNvSpPr>
          <p:nvPr>
            <p:ph type="sldNum" sz="quarter" idx="12"/>
          </p:nvPr>
        </p:nvSpPr>
        <p:spPr/>
        <p:txBody>
          <a:bodyPr/>
          <a:lstStyle>
            <a:lvl1pPr>
              <a:defRPr/>
            </a:lvl1pPr>
          </a:lstStyle>
          <a:p>
            <a:pPr>
              <a:defRPr/>
            </a:pPr>
            <a:fld id="{9157F63B-805C-4C85-9661-65FB898BB0F2}" type="slidenum">
              <a:rPr lang="en-US"/>
              <a:pPr>
                <a:defRPr/>
              </a:pPr>
              <a:t>‹#›</a:t>
            </a:fld>
            <a:endParaRPr lang="en-US"/>
          </a:p>
        </p:txBody>
      </p:sp>
    </p:spTree>
    <p:extLst>
      <p:ext uri="{BB962C8B-B14F-4D97-AF65-F5344CB8AC3E}">
        <p14:creationId xmlns:p14="http://schemas.microsoft.com/office/powerpoint/2010/main" val="3523359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2057400"/>
            <a:ext cx="3810000" cy="4114800"/>
          </a:xfrm>
        </p:spPr>
        <p:txBody>
          <a:bodyPr>
            <a:normAutofit/>
          </a:bodyPr>
          <a:lstStyle/>
          <a:p>
            <a:pPr lvl="0"/>
            <a:endParaRPr lang="en-US" noProof="0"/>
          </a:p>
        </p:txBody>
      </p:sp>
      <p:sp>
        <p:nvSpPr>
          <p:cNvPr id="4" name="Text Placeholder 3"/>
          <p:cNvSpPr>
            <a:spLocks noGrp="1"/>
          </p:cNvSpPr>
          <p:nvPr>
            <p:ph type="body" sz="half" idx="2"/>
          </p:nvPr>
        </p:nvSpPr>
        <p:spPr>
          <a:xfrm>
            <a:off x="46482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324600"/>
            <a:ext cx="19050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5562600" y="6324600"/>
            <a:ext cx="2895600" cy="457200"/>
          </a:xfrm>
        </p:spPr>
        <p:txBody>
          <a:bodyPr/>
          <a:lstStyle>
            <a:lvl1pPr>
              <a:defRPr/>
            </a:lvl1pPr>
          </a:lstStyle>
          <a:p>
            <a:pPr>
              <a:defRPr/>
            </a:pPr>
            <a:r>
              <a:rPr lang="en-US"/>
              <a:t>For more presentations www.medicalppt.blogspot.com</a:t>
            </a:r>
          </a:p>
        </p:txBody>
      </p:sp>
      <p:sp>
        <p:nvSpPr>
          <p:cNvPr id="7" name="Slide Number Placeholder 6"/>
          <p:cNvSpPr>
            <a:spLocks noGrp="1"/>
          </p:cNvSpPr>
          <p:nvPr>
            <p:ph type="sldNum" sz="quarter" idx="12"/>
          </p:nvPr>
        </p:nvSpPr>
        <p:spPr>
          <a:xfrm>
            <a:off x="3124200" y="6324600"/>
            <a:ext cx="1905000" cy="457200"/>
          </a:xfrm>
        </p:spPr>
        <p:txBody>
          <a:bodyPr/>
          <a:lstStyle>
            <a:lvl1pPr>
              <a:defRPr/>
            </a:lvl1pPr>
          </a:lstStyle>
          <a:p>
            <a:pPr>
              <a:defRPr/>
            </a:pPr>
            <a:fld id="{685D8F69-0E0D-4F32-A14C-86C9920ED399}" type="slidenum">
              <a:rPr lang="en-US"/>
              <a:pPr>
                <a:defRPr/>
              </a:pPr>
              <a:t>‹#›</a:t>
            </a:fld>
            <a:endParaRPr lang="en-US"/>
          </a:p>
        </p:txBody>
      </p:sp>
    </p:spTree>
    <p:extLst>
      <p:ext uri="{BB962C8B-B14F-4D97-AF65-F5344CB8AC3E}">
        <p14:creationId xmlns:p14="http://schemas.microsoft.com/office/powerpoint/2010/main" val="25012678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2057400"/>
            <a:ext cx="3810000" cy="4114800"/>
          </a:xfrm>
        </p:spPr>
        <p:txBody>
          <a:bodyPr>
            <a:normAutofit/>
          </a:bodyPr>
          <a:lstStyle/>
          <a:p>
            <a:pPr lvl="0"/>
            <a:endParaRPr lang="en-US" noProof="0"/>
          </a:p>
        </p:txBody>
      </p:sp>
      <p:sp>
        <p:nvSpPr>
          <p:cNvPr id="5" name="Date Placeholder 4"/>
          <p:cNvSpPr>
            <a:spLocks noGrp="1"/>
          </p:cNvSpPr>
          <p:nvPr>
            <p:ph type="dt" sz="half" idx="10"/>
          </p:nvPr>
        </p:nvSpPr>
        <p:spPr>
          <a:xfrm>
            <a:off x="685800" y="6324600"/>
            <a:ext cx="19050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5562600" y="6324600"/>
            <a:ext cx="2895600" cy="457200"/>
          </a:xfrm>
        </p:spPr>
        <p:txBody>
          <a:bodyPr/>
          <a:lstStyle>
            <a:lvl1pPr>
              <a:defRPr/>
            </a:lvl1pPr>
          </a:lstStyle>
          <a:p>
            <a:pPr>
              <a:defRPr/>
            </a:pPr>
            <a:r>
              <a:rPr lang="en-US"/>
              <a:t>For more presentations www.medicalppt.blogspot.com</a:t>
            </a:r>
          </a:p>
        </p:txBody>
      </p:sp>
      <p:sp>
        <p:nvSpPr>
          <p:cNvPr id="7" name="Slide Number Placeholder 6"/>
          <p:cNvSpPr>
            <a:spLocks noGrp="1"/>
          </p:cNvSpPr>
          <p:nvPr>
            <p:ph type="sldNum" sz="quarter" idx="12"/>
          </p:nvPr>
        </p:nvSpPr>
        <p:spPr>
          <a:xfrm>
            <a:off x="3124200" y="6324600"/>
            <a:ext cx="1905000" cy="457200"/>
          </a:xfrm>
        </p:spPr>
        <p:txBody>
          <a:bodyPr/>
          <a:lstStyle>
            <a:lvl1pPr>
              <a:defRPr/>
            </a:lvl1pPr>
          </a:lstStyle>
          <a:p>
            <a:pPr>
              <a:defRPr/>
            </a:pPr>
            <a:fld id="{0A0CCFD2-D72A-4C43-8AF8-2BAB090B7E1B}" type="slidenum">
              <a:rPr lang="en-US"/>
              <a:pPr>
                <a:defRPr/>
              </a:pPr>
              <a:t>‹#›</a:t>
            </a:fld>
            <a:endParaRPr lang="en-US"/>
          </a:p>
        </p:txBody>
      </p:sp>
    </p:spTree>
    <p:extLst>
      <p:ext uri="{BB962C8B-B14F-4D97-AF65-F5344CB8AC3E}">
        <p14:creationId xmlns:p14="http://schemas.microsoft.com/office/powerpoint/2010/main" val="2097174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endParaRPr lang="en-US"/>
          </a:p>
        </p:txBody>
      </p:sp>
      <p:sp>
        <p:nvSpPr>
          <p:cNvPr id="5" name="Slide Number Placeholder 8"/>
          <p:cNvSpPr>
            <a:spLocks noGrp="1"/>
          </p:cNvSpPr>
          <p:nvPr>
            <p:ph type="sldNum" sz="quarter" idx="11"/>
          </p:nvPr>
        </p:nvSpPr>
        <p:spPr/>
        <p:txBody>
          <a:bodyPr rtlCol="0"/>
          <a:lstStyle>
            <a:lvl1pPr>
              <a:defRPr/>
            </a:lvl1pPr>
          </a:lstStyle>
          <a:p>
            <a:pPr>
              <a:defRPr/>
            </a:pPr>
            <a:fld id="{5C210AAD-22E0-4797-87C9-CD2A3150D958}" type="slidenum">
              <a:rPr lang="en-US"/>
              <a:pPr>
                <a:defRPr/>
              </a:pPr>
              <a:t>‹#›</a:t>
            </a:fld>
            <a:endParaRPr lang="en-US"/>
          </a:p>
        </p:txBody>
      </p:sp>
      <p:sp>
        <p:nvSpPr>
          <p:cNvPr id="6" name="Footer Placeholder 9"/>
          <p:cNvSpPr>
            <a:spLocks noGrp="1"/>
          </p:cNvSpPr>
          <p:nvPr>
            <p:ph type="ftr" sz="quarter" idx="12"/>
          </p:nvPr>
        </p:nvSpPr>
        <p:spPr/>
        <p:txBody>
          <a:bodyPr rtlCol="0"/>
          <a:lstStyle>
            <a:lvl1pPr>
              <a:defRPr/>
            </a:lvl1pPr>
          </a:lstStyle>
          <a:p>
            <a:pPr>
              <a:defRPr/>
            </a:pPr>
            <a:r>
              <a:rPr lang="en-US"/>
              <a:t>For more presentations www.medicalppt.blogspot.com</a:t>
            </a:r>
          </a:p>
        </p:txBody>
      </p:sp>
    </p:spTree>
    <p:extLst>
      <p:ext uri="{BB962C8B-B14F-4D97-AF65-F5344CB8AC3E}">
        <p14:creationId xmlns:p14="http://schemas.microsoft.com/office/powerpoint/2010/main" val="1293995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Straight Connector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Straight Connector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Straight Connector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Straight Connector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Straight Connector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9" name="Straight Connector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endParaRPr lang="en-US"/>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r>
              <a:rPr lang="en-US"/>
              <a:t>For more presentations www.medicalppt.blogspot.com</a:t>
            </a:r>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7621FC2F-DCD7-425C-8471-E2519C75F8C2}" type="slidenum">
              <a:rPr lang="en-US"/>
              <a:pPr>
                <a:defRPr/>
              </a:pPr>
              <a:t>‹#›</a:t>
            </a:fld>
            <a:endParaRPr lang="en-US"/>
          </a:p>
        </p:txBody>
      </p:sp>
    </p:spTree>
    <p:extLst>
      <p:ext uri="{BB962C8B-B14F-4D97-AF65-F5344CB8AC3E}">
        <p14:creationId xmlns:p14="http://schemas.microsoft.com/office/powerpoint/2010/main" val="277788719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7" name="Slide Number Placeholder 22"/>
          <p:cNvSpPr>
            <a:spLocks noGrp="1"/>
          </p:cNvSpPr>
          <p:nvPr>
            <p:ph type="sldNum" sz="quarter" idx="12"/>
          </p:nvPr>
        </p:nvSpPr>
        <p:spPr/>
        <p:txBody>
          <a:bodyPr/>
          <a:lstStyle>
            <a:lvl1pPr>
              <a:defRPr/>
            </a:lvl1pPr>
          </a:lstStyle>
          <a:p>
            <a:pPr>
              <a:defRPr/>
            </a:pPr>
            <a:fld id="{0D8F9A61-EDAA-412E-AAEE-0F577829514F}" type="slidenum">
              <a:rPr lang="en-US"/>
              <a:pPr>
                <a:defRPr/>
              </a:pPr>
              <a:t>‹#›</a:t>
            </a:fld>
            <a:endParaRPr lang="en-US"/>
          </a:p>
        </p:txBody>
      </p:sp>
    </p:spTree>
    <p:extLst>
      <p:ext uri="{BB962C8B-B14F-4D97-AF65-F5344CB8AC3E}">
        <p14:creationId xmlns:p14="http://schemas.microsoft.com/office/powerpoint/2010/main" val="2613903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9" name="Slide Number Placeholder 22"/>
          <p:cNvSpPr>
            <a:spLocks noGrp="1"/>
          </p:cNvSpPr>
          <p:nvPr>
            <p:ph type="sldNum" sz="quarter" idx="12"/>
          </p:nvPr>
        </p:nvSpPr>
        <p:spPr/>
        <p:txBody>
          <a:bodyPr/>
          <a:lstStyle>
            <a:lvl1pPr>
              <a:defRPr/>
            </a:lvl1pPr>
          </a:lstStyle>
          <a:p>
            <a:pPr>
              <a:defRPr/>
            </a:pPr>
            <a:fld id="{E042ADB1-BD0A-4C29-90C5-66134A58EAF9}" type="slidenum">
              <a:rPr lang="en-US"/>
              <a:pPr>
                <a:defRPr/>
              </a:pPr>
              <a:t>‹#›</a:t>
            </a:fld>
            <a:endParaRPr lang="en-US"/>
          </a:p>
        </p:txBody>
      </p:sp>
    </p:spTree>
    <p:extLst>
      <p:ext uri="{BB962C8B-B14F-4D97-AF65-F5344CB8AC3E}">
        <p14:creationId xmlns:p14="http://schemas.microsoft.com/office/powerpoint/2010/main" val="3949931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endParaRPr lang="en-US"/>
          </a:p>
        </p:txBody>
      </p:sp>
      <p:sp>
        <p:nvSpPr>
          <p:cNvPr id="4" name="Slide Number Placeholder 6"/>
          <p:cNvSpPr>
            <a:spLocks noGrp="1"/>
          </p:cNvSpPr>
          <p:nvPr>
            <p:ph type="sldNum" sz="quarter" idx="11"/>
          </p:nvPr>
        </p:nvSpPr>
        <p:spPr/>
        <p:txBody>
          <a:bodyPr rtlCol="0"/>
          <a:lstStyle>
            <a:lvl1pPr>
              <a:defRPr/>
            </a:lvl1pPr>
          </a:lstStyle>
          <a:p>
            <a:pPr>
              <a:defRPr/>
            </a:pPr>
            <a:fld id="{47D166A0-262F-455C-8DF5-0B3D680F0EF2}" type="slidenum">
              <a:rPr lang="en-US"/>
              <a:pPr>
                <a:defRPr/>
              </a:pPr>
              <a:t>‹#›</a:t>
            </a:fld>
            <a:endParaRPr lang="en-US"/>
          </a:p>
        </p:txBody>
      </p:sp>
      <p:sp>
        <p:nvSpPr>
          <p:cNvPr id="5" name="Footer Placeholder 7"/>
          <p:cNvSpPr>
            <a:spLocks noGrp="1"/>
          </p:cNvSpPr>
          <p:nvPr>
            <p:ph type="ftr" sz="quarter" idx="12"/>
          </p:nvPr>
        </p:nvSpPr>
        <p:spPr/>
        <p:txBody>
          <a:bodyPr rtlCol="0"/>
          <a:lstStyle>
            <a:lvl1pPr>
              <a:defRPr/>
            </a:lvl1pPr>
          </a:lstStyle>
          <a:p>
            <a:pPr>
              <a:defRPr/>
            </a:pPr>
            <a:r>
              <a:rPr lang="en-US"/>
              <a:t>For more presentations www.medicalppt.blogspot.com</a:t>
            </a:r>
          </a:p>
        </p:txBody>
      </p:sp>
    </p:spTree>
    <p:extLst>
      <p:ext uri="{BB962C8B-B14F-4D97-AF65-F5344CB8AC3E}">
        <p14:creationId xmlns:p14="http://schemas.microsoft.com/office/powerpoint/2010/main" val="1907120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4" name="Slide Number Placeholder 22"/>
          <p:cNvSpPr>
            <a:spLocks noGrp="1"/>
          </p:cNvSpPr>
          <p:nvPr>
            <p:ph type="sldNum" sz="quarter" idx="12"/>
          </p:nvPr>
        </p:nvSpPr>
        <p:spPr/>
        <p:txBody>
          <a:bodyPr/>
          <a:lstStyle>
            <a:lvl1pPr>
              <a:defRPr/>
            </a:lvl1pPr>
          </a:lstStyle>
          <a:p>
            <a:pPr>
              <a:defRPr/>
            </a:pPr>
            <a:fld id="{D9997DFA-D422-403F-9896-6D088FDC5764}" type="slidenum">
              <a:rPr lang="en-US"/>
              <a:pPr>
                <a:defRPr/>
              </a:pPr>
              <a:t>‹#›</a:t>
            </a:fld>
            <a:endParaRPr lang="en-US"/>
          </a:p>
        </p:txBody>
      </p:sp>
    </p:spTree>
    <p:extLst>
      <p:ext uri="{BB962C8B-B14F-4D97-AF65-F5344CB8AC3E}">
        <p14:creationId xmlns:p14="http://schemas.microsoft.com/office/powerpoint/2010/main" val="86417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Straight Connector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Straight Connector 16"/>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Straight Connector 17"/>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Straight Connector 19"/>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endParaRPr lang="en-US"/>
          </a:p>
        </p:txBody>
      </p:sp>
      <p:sp>
        <p:nvSpPr>
          <p:cNvPr id="13" name="Slide Number Placeholder 21"/>
          <p:cNvSpPr>
            <a:spLocks noGrp="1"/>
          </p:cNvSpPr>
          <p:nvPr>
            <p:ph type="sldNum" sz="quarter" idx="11"/>
          </p:nvPr>
        </p:nvSpPr>
        <p:spPr/>
        <p:txBody>
          <a:bodyPr rtlCol="0"/>
          <a:lstStyle>
            <a:lvl1pPr>
              <a:defRPr/>
            </a:lvl1pPr>
          </a:lstStyle>
          <a:p>
            <a:pPr>
              <a:defRPr/>
            </a:pPr>
            <a:fld id="{8A885D11-3F21-4B50-84AA-0406EE816BCC}" type="slidenum">
              <a:rPr lang="en-US"/>
              <a:pPr>
                <a:defRPr/>
              </a:pPr>
              <a:t>‹#›</a:t>
            </a:fld>
            <a:endParaRPr lang="en-US"/>
          </a:p>
        </p:txBody>
      </p:sp>
      <p:sp>
        <p:nvSpPr>
          <p:cNvPr id="14" name="Footer Placeholder 22"/>
          <p:cNvSpPr>
            <a:spLocks noGrp="1"/>
          </p:cNvSpPr>
          <p:nvPr>
            <p:ph type="ftr" sz="quarter" idx="12"/>
          </p:nvPr>
        </p:nvSpPr>
        <p:spPr/>
        <p:txBody>
          <a:bodyPr rtlCol="0"/>
          <a:lstStyle>
            <a:lvl1pPr>
              <a:defRPr/>
            </a:lvl1pPr>
          </a:lstStyle>
          <a:p>
            <a:pPr>
              <a:defRPr/>
            </a:pPr>
            <a:r>
              <a:rPr lang="en-US"/>
              <a:t>For more presentations www.medicalppt.blogspot.com</a:t>
            </a:r>
          </a:p>
        </p:txBody>
      </p:sp>
    </p:spTree>
    <p:extLst>
      <p:ext uri="{BB962C8B-B14F-4D97-AF65-F5344CB8AC3E}">
        <p14:creationId xmlns:p14="http://schemas.microsoft.com/office/powerpoint/2010/main" val="141315168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7" name="Straight Connector 16"/>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traight Connector 18"/>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Straight Connector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Straight Connector 20"/>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endParaRPr lang="en-US"/>
          </a:p>
        </p:txBody>
      </p:sp>
      <p:sp>
        <p:nvSpPr>
          <p:cNvPr id="13" name="Slide Number Placeholder 17"/>
          <p:cNvSpPr>
            <a:spLocks noGrp="1"/>
          </p:cNvSpPr>
          <p:nvPr>
            <p:ph type="sldNum" sz="quarter" idx="11"/>
          </p:nvPr>
        </p:nvSpPr>
        <p:spPr/>
        <p:txBody>
          <a:bodyPr rtlCol="0"/>
          <a:lstStyle>
            <a:lvl1pPr>
              <a:defRPr/>
            </a:lvl1pPr>
          </a:lstStyle>
          <a:p>
            <a:pPr>
              <a:defRPr/>
            </a:pPr>
            <a:fld id="{DA7F7409-DAB3-4A0A-89D0-3693C4594857}" type="slidenum">
              <a:rPr lang="en-US"/>
              <a:pPr>
                <a:defRPr/>
              </a:pPr>
              <a:t>‹#›</a:t>
            </a:fld>
            <a:endParaRPr lang="en-US"/>
          </a:p>
        </p:txBody>
      </p:sp>
      <p:sp>
        <p:nvSpPr>
          <p:cNvPr id="14" name="Footer Placeholder 20"/>
          <p:cNvSpPr>
            <a:spLocks noGrp="1"/>
          </p:cNvSpPr>
          <p:nvPr>
            <p:ph type="ftr" sz="quarter" idx="12"/>
          </p:nvPr>
        </p:nvSpPr>
        <p:spPr/>
        <p:txBody>
          <a:bodyPr rtlCol="0"/>
          <a:lstStyle>
            <a:lvl1pPr>
              <a:defRPr/>
            </a:lvl1pPr>
          </a:lstStyle>
          <a:p>
            <a:pPr>
              <a:defRPr/>
            </a:pPr>
            <a:r>
              <a:rPr lang="en-US"/>
              <a:t>For more presentations www.medicalppt.blogspot.com</a:t>
            </a:r>
          </a:p>
        </p:txBody>
      </p:sp>
    </p:spTree>
    <p:extLst>
      <p:ext uri="{BB962C8B-B14F-4D97-AF65-F5344CB8AC3E}">
        <p14:creationId xmlns:p14="http://schemas.microsoft.com/office/powerpoint/2010/main" val="2284968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r>
              <a:rPr lang="en-US"/>
              <a:t>For more presentations www.medicalppt.blogspot.com</a:t>
            </a: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032" name="Straight Connector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34" name="Straight Connector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BB44BEDF-B465-459E-B965-1568148F9FB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73" r:id="rId4"/>
    <p:sldLayoutId id="2147483874" r:id="rId5"/>
    <p:sldLayoutId id="2147483881" r:id="rId6"/>
    <p:sldLayoutId id="2147483875" r:id="rId7"/>
    <p:sldLayoutId id="2147483882" r:id="rId8"/>
    <p:sldLayoutId id="2147483883" r:id="rId9"/>
    <p:sldLayoutId id="2147483876" r:id="rId10"/>
    <p:sldLayoutId id="2147483877" r:id="rId11"/>
    <p:sldLayoutId id="2147483884" r:id="rId12"/>
    <p:sldLayoutId id="2147483885" r:id="rId13"/>
  </p:sldLayoutIdLst>
  <p:hf sldNum="0" hd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609600"/>
            <a:ext cx="6172200" cy="1295400"/>
          </a:xfrm>
        </p:spPr>
        <p:txBody>
          <a:bodyPr/>
          <a:lstStyle/>
          <a:p>
            <a:pPr>
              <a:defRPr/>
            </a:pPr>
            <a:r>
              <a:rPr lang="en-US" dirty="0"/>
              <a:t/>
            </a:r>
            <a:br>
              <a:rPr lang="en-US" dirty="0"/>
            </a:br>
            <a:r>
              <a:rPr lang="en-US" sz="4000" dirty="0" smtClean="0"/>
              <a:t>ECG</a:t>
            </a:r>
            <a:endParaRPr lang="en-US" dirty="0"/>
          </a:p>
        </p:txBody>
      </p:sp>
      <p:sp>
        <p:nvSpPr>
          <p:cNvPr id="10243" name="Subtitle 2"/>
          <p:cNvSpPr>
            <a:spLocks noGrp="1"/>
          </p:cNvSpPr>
          <p:nvPr>
            <p:ph type="subTitle" idx="1"/>
          </p:nvPr>
        </p:nvSpPr>
        <p:spPr>
          <a:xfrm>
            <a:off x="2286000" y="2286000"/>
            <a:ext cx="6172200" cy="762000"/>
          </a:xfrm>
        </p:spPr>
        <p:txBody>
          <a:bodyPr/>
          <a:lstStyle/>
          <a:p>
            <a:pPr>
              <a:defRPr/>
            </a:pPr>
            <a:r>
              <a:rPr lang="en-US" sz="3200" dirty="0" smtClean="0"/>
              <a:t>Dr. </a:t>
            </a:r>
            <a:r>
              <a:rPr lang="en-US" sz="3200" dirty="0" err="1" smtClean="0"/>
              <a:t>Zaki</a:t>
            </a:r>
            <a:r>
              <a:rPr lang="en-US" sz="3200" dirty="0" smtClean="0"/>
              <a:t> </a:t>
            </a:r>
            <a:r>
              <a:rPr lang="en-US" sz="3200" dirty="0" err="1" smtClean="0"/>
              <a:t>Bettamer,MD</a:t>
            </a:r>
            <a:endParaRPr lang="en-US" sz="3200" dirty="0" smtClean="0"/>
          </a:p>
          <a:p>
            <a:pPr>
              <a:defRPr/>
            </a:pPr>
            <a:r>
              <a:rPr lang="en-US" sz="2400" dirty="0" smtClean="0"/>
              <a:t>         </a:t>
            </a:r>
            <a:r>
              <a:rPr lang="en-US" sz="2400" dirty="0" err="1" smtClean="0">
                <a:solidFill>
                  <a:schemeClr val="accent2">
                    <a:lumMod val="75000"/>
                  </a:schemeClr>
                </a:solidFill>
              </a:rPr>
              <a:t>Zikoecho</a:t>
            </a:r>
            <a:r>
              <a:rPr lang="en-US" sz="2400" dirty="0" smtClean="0">
                <a:solidFill>
                  <a:schemeClr val="accent2">
                    <a:lumMod val="75000"/>
                  </a:schemeClr>
                </a:solidFill>
              </a:rPr>
              <a:t> @</a:t>
            </a:r>
            <a:r>
              <a:rPr lang="en-US" sz="2400" dirty="0" smtClean="0">
                <a:solidFill>
                  <a:schemeClr val="accent2">
                    <a:lumMod val="75000"/>
                  </a:schemeClr>
                </a:solidFill>
              </a:rPr>
              <a:t>yahoo.com</a:t>
            </a:r>
            <a:endParaRPr lang="en-US" sz="2400" dirty="0" smtClean="0">
              <a:solidFill>
                <a:schemeClr val="accent2">
                  <a:lumMod val="75000"/>
                </a:schemeClr>
              </a:solidFill>
            </a:endParaRPr>
          </a:p>
        </p:txBody>
      </p:sp>
      <p:pic>
        <p:nvPicPr>
          <p:cNvPr id="10244" name="Picture 4" descr="C:\Users\Blossom79\Downloads\oie_62222QYWnllO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4419600"/>
            <a:ext cx="91440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http://images.wikia.com/answers/images/7/74/Heart.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4267" b="93867" l="10000" r="90000"/>
                    </a14:imgEffect>
                  </a14:imgLayer>
                </a14:imgProps>
              </a:ext>
              <a:ext uri="{28A0092B-C50C-407E-A947-70E740481C1C}">
                <a14:useLocalDpi xmlns:a14="http://schemas.microsoft.com/office/drawing/2010/main" val="0"/>
              </a:ext>
            </a:extLst>
          </a:blip>
          <a:srcRect/>
          <a:stretch>
            <a:fillRect/>
          </a:stretch>
        </p:blipFill>
        <p:spPr bwMode="auto">
          <a:xfrm rot="1310974">
            <a:off x="-1375089" y="2129538"/>
            <a:ext cx="4762500" cy="3571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20663" y="557213"/>
            <a:ext cx="7772400" cy="1143000"/>
          </a:xfrm>
        </p:spPr>
        <p:txBody>
          <a:bodyPr>
            <a:normAutofit/>
          </a:bodyPr>
          <a:lstStyle/>
          <a:p>
            <a:r>
              <a:rPr lang="en-GB" altLang="en-GB" smtClean="0">
                <a:solidFill>
                  <a:srgbClr val="CC0000"/>
                </a:solidFill>
              </a:rPr>
              <a:t>Horizontal plane - the six chest leads</a:t>
            </a:r>
          </a:p>
        </p:txBody>
      </p:sp>
      <p:sp>
        <p:nvSpPr>
          <p:cNvPr id="11267" name="Text Box 3"/>
          <p:cNvSpPr txBox="1">
            <a:spLocks noChangeArrowheads="1"/>
          </p:cNvSpPr>
          <p:nvPr/>
        </p:nvSpPr>
        <p:spPr bwMode="auto">
          <a:xfrm>
            <a:off x="8645525" y="6246813"/>
            <a:ext cx="379413"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a:t>7.5</a:t>
            </a:r>
          </a:p>
        </p:txBody>
      </p:sp>
      <p:pic>
        <p:nvPicPr>
          <p:cNvPr id="11268"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222875" y="2579688"/>
            <a:ext cx="2787650" cy="1701800"/>
          </a:xfrm>
          <a:prstGeom prst="rect">
            <a:avLst/>
          </a:prstGeom>
          <a:noFill/>
          <a:ln w="9525">
            <a:noFill/>
            <a:miter lim="800000"/>
            <a:headEnd/>
            <a:tailEnd/>
          </a:ln>
        </p:spPr>
      </p:pic>
      <p:pic>
        <p:nvPicPr>
          <p:cNvPr id="1126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219200" y="1876425"/>
            <a:ext cx="3498850" cy="4216400"/>
          </a:xfrm>
          <a:prstGeom prst="rect">
            <a:avLst/>
          </a:prstGeom>
          <a:noFill/>
          <a:ln w="9525">
            <a:noFill/>
            <a:miter lim="800000"/>
            <a:headEnd/>
            <a:tailEnd/>
          </a:ln>
        </p:spPr>
      </p:pic>
      <p:sp>
        <p:nvSpPr>
          <p:cNvPr id="11270" name="Line 6"/>
          <p:cNvSpPr>
            <a:spLocks noChangeShapeType="1"/>
          </p:cNvSpPr>
          <p:nvPr/>
        </p:nvSpPr>
        <p:spPr bwMode="auto">
          <a:xfrm flipH="1" flipV="1">
            <a:off x="7800975" y="3952875"/>
            <a:ext cx="250825" cy="457200"/>
          </a:xfrm>
          <a:prstGeom prst="line">
            <a:avLst/>
          </a:prstGeom>
          <a:noFill/>
          <a:ln w="9525">
            <a:solidFill>
              <a:srgbClr val="FFFF99"/>
            </a:solidFill>
            <a:round/>
            <a:headEnd/>
            <a:tailEnd type="arrow" w="med" len="med"/>
          </a:ln>
        </p:spPr>
        <p:txBody>
          <a:bodyPr wrap="none" anchor="ctr"/>
          <a:lstStyle/>
          <a:p>
            <a:endParaRPr lang="ar-EG"/>
          </a:p>
        </p:txBody>
      </p:sp>
      <p:grpSp>
        <p:nvGrpSpPr>
          <p:cNvPr id="2" name="Group 7"/>
          <p:cNvGrpSpPr>
            <a:grpSpLocks/>
          </p:cNvGrpSpPr>
          <p:nvPr/>
        </p:nvGrpSpPr>
        <p:grpSpPr bwMode="auto">
          <a:xfrm>
            <a:off x="6300788" y="3217863"/>
            <a:ext cx="750887" cy="708025"/>
            <a:chOff x="4448" y="2032"/>
            <a:chExt cx="532" cy="446"/>
          </a:xfrm>
        </p:grpSpPr>
        <p:sp>
          <p:nvSpPr>
            <p:cNvPr id="11327" name="Text Box 8" descr="blood supplyM3F8"/>
            <p:cNvSpPr txBox="1">
              <a:spLocks noChangeArrowheads="1"/>
            </p:cNvSpPr>
            <p:nvPr/>
          </p:nvSpPr>
          <p:spPr bwMode="auto">
            <a:xfrm>
              <a:off x="4448" y="2198"/>
              <a:ext cx="254"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RA</a:t>
              </a:r>
            </a:p>
          </p:txBody>
        </p:sp>
        <p:sp>
          <p:nvSpPr>
            <p:cNvPr id="11328" name="Rectangle 9" descr="blood supplyM3F8"/>
            <p:cNvSpPr>
              <a:spLocks noChangeArrowheads="1"/>
            </p:cNvSpPr>
            <p:nvPr/>
          </p:nvSpPr>
          <p:spPr bwMode="auto">
            <a:xfrm>
              <a:off x="4568" y="2032"/>
              <a:ext cx="244" cy="173"/>
            </a:xfrm>
            <a:prstGeom prst="rect">
              <a:avLst/>
            </a:prstGeom>
            <a:noFill/>
            <a:ln w="9525">
              <a:noFill/>
              <a:miter lim="800000"/>
              <a:headEnd/>
              <a:tailEnd/>
            </a:ln>
          </p:spPr>
          <p:txBody>
            <a:bodyPr wrap="none" anchor="ctr">
              <a:spAutoFit/>
            </a:bodyPr>
            <a:lstStyle/>
            <a:p>
              <a:pPr algn="ctr" rtl="0" eaLnBrk="0" hangingPunct="0"/>
              <a:r>
                <a:rPr lang="en-GB" altLang="en-GB" sz="1200" b="1">
                  <a:solidFill>
                    <a:schemeClr val="tx2"/>
                  </a:solidFill>
                </a:rPr>
                <a:t>LA</a:t>
              </a:r>
            </a:p>
          </p:txBody>
        </p:sp>
        <p:sp>
          <p:nvSpPr>
            <p:cNvPr id="11329" name="Rectangle 10" descr="blood supplyM3F8"/>
            <p:cNvSpPr>
              <a:spLocks noChangeArrowheads="1"/>
            </p:cNvSpPr>
            <p:nvPr/>
          </p:nvSpPr>
          <p:spPr bwMode="auto">
            <a:xfrm>
              <a:off x="4741" y="2183"/>
              <a:ext cx="239" cy="173"/>
            </a:xfrm>
            <a:prstGeom prst="rect">
              <a:avLst/>
            </a:prstGeom>
            <a:noFill/>
            <a:ln w="9525">
              <a:noFill/>
              <a:miter lim="800000"/>
              <a:headEnd/>
              <a:tailEnd/>
            </a:ln>
          </p:spPr>
          <p:txBody>
            <a:bodyPr wrap="none" anchor="ctr">
              <a:spAutoFit/>
            </a:bodyPr>
            <a:lstStyle/>
            <a:p>
              <a:pPr algn="ctr" rtl="0" eaLnBrk="0" hangingPunct="0"/>
              <a:r>
                <a:rPr lang="en-GB" altLang="en-GB" sz="1200" b="1">
                  <a:solidFill>
                    <a:schemeClr val="tx2"/>
                  </a:solidFill>
                </a:rPr>
                <a:t>LV</a:t>
              </a:r>
            </a:p>
          </p:txBody>
        </p:sp>
        <p:sp>
          <p:nvSpPr>
            <p:cNvPr id="11330" name="Rectangle 11" descr="blood supplyM3F8"/>
            <p:cNvSpPr>
              <a:spLocks noChangeArrowheads="1"/>
            </p:cNvSpPr>
            <p:nvPr/>
          </p:nvSpPr>
          <p:spPr bwMode="auto">
            <a:xfrm>
              <a:off x="4661" y="2305"/>
              <a:ext cx="249" cy="173"/>
            </a:xfrm>
            <a:prstGeom prst="rect">
              <a:avLst/>
            </a:prstGeom>
            <a:noFill/>
            <a:ln w="9525">
              <a:noFill/>
              <a:miter lim="800000"/>
              <a:headEnd/>
              <a:tailEnd/>
            </a:ln>
          </p:spPr>
          <p:txBody>
            <a:bodyPr wrap="none" anchor="ctr">
              <a:spAutoFit/>
            </a:bodyPr>
            <a:lstStyle/>
            <a:p>
              <a:pPr algn="ctr" rtl="0" eaLnBrk="0" hangingPunct="0"/>
              <a:r>
                <a:rPr lang="en-GB" altLang="en-GB" sz="1200" b="1">
                  <a:solidFill>
                    <a:schemeClr val="tx2"/>
                  </a:solidFill>
                </a:rPr>
                <a:t>RV</a:t>
              </a:r>
            </a:p>
          </p:txBody>
        </p:sp>
      </p:grpSp>
      <p:sp>
        <p:nvSpPr>
          <p:cNvPr id="11272" name="Oval 12"/>
          <p:cNvSpPr>
            <a:spLocks noChangeArrowheads="1"/>
          </p:cNvSpPr>
          <p:nvPr/>
        </p:nvSpPr>
        <p:spPr bwMode="auto">
          <a:xfrm>
            <a:off x="6343650" y="4157663"/>
            <a:ext cx="158750" cy="74612"/>
          </a:xfrm>
          <a:prstGeom prst="ellipse">
            <a:avLst/>
          </a:prstGeom>
          <a:noFill/>
          <a:ln w="9525">
            <a:noFill/>
            <a:round/>
            <a:headEnd/>
            <a:tailEnd/>
          </a:ln>
        </p:spPr>
        <p:txBody>
          <a:bodyPr wrap="none" lIns="90000" tIns="46800" rIns="90000" bIns="46800" anchor="ctr">
            <a:spAutoFit/>
          </a:bodyPr>
          <a:lstStyle/>
          <a:p>
            <a:endParaRPr lang="ar-LY"/>
          </a:p>
        </p:txBody>
      </p:sp>
      <p:grpSp>
        <p:nvGrpSpPr>
          <p:cNvPr id="3" name="Group 13"/>
          <p:cNvGrpSpPr>
            <a:grpSpLocks/>
          </p:cNvGrpSpPr>
          <p:nvPr/>
        </p:nvGrpSpPr>
        <p:grpSpPr bwMode="auto">
          <a:xfrm>
            <a:off x="2016125" y="3694113"/>
            <a:ext cx="4576763" cy="1620837"/>
            <a:chOff x="1429" y="2327"/>
            <a:chExt cx="3243" cy="1021"/>
          </a:xfrm>
        </p:grpSpPr>
        <p:grpSp>
          <p:nvGrpSpPr>
            <p:cNvPr id="4" name="Group 14"/>
            <p:cNvGrpSpPr>
              <a:grpSpLocks/>
            </p:cNvGrpSpPr>
            <p:nvPr/>
          </p:nvGrpSpPr>
          <p:grpSpPr bwMode="auto">
            <a:xfrm>
              <a:off x="1429" y="2327"/>
              <a:ext cx="233" cy="173"/>
              <a:chOff x="3844" y="3266"/>
              <a:chExt cx="233" cy="173"/>
            </a:xfrm>
          </p:grpSpPr>
          <p:sp>
            <p:nvSpPr>
              <p:cNvPr id="11325" name="Oval 15"/>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26" name="Text Box 16"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V1</a:t>
                </a:r>
                <a:endParaRPr lang="en-GB" altLang="en-GB" sz="1400" b="1"/>
              </a:p>
            </p:txBody>
          </p:sp>
        </p:grpSp>
        <p:grpSp>
          <p:nvGrpSpPr>
            <p:cNvPr id="5" name="Group 17"/>
            <p:cNvGrpSpPr>
              <a:grpSpLocks/>
            </p:cNvGrpSpPr>
            <p:nvPr/>
          </p:nvGrpSpPr>
          <p:grpSpPr bwMode="auto">
            <a:xfrm>
              <a:off x="4439" y="3175"/>
              <a:ext cx="233" cy="173"/>
              <a:chOff x="3844" y="3266"/>
              <a:chExt cx="233" cy="173"/>
            </a:xfrm>
          </p:grpSpPr>
          <p:sp>
            <p:nvSpPr>
              <p:cNvPr id="11323" name="Oval 18"/>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24" name="Text Box 19"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V1</a:t>
                </a:r>
                <a:endParaRPr lang="en-GB" altLang="en-GB" sz="1400" b="1"/>
              </a:p>
            </p:txBody>
          </p:sp>
        </p:grpSp>
        <p:sp>
          <p:nvSpPr>
            <p:cNvPr id="11321" name="Line 20"/>
            <p:cNvSpPr>
              <a:spLocks noChangeShapeType="1"/>
            </p:cNvSpPr>
            <p:nvPr/>
          </p:nvSpPr>
          <p:spPr bwMode="auto">
            <a:xfrm flipV="1">
              <a:off x="4554" y="2684"/>
              <a:ext cx="14" cy="495"/>
            </a:xfrm>
            <a:prstGeom prst="line">
              <a:avLst/>
            </a:prstGeom>
            <a:noFill/>
            <a:ln w="12700">
              <a:solidFill>
                <a:srgbClr val="2F2B47"/>
              </a:solidFill>
              <a:round/>
              <a:headEnd/>
              <a:tailEnd type="arrow" w="med" len="med"/>
            </a:ln>
          </p:spPr>
          <p:txBody>
            <a:bodyPr wrap="none" anchor="ctr"/>
            <a:lstStyle/>
            <a:p>
              <a:endParaRPr lang="ar-EG"/>
            </a:p>
          </p:txBody>
        </p:sp>
        <p:sp>
          <p:nvSpPr>
            <p:cNvPr id="11322" name="Oval 21"/>
            <p:cNvSpPr>
              <a:spLocks noChangeArrowheads="1"/>
            </p:cNvSpPr>
            <p:nvPr/>
          </p:nvSpPr>
          <p:spPr bwMode="auto">
            <a:xfrm>
              <a:off x="4485" y="2622"/>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6" name="Group 22"/>
          <p:cNvGrpSpPr>
            <a:grpSpLocks/>
          </p:cNvGrpSpPr>
          <p:nvPr/>
        </p:nvGrpSpPr>
        <p:grpSpPr bwMode="auto">
          <a:xfrm>
            <a:off x="2368550" y="3705225"/>
            <a:ext cx="4691063" cy="1617663"/>
            <a:chOff x="1679" y="2334"/>
            <a:chExt cx="3324" cy="1019"/>
          </a:xfrm>
        </p:grpSpPr>
        <p:grpSp>
          <p:nvGrpSpPr>
            <p:cNvPr id="7" name="Group 23"/>
            <p:cNvGrpSpPr>
              <a:grpSpLocks/>
            </p:cNvGrpSpPr>
            <p:nvPr/>
          </p:nvGrpSpPr>
          <p:grpSpPr bwMode="auto">
            <a:xfrm>
              <a:off x="1679" y="2334"/>
              <a:ext cx="233" cy="173"/>
              <a:chOff x="3844" y="3266"/>
              <a:chExt cx="233" cy="173"/>
            </a:xfrm>
          </p:grpSpPr>
          <p:sp>
            <p:nvSpPr>
              <p:cNvPr id="11317" name="Oval 24"/>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18" name="Text Box 25"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V2</a:t>
                </a:r>
                <a:endParaRPr lang="en-GB" altLang="en-GB" sz="1400" b="1"/>
              </a:p>
            </p:txBody>
          </p:sp>
        </p:grpSp>
        <p:grpSp>
          <p:nvGrpSpPr>
            <p:cNvPr id="8" name="Group 26"/>
            <p:cNvGrpSpPr>
              <a:grpSpLocks/>
            </p:cNvGrpSpPr>
            <p:nvPr/>
          </p:nvGrpSpPr>
          <p:grpSpPr bwMode="auto">
            <a:xfrm>
              <a:off x="4770" y="3180"/>
              <a:ext cx="233" cy="173"/>
              <a:chOff x="3844" y="3266"/>
              <a:chExt cx="233" cy="173"/>
            </a:xfrm>
          </p:grpSpPr>
          <p:sp>
            <p:nvSpPr>
              <p:cNvPr id="11315" name="Oval 27"/>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16" name="Text Box 28"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V2</a:t>
                </a:r>
                <a:endParaRPr lang="en-GB" altLang="en-GB" sz="1400" b="1"/>
              </a:p>
            </p:txBody>
          </p:sp>
        </p:grpSp>
        <p:sp>
          <p:nvSpPr>
            <p:cNvPr id="11313" name="Line 29"/>
            <p:cNvSpPr>
              <a:spLocks noChangeShapeType="1"/>
            </p:cNvSpPr>
            <p:nvPr/>
          </p:nvSpPr>
          <p:spPr bwMode="auto">
            <a:xfrm flipH="1" flipV="1">
              <a:off x="4842" y="2690"/>
              <a:ext cx="39" cy="507"/>
            </a:xfrm>
            <a:prstGeom prst="line">
              <a:avLst/>
            </a:prstGeom>
            <a:noFill/>
            <a:ln w="12700">
              <a:solidFill>
                <a:srgbClr val="2F2B47"/>
              </a:solidFill>
              <a:round/>
              <a:headEnd/>
              <a:tailEnd type="arrow" w="med" len="med"/>
            </a:ln>
          </p:spPr>
          <p:txBody>
            <a:bodyPr wrap="none" anchor="ctr"/>
            <a:lstStyle/>
            <a:p>
              <a:endParaRPr lang="ar-EG"/>
            </a:p>
          </p:txBody>
        </p:sp>
        <p:sp>
          <p:nvSpPr>
            <p:cNvPr id="11314" name="Oval 30"/>
            <p:cNvSpPr>
              <a:spLocks noChangeArrowheads="1"/>
            </p:cNvSpPr>
            <p:nvPr/>
          </p:nvSpPr>
          <p:spPr bwMode="auto">
            <a:xfrm rot="177982">
              <a:off x="4759" y="2614"/>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9" name="Group 31"/>
          <p:cNvGrpSpPr>
            <a:grpSpLocks/>
          </p:cNvGrpSpPr>
          <p:nvPr/>
        </p:nvGrpSpPr>
        <p:grpSpPr bwMode="auto">
          <a:xfrm>
            <a:off x="2597150" y="3949700"/>
            <a:ext cx="4913313" cy="1349375"/>
            <a:chOff x="1840" y="2488"/>
            <a:chExt cx="3482" cy="850"/>
          </a:xfrm>
        </p:grpSpPr>
        <p:grpSp>
          <p:nvGrpSpPr>
            <p:cNvPr id="10" name="Group 32"/>
            <p:cNvGrpSpPr>
              <a:grpSpLocks/>
            </p:cNvGrpSpPr>
            <p:nvPr/>
          </p:nvGrpSpPr>
          <p:grpSpPr bwMode="auto">
            <a:xfrm>
              <a:off x="1840" y="2488"/>
              <a:ext cx="233" cy="173"/>
              <a:chOff x="3844" y="3266"/>
              <a:chExt cx="233" cy="173"/>
            </a:xfrm>
          </p:grpSpPr>
          <p:sp>
            <p:nvSpPr>
              <p:cNvPr id="11309" name="Oval 33"/>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10" name="Text Box 34"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V3</a:t>
                </a:r>
                <a:endParaRPr lang="en-GB" altLang="en-GB" sz="1400" b="1"/>
              </a:p>
            </p:txBody>
          </p:sp>
        </p:grpSp>
        <p:grpSp>
          <p:nvGrpSpPr>
            <p:cNvPr id="11" name="Group 35"/>
            <p:cNvGrpSpPr>
              <a:grpSpLocks/>
            </p:cNvGrpSpPr>
            <p:nvPr/>
          </p:nvGrpSpPr>
          <p:grpSpPr bwMode="auto">
            <a:xfrm>
              <a:off x="5089" y="3165"/>
              <a:ext cx="233" cy="173"/>
              <a:chOff x="3844" y="3266"/>
              <a:chExt cx="233" cy="173"/>
            </a:xfrm>
          </p:grpSpPr>
          <p:sp>
            <p:nvSpPr>
              <p:cNvPr id="11307" name="Oval 36"/>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08" name="Text Box 37"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V3</a:t>
                </a:r>
                <a:endParaRPr lang="en-GB" altLang="en-GB" sz="1400" b="1"/>
              </a:p>
            </p:txBody>
          </p:sp>
        </p:grpSp>
        <p:sp>
          <p:nvSpPr>
            <p:cNvPr id="11305" name="Line 38"/>
            <p:cNvSpPr>
              <a:spLocks noChangeShapeType="1"/>
            </p:cNvSpPr>
            <p:nvPr/>
          </p:nvSpPr>
          <p:spPr bwMode="auto">
            <a:xfrm flipH="1" flipV="1">
              <a:off x="5068" y="2707"/>
              <a:ext cx="122" cy="470"/>
            </a:xfrm>
            <a:prstGeom prst="line">
              <a:avLst/>
            </a:prstGeom>
            <a:noFill/>
            <a:ln w="12700">
              <a:solidFill>
                <a:srgbClr val="2F2B47"/>
              </a:solidFill>
              <a:round/>
              <a:headEnd/>
              <a:tailEnd type="arrow" w="med" len="med"/>
            </a:ln>
          </p:spPr>
          <p:txBody>
            <a:bodyPr wrap="none" anchor="ctr"/>
            <a:lstStyle/>
            <a:p>
              <a:endParaRPr lang="ar-EG"/>
            </a:p>
          </p:txBody>
        </p:sp>
        <p:sp>
          <p:nvSpPr>
            <p:cNvPr id="11306" name="Oval 39"/>
            <p:cNvSpPr>
              <a:spLocks noChangeArrowheads="1"/>
            </p:cNvSpPr>
            <p:nvPr/>
          </p:nvSpPr>
          <p:spPr bwMode="auto">
            <a:xfrm rot="469007">
              <a:off x="4972" y="2625"/>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12" name="Group 40"/>
          <p:cNvGrpSpPr>
            <a:grpSpLocks/>
          </p:cNvGrpSpPr>
          <p:nvPr/>
        </p:nvGrpSpPr>
        <p:grpSpPr bwMode="auto">
          <a:xfrm>
            <a:off x="2833688" y="4129088"/>
            <a:ext cx="5049837" cy="936625"/>
            <a:chOff x="2008" y="2601"/>
            <a:chExt cx="3579" cy="590"/>
          </a:xfrm>
        </p:grpSpPr>
        <p:grpSp>
          <p:nvGrpSpPr>
            <p:cNvPr id="13" name="Group 41"/>
            <p:cNvGrpSpPr>
              <a:grpSpLocks/>
            </p:cNvGrpSpPr>
            <p:nvPr/>
          </p:nvGrpSpPr>
          <p:grpSpPr bwMode="auto">
            <a:xfrm>
              <a:off x="2008" y="2628"/>
              <a:ext cx="233" cy="173"/>
              <a:chOff x="3844" y="3266"/>
              <a:chExt cx="233" cy="173"/>
            </a:xfrm>
          </p:grpSpPr>
          <p:sp>
            <p:nvSpPr>
              <p:cNvPr id="11301" name="Oval 42"/>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02" name="Text Box 43"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V4</a:t>
                </a:r>
                <a:endParaRPr lang="en-GB" altLang="en-GB" sz="1400" b="1"/>
              </a:p>
            </p:txBody>
          </p:sp>
        </p:grpSp>
        <p:grpSp>
          <p:nvGrpSpPr>
            <p:cNvPr id="14" name="Group 44"/>
            <p:cNvGrpSpPr>
              <a:grpSpLocks/>
            </p:cNvGrpSpPr>
            <p:nvPr/>
          </p:nvGrpSpPr>
          <p:grpSpPr bwMode="auto">
            <a:xfrm>
              <a:off x="5354" y="3018"/>
              <a:ext cx="233" cy="173"/>
              <a:chOff x="3844" y="3266"/>
              <a:chExt cx="233" cy="173"/>
            </a:xfrm>
          </p:grpSpPr>
          <p:sp>
            <p:nvSpPr>
              <p:cNvPr id="11299" name="Oval 45"/>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00" name="Text Box 46"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V4</a:t>
                </a:r>
                <a:endParaRPr lang="en-GB" altLang="en-GB" sz="1400" b="1"/>
              </a:p>
            </p:txBody>
          </p:sp>
        </p:grpSp>
        <p:sp>
          <p:nvSpPr>
            <p:cNvPr id="11297" name="Line 47"/>
            <p:cNvSpPr>
              <a:spLocks noChangeShapeType="1"/>
            </p:cNvSpPr>
            <p:nvPr/>
          </p:nvSpPr>
          <p:spPr bwMode="auto">
            <a:xfrm flipH="1" flipV="1">
              <a:off x="5308" y="2678"/>
              <a:ext cx="144" cy="364"/>
            </a:xfrm>
            <a:prstGeom prst="line">
              <a:avLst/>
            </a:prstGeom>
            <a:noFill/>
            <a:ln w="12700">
              <a:solidFill>
                <a:srgbClr val="2F2B47"/>
              </a:solidFill>
              <a:round/>
              <a:headEnd/>
              <a:tailEnd type="arrow" w="med" len="med"/>
            </a:ln>
          </p:spPr>
          <p:txBody>
            <a:bodyPr wrap="none" anchor="ctr"/>
            <a:lstStyle/>
            <a:p>
              <a:endParaRPr lang="ar-EG"/>
            </a:p>
          </p:txBody>
        </p:sp>
        <p:sp>
          <p:nvSpPr>
            <p:cNvPr id="11298" name="Oval 48"/>
            <p:cNvSpPr>
              <a:spLocks noChangeArrowheads="1"/>
            </p:cNvSpPr>
            <p:nvPr/>
          </p:nvSpPr>
          <p:spPr bwMode="auto">
            <a:xfrm rot="-1216187">
              <a:off x="5204" y="2601"/>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15" name="Group 49"/>
          <p:cNvGrpSpPr>
            <a:grpSpLocks/>
          </p:cNvGrpSpPr>
          <p:nvPr/>
        </p:nvGrpSpPr>
        <p:grpSpPr bwMode="auto">
          <a:xfrm>
            <a:off x="3168650" y="3800475"/>
            <a:ext cx="5083175" cy="846138"/>
            <a:chOff x="2246" y="2394"/>
            <a:chExt cx="3602" cy="533"/>
          </a:xfrm>
        </p:grpSpPr>
        <p:grpSp>
          <p:nvGrpSpPr>
            <p:cNvPr id="16" name="Group 50"/>
            <p:cNvGrpSpPr>
              <a:grpSpLocks/>
            </p:cNvGrpSpPr>
            <p:nvPr/>
          </p:nvGrpSpPr>
          <p:grpSpPr bwMode="auto">
            <a:xfrm>
              <a:off x="2246" y="2628"/>
              <a:ext cx="233" cy="173"/>
              <a:chOff x="3844" y="3266"/>
              <a:chExt cx="233" cy="173"/>
            </a:xfrm>
          </p:grpSpPr>
          <p:sp>
            <p:nvSpPr>
              <p:cNvPr id="11293" name="Oval 51"/>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294" name="Text Box 52"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V5</a:t>
                </a:r>
                <a:endParaRPr lang="en-GB" altLang="en-GB" sz="1400" b="1"/>
              </a:p>
            </p:txBody>
          </p:sp>
        </p:grpSp>
        <p:grpSp>
          <p:nvGrpSpPr>
            <p:cNvPr id="17" name="Group 53"/>
            <p:cNvGrpSpPr>
              <a:grpSpLocks/>
            </p:cNvGrpSpPr>
            <p:nvPr/>
          </p:nvGrpSpPr>
          <p:grpSpPr bwMode="auto">
            <a:xfrm>
              <a:off x="5615" y="2754"/>
              <a:ext cx="233" cy="173"/>
              <a:chOff x="3844" y="3266"/>
              <a:chExt cx="233" cy="173"/>
            </a:xfrm>
          </p:grpSpPr>
          <p:sp>
            <p:nvSpPr>
              <p:cNvPr id="11291" name="Oval 54"/>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292" name="Text Box 55"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V5</a:t>
                </a:r>
                <a:endParaRPr lang="en-GB" altLang="en-GB" sz="1400" b="1"/>
              </a:p>
            </p:txBody>
          </p:sp>
        </p:grpSp>
        <p:sp>
          <p:nvSpPr>
            <p:cNvPr id="11289" name="Line 56"/>
            <p:cNvSpPr>
              <a:spLocks noChangeShapeType="1"/>
            </p:cNvSpPr>
            <p:nvPr/>
          </p:nvSpPr>
          <p:spPr bwMode="auto">
            <a:xfrm flipH="1" flipV="1">
              <a:off x="5528" y="2490"/>
              <a:ext cx="178" cy="288"/>
            </a:xfrm>
            <a:prstGeom prst="line">
              <a:avLst/>
            </a:prstGeom>
            <a:noFill/>
            <a:ln w="12700">
              <a:solidFill>
                <a:srgbClr val="2F2B47"/>
              </a:solidFill>
              <a:round/>
              <a:headEnd/>
              <a:tailEnd type="arrow" w="med" len="med"/>
            </a:ln>
          </p:spPr>
          <p:txBody>
            <a:bodyPr wrap="none" anchor="ctr"/>
            <a:lstStyle/>
            <a:p>
              <a:endParaRPr lang="ar-EG"/>
            </a:p>
          </p:txBody>
        </p:sp>
        <p:sp>
          <p:nvSpPr>
            <p:cNvPr id="11290" name="Oval 57"/>
            <p:cNvSpPr>
              <a:spLocks noChangeArrowheads="1"/>
            </p:cNvSpPr>
            <p:nvPr/>
          </p:nvSpPr>
          <p:spPr bwMode="auto">
            <a:xfrm rot="-3689865">
              <a:off x="5428" y="2441"/>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18" name="Group 58"/>
          <p:cNvGrpSpPr>
            <a:grpSpLocks/>
          </p:cNvGrpSpPr>
          <p:nvPr/>
        </p:nvGrpSpPr>
        <p:grpSpPr bwMode="auto">
          <a:xfrm>
            <a:off x="3457575" y="3365500"/>
            <a:ext cx="5006975" cy="1071563"/>
            <a:chOff x="2450" y="2120"/>
            <a:chExt cx="3549" cy="675"/>
          </a:xfrm>
        </p:grpSpPr>
        <p:grpSp>
          <p:nvGrpSpPr>
            <p:cNvPr id="19" name="Group 59"/>
            <p:cNvGrpSpPr>
              <a:grpSpLocks/>
            </p:cNvGrpSpPr>
            <p:nvPr/>
          </p:nvGrpSpPr>
          <p:grpSpPr bwMode="auto">
            <a:xfrm>
              <a:off x="2450" y="2622"/>
              <a:ext cx="233" cy="173"/>
              <a:chOff x="3844" y="3266"/>
              <a:chExt cx="233" cy="173"/>
            </a:xfrm>
          </p:grpSpPr>
          <p:sp>
            <p:nvSpPr>
              <p:cNvPr id="11285" name="Oval 60"/>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286" name="Text Box 61"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V6</a:t>
                </a:r>
                <a:endParaRPr lang="en-GB" altLang="en-GB" sz="1400" b="1"/>
              </a:p>
            </p:txBody>
          </p:sp>
        </p:grpSp>
        <p:grpSp>
          <p:nvGrpSpPr>
            <p:cNvPr id="20" name="Group 62"/>
            <p:cNvGrpSpPr>
              <a:grpSpLocks/>
            </p:cNvGrpSpPr>
            <p:nvPr/>
          </p:nvGrpSpPr>
          <p:grpSpPr bwMode="auto">
            <a:xfrm>
              <a:off x="5766" y="2324"/>
              <a:ext cx="233" cy="173"/>
              <a:chOff x="3844" y="3266"/>
              <a:chExt cx="233" cy="173"/>
            </a:xfrm>
          </p:grpSpPr>
          <p:sp>
            <p:nvSpPr>
              <p:cNvPr id="11283" name="Oval 63"/>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284" name="Text Box 64"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V6</a:t>
                </a:r>
                <a:endParaRPr lang="en-GB" altLang="en-GB" sz="1400" b="1"/>
              </a:p>
            </p:txBody>
          </p:sp>
        </p:grpSp>
        <p:sp>
          <p:nvSpPr>
            <p:cNvPr id="11281" name="Line 65"/>
            <p:cNvSpPr>
              <a:spLocks noChangeShapeType="1"/>
            </p:cNvSpPr>
            <p:nvPr/>
          </p:nvSpPr>
          <p:spPr bwMode="auto">
            <a:xfrm flipH="1" flipV="1">
              <a:off x="5621" y="2201"/>
              <a:ext cx="205" cy="177"/>
            </a:xfrm>
            <a:prstGeom prst="line">
              <a:avLst/>
            </a:prstGeom>
            <a:noFill/>
            <a:ln w="12700">
              <a:solidFill>
                <a:srgbClr val="2F2B47"/>
              </a:solidFill>
              <a:round/>
              <a:headEnd/>
              <a:tailEnd type="arrow" w="med" len="med"/>
            </a:ln>
          </p:spPr>
          <p:txBody>
            <a:bodyPr wrap="none" anchor="ctr"/>
            <a:lstStyle/>
            <a:p>
              <a:endParaRPr lang="ar-EG"/>
            </a:p>
          </p:txBody>
        </p:sp>
        <p:sp>
          <p:nvSpPr>
            <p:cNvPr id="11282" name="Oval 66"/>
            <p:cNvSpPr>
              <a:spLocks noChangeArrowheads="1"/>
            </p:cNvSpPr>
            <p:nvPr/>
          </p:nvSpPr>
          <p:spPr bwMode="auto">
            <a:xfrm rot="-5403950">
              <a:off x="5519" y="2167"/>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spTree>
    <p:extLst>
      <p:ext uri="{BB962C8B-B14F-4D97-AF65-F5344CB8AC3E}">
        <p14:creationId xmlns:p14="http://schemas.microsoft.com/office/powerpoint/2010/main" val="35688026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1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1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3" name="صورة 2" descr="ecg-leads-10-638.jpg"/>
          <p:cNvPicPr>
            <a:picLocks noChangeAspect="1"/>
          </p:cNvPicPr>
          <p:nvPr/>
        </p:nvPicPr>
        <p:blipFill>
          <a:blip r:embed="rId2"/>
          <a:stretch>
            <a:fillRect/>
          </a:stretch>
        </p:blipFill>
        <p:spPr>
          <a:xfrm>
            <a:off x="-214346" y="0"/>
            <a:ext cx="9358346" cy="6858000"/>
          </a:xfrm>
          <a:prstGeom prst="rect">
            <a:avLst/>
          </a:prstGeom>
        </p:spPr>
      </p:pic>
    </p:spTree>
    <p:extLst>
      <p:ext uri="{BB962C8B-B14F-4D97-AF65-F5344CB8AC3E}">
        <p14:creationId xmlns:p14="http://schemas.microsoft.com/office/powerpoint/2010/main" val="32886262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RT sided ECG.</a:t>
            </a:r>
            <a:endParaRPr lang="ar-EG" dirty="0"/>
          </a:p>
        </p:txBody>
      </p:sp>
      <p:pic>
        <p:nvPicPr>
          <p:cNvPr id="3074" name="Picture 2" descr="C:\Users\w.elnakip\Pictures\V3R-V6R.jpg"/>
          <p:cNvPicPr>
            <a:picLocks noChangeAspect="1" noChangeArrowheads="1"/>
          </p:cNvPicPr>
          <p:nvPr/>
        </p:nvPicPr>
        <p:blipFill>
          <a:blip r:embed="rId2"/>
          <a:srcRect/>
          <a:stretch>
            <a:fillRect/>
          </a:stretch>
        </p:blipFill>
        <p:spPr bwMode="auto">
          <a:xfrm>
            <a:off x="0" y="1196752"/>
            <a:ext cx="9144000" cy="5661248"/>
          </a:xfrm>
          <a:prstGeom prst="rect">
            <a:avLst/>
          </a:prstGeom>
          <a:noFill/>
        </p:spPr>
      </p:pic>
    </p:spTree>
    <p:extLst>
      <p:ext uri="{BB962C8B-B14F-4D97-AF65-F5344CB8AC3E}">
        <p14:creationId xmlns:p14="http://schemas.microsoft.com/office/powerpoint/2010/main" val="20676258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3" name="صورة 2" descr="Lead_orientations.png"/>
          <p:cNvPicPr>
            <a:picLocks noChangeAspect="1"/>
          </p:cNvPicPr>
          <p:nvPr/>
        </p:nvPicPr>
        <p:blipFill>
          <a:blip r:embed="rId2"/>
          <a:stretch>
            <a:fillRect/>
          </a:stretch>
        </p:blipFill>
        <p:spPr>
          <a:xfrm>
            <a:off x="1" y="0"/>
            <a:ext cx="9144000" cy="6858000"/>
          </a:xfrm>
          <a:prstGeom prst="rect">
            <a:avLst/>
          </a:prstGeom>
        </p:spPr>
      </p:pic>
    </p:spTree>
    <p:extLst>
      <p:ext uri="{BB962C8B-B14F-4D97-AF65-F5344CB8AC3E}">
        <p14:creationId xmlns:p14="http://schemas.microsoft.com/office/powerpoint/2010/main" val="1327157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3" name="صورة 2" descr="basic-ecg-notes-12-638.jp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7442683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14339" name="Content Placeholder 2"/>
          <p:cNvSpPr>
            <a:spLocks noGrp="1"/>
          </p:cNvSpPr>
          <p:nvPr>
            <p:ph idx="1"/>
          </p:nvPr>
        </p:nvSpPr>
        <p:spPr>
          <a:xfrm>
            <a:off x="457200" y="1600200"/>
            <a:ext cx="7467600" cy="4873625"/>
          </a:xfrm>
        </p:spPr>
        <p:txBody>
          <a:bodyPr/>
          <a:lstStyle/>
          <a:p>
            <a:pPr marL="0" indent="0">
              <a:buFont typeface="Wingdings" pitchFamily="2" charset="2"/>
              <a:buNone/>
            </a:pPr>
            <a:r>
              <a:rPr lang="en-US" sz="5400" smtClean="0"/>
              <a:t>Reading normal ECG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fontAlgn="auto" hangingPunct="1">
              <a:spcAft>
                <a:spcPts val="0"/>
              </a:spcAft>
              <a:defRPr/>
            </a:pPr>
            <a:r>
              <a:rPr lang="en-US" altLang="en-US"/>
              <a:t>Normal Impulse Conduction</a:t>
            </a:r>
          </a:p>
        </p:txBody>
      </p:sp>
      <p:sp>
        <p:nvSpPr>
          <p:cNvPr id="15363" name="Rectangle 4"/>
          <p:cNvSpPr>
            <a:spLocks noGrp="1" noChangeArrowheads="1"/>
          </p:cNvSpPr>
          <p:nvPr>
            <p:ph type="body" sz="half" idx="2"/>
          </p:nvPr>
        </p:nvSpPr>
        <p:spPr>
          <a:xfrm>
            <a:off x="381000" y="1600200"/>
            <a:ext cx="4191000" cy="4572000"/>
          </a:xfrm>
        </p:spPr>
        <p:txBody>
          <a:bodyPr/>
          <a:lstStyle/>
          <a:p>
            <a:pPr algn="ctr" eaLnBrk="1" hangingPunct="1">
              <a:buFontTx/>
              <a:buNone/>
            </a:pPr>
            <a:r>
              <a:rPr lang="en-US" altLang="en-US" sz="2800" smtClean="0"/>
              <a:t>Sinoatrial node</a:t>
            </a:r>
          </a:p>
          <a:p>
            <a:pPr algn="ctr" eaLnBrk="1" hangingPunct="1">
              <a:buFontTx/>
              <a:buNone/>
            </a:pPr>
            <a:endParaRPr lang="en-US" altLang="en-US" sz="2800" smtClean="0"/>
          </a:p>
          <a:p>
            <a:pPr algn="ctr" eaLnBrk="1" hangingPunct="1">
              <a:buFontTx/>
              <a:buNone/>
            </a:pPr>
            <a:r>
              <a:rPr lang="en-US" altLang="en-US" sz="2800" smtClean="0"/>
              <a:t>AV node</a:t>
            </a:r>
          </a:p>
          <a:p>
            <a:pPr algn="ctr" eaLnBrk="1" hangingPunct="1">
              <a:buFontTx/>
              <a:buNone/>
            </a:pPr>
            <a:endParaRPr lang="en-US" altLang="en-US" sz="2800" smtClean="0"/>
          </a:p>
          <a:p>
            <a:pPr algn="ctr" eaLnBrk="1" hangingPunct="1">
              <a:buFontTx/>
              <a:buNone/>
            </a:pPr>
            <a:r>
              <a:rPr lang="en-US" altLang="en-US" sz="2800" smtClean="0"/>
              <a:t>Bundle of His</a:t>
            </a:r>
          </a:p>
          <a:p>
            <a:pPr algn="ctr" eaLnBrk="1" hangingPunct="1">
              <a:buFontTx/>
              <a:buNone/>
            </a:pPr>
            <a:endParaRPr lang="en-US" altLang="en-US" sz="2800" smtClean="0"/>
          </a:p>
          <a:p>
            <a:pPr algn="ctr" eaLnBrk="1" hangingPunct="1">
              <a:buFontTx/>
              <a:buNone/>
            </a:pPr>
            <a:r>
              <a:rPr lang="en-US" altLang="en-US" sz="2800" smtClean="0"/>
              <a:t>Bundle Branches</a:t>
            </a:r>
          </a:p>
          <a:p>
            <a:pPr algn="ctr" eaLnBrk="1" hangingPunct="1">
              <a:buFontTx/>
              <a:buNone/>
            </a:pPr>
            <a:endParaRPr lang="en-US" altLang="en-US" sz="2800" smtClean="0"/>
          </a:p>
          <a:p>
            <a:pPr algn="ctr" eaLnBrk="1" hangingPunct="1">
              <a:buFontTx/>
              <a:buNone/>
            </a:pPr>
            <a:r>
              <a:rPr lang="en-US" altLang="en-US" sz="2800" smtClean="0"/>
              <a:t>Purkinje fibers</a:t>
            </a:r>
          </a:p>
        </p:txBody>
      </p:sp>
      <p:sp>
        <p:nvSpPr>
          <p:cNvPr id="1536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15365" name="Picture 31" descr="conduction system best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2057400"/>
            <a:ext cx="44958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Line 8"/>
          <p:cNvSpPr>
            <a:spLocks noChangeShapeType="1"/>
          </p:cNvSpPr>
          <p:nvPr/>
        </p:nvSpPr>
        <p:spPr bwMode="auto">
          <a:xfrm>
            <a:off x="2438400" y="22098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3" name="Line 9"/>
          <p:cNvSpPr>
            <a:spLocks noChangeShapeType="1"/>
          </p:cNvSpPr>
          <p:nvPr/>
        </p:nvSpPr>
        <p:spPr bwMode="auto">
          <a:xfrm>
            <a:off x="2438400" y="32004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4" name="Line 10"/>
          <p:cNvSpPr>
            <a:spLocks noChangeShapeType="1"/>
          </p:cNvSpPr>
          <p:nvPr/>
        </p:nvSpPr>
        <p:spPr bwMode="auto">
          <a:xfrm>
            <a:off x="2438400" y="41910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5" name="Line 11"/>
          <p:cNvSpPr>
            <a:spLocks noChangeShapeType="1"/>
          </p:cNvSpPr>
          <p:nvPr/>
        </p:nvSpPr>
        <p:spPr bwMode="auto">
          <a:xfrm>
            <a:off x="2438400" y="52578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6" name="Line 12"/>
          <p:cNvSpPr>
            <a:spLocks noChangeShapeType="1"/>
          </p:cNvSpPr>
          <p:nvPr/>
        </p:nvSpPr>
        <p:spPr bwMode="auto">
          <a:xfrm>
            <a:off x="5486400" y="2971800"/>
            <a:ext cx="228600" cy="457200"/>
          </a:xfrm>
          <a:prstGeom prst="line">
            <a:avLst/>
          </a:prstGeom>
          <a:noFill/>
          <a:ln w="7620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7" name="Line 13"/>
          <p:cNvSpPr>
            <a:spLocks noChangeShapeType="1"/>
          </p:cNvSpPr>
          <p:nvPr/>
        </p:nvSpPr>
        <p:spPr bwMode="auto">
          <a:xfrm>
            <a:off x="5867400" y="3657600"/>
            <a:ext cx="381000" cy="1524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22" name="Line 18"/>
          <p:cNvSpPr>
            <a:spLocks noChangeShapeType="1"/>
          </p:cNvSpPr>
          <p:nvPr/>
        </p:nvSpPr>
        <p:spPr bwMode="auto">
          <a:xfrm flipH="1" flipV="1">
            <a:off x="5410200" y="3581400"/>
            <a:ext cx="76200" cy="3048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25" name="Line 21"/>
          <p:cNvSpPr>
            <a:spLocks noChangeShapeType="1"/>
          </p:cNvSpPr>
          <p:nvPr/>
        </p:nvSpPr>
        <p:spPr bwMode="auto">
          <a:xfrm flipV="1">
            <a:off x="6858000" y="3733800"/>
            <a:ext cx="0" cy="3048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26" name="Freeform 22"/>
          <p:cNvSpPr>
            <a:spLocks/>
          </p:cNvSpPr>
          <p:nvPr/>
        </p:nvSpPr>
        <p:spPr bwMode="auto">
          <a:xfrm>
            <a:off x="5867400" y="3886200"/>
            <a:ext cx="304800" cy="1066800"/>
          </a:xfrm>
          <a:custGeom>
            <a:avLst/>
            <a:gdLst>
              <a:gd name="T0" fmla="*/ 2147483647 w 144"/>
              <a:gd name="T1" fmla="*/ 0 h 714"/>
              <a:gd name="T2" fmla="*/ 2147483647 w 144"/>
              <a:gd name="T3" fmla="*/ 2147483647 h 714"/>
              <a:gd name="T4" fmla="*/ 2147483647 w 144"/>
              <a:gd name="T5" fmla="*/ 2147483647 h 714"/>
              <a:gd name="T6" fmla="*/ 2147483647 w 144"/>
              <a:gd name="T7" fmla="*/ 2147483647 h 714"/>
              <a:gd name="T8" fmla="*/ 2147483647 w 144"/>
              <a:gd name="T9" fmla="*/ 2147483647 h 714"/>
              <a:gd name="T10" fmla="*/ 2147483647 w 144"/>
              <a:gd name="T11" fmla="*/ 2147483647 h 714"/>
              <a:gd name="T12" fmla="*/ 2147483647 w 144"/>
              <a:gd name="T13" fmla="*/ 2147483647 h 714"/>
              <a:gd name="T14" fmla="*/ 2147483647 w 144"/>
              <a:gd name="T15" fmla="*/ 2147483647 h 714"/>
              <a:gd name="T16" fmla="*/ 0 w 144"/>
              <a:gd name="T17" fmla="*/ 2147483647 h 7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4"/>
              <a:gd name="T28" fmla="*/ 0 h 714"/>
              <a:gd name="T29" fmla="*/ 144 w 144"/>
              <a:gd name="T30" fmla="*/ 714 h 7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4" h="714">
                <a:moveTo>
                  <a:pt x="144" y="0"/>
                </a:moveTo>
                <a:cubicBezTo>
                  <a:pt x="142" y="12"/>
                  <a:pt x="141" y="24"/>
                  <a:pt x="138" y="36"/>
                </a:cubicBezTo>
                <a:cubicBezTo>
                  <a:pt x="135" y="48"/>
                  <a:pt x="126" y="72"/>
                  <a:pt x="126" y="72"/>
                </a:cubicBezTo>
                <a:cubicBezTo>
                  <a:pt x="123" y="170"/>
                  <a:pt x="121" y="290"/>
                  <a:pt x="108" y="390"/>
                </a:cubicBezTo>
                <a:cubicBezTo>
                  <a:pt x="104" y="426"/>
                  <a:pt x="85" y="476"/>
                  <a:pt x="78" y="510"/>
                </a:cubicBezTo>
                <a:cubicBezTo>
                  <a:pt x="74" y="529"/>
                  <a:pt x="60" y="564"/>
                  <a:pt x="60" y="564"/>
                </a:cubicBezTo>
                <a:cubicBezTo>
                  <a:pt x="53" y="643"/>
                  <a:pt x="61" y="609"/>
                  <a:pt x="42" y="666"/>
                </a:cubicBezTo>
                <a:cubicBezTo>
                  <a:pt x="38" y="678"/>
                  <a:pt x="42" y="698"/>
                  <a:pt x="30" y="702"/>
                </a:cubicBezTo>
                <a:cubicBezTo>
                  <a:pt x="8" y="709"/>
                  <a:pt x="18" y="705"/>
                  <a:pt x="0" y="714"/>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530" name="Freeform 26"/>
          <p:cNvSpPr>
            <a:spLocks/>
          </p:cNvSpPr>
          <p:nvPr/>
        </p:nvSpPr>
        <p:spPr bwMode="auto">
          <a:xfrm>
            <a:off x="6248400" y="3810000"/>
            <a:ext cx="228600" cy="1143000"/>
          </a:xfrm>
          <a:custGeom>
            <a:avLst/>
            <a:gdLst>
              <a:gd name="T0" fmla="*/ 0 w 103"/>
              <a:gd name="T1" fmla="*/ 0 h 804"/>
              <a:gd name="T2" fmla="*/ 2147483647 w 103"/>
              <a:gd name="T3" fmla="*/ 2147483647 h 804"/>
              <a:gd name="T4" fmla="*/ 2147483647 w 103"/>
              <a:gd name="T5" fmla="*/ 2147483647 h 804"/>
              <a:gd name="T6" fmla="*/ 2147483647 w 103"/>
              <a:gd name="T7" fmla="*/ 2147483647 h 804"/>
              <a:gd name="T8" fmla="*/ 2147483647 w 103"/>
              <a:gd name="T9" fmla="*/ 2147483647 h 804"/>
              <a:gd name="T10" fmla="*/ 2147483647 w 103"/>
              <a:gd name="T11" fmla="*/ 2147483647 h 804"/>
              <a:gd name="T12" fmla="*/ 0 60000 65536"/>
              <a:gd name="T13" fmla="*/ 0 60000 65536"/>
              <a:gd name="T14" fmla="*/ 0 60000 65536"/>
              <a:gd name="T15" fmla="*/ 0 60000 65536"/>
              <a:gd name="T16" fmla="*/ 0 60000 65536"/>
              <a:gd name="T17" fmla="*/ 0 60000 65536"/>
              <a:gd name="T18" fmla="*/ 0 w 103"/>
              <a:gd name="T19" fmla="*/ 0 h 804"/>
              <a:gd name="T20" fmla="*/ 103 w 103"/>
              <a:gd name="T21" fmla="*/ 804 h 804"/>
            </a:gdLst>
            <a:ahLst/>
            <a:cxnLst>
              <a:cxn ang="T12">
                <a:pos x="T0" y="T1"/>
              </a:cxn>
              <a:cxn ang="T13">
                <a:pos x="T2" y="T3"/>
              </a:cxn>
              <a:cxn ang="T14">
                <a:pos x="T4" y="T5"/>
              </a:cxn>
              <a:cxn ang="T15">
                <a:pos x="T6" y="T7"/>
              </a:cxn>
              <a:cxn ang="T16">
                <a:pos x="T8" y="T9"/>
              </a:cxn>
              <a:cxn ang="T17">
                <a:pos x="T10" y="T11"/>
              </a:cxn>
            </a:cxnLst>
            <a:rect l="T18" t="T19" r="T20" b="T21"/>
            <a:pathLst>
              <a:path w="103" h="804">
                <a:moveTo>
                  <a:pt x="0" y="0"/>
                </a:moveTo>
                <a:cubicBezTo>
                  <a:pt x="11" y="16"/>
                  <a:pt x="24" y="54"/>
                  <a:pt x="24" y="54"/>
                </a:cubicBezTo>
                <a:cubicBezTo>
                  <a:pt x="32" y="110"/>
                  <a:pt x="28" y="167"/>
                  <a:pt x="42" y="222"/>
                </a:cubicBezTo>
                <a:cubicBezTo>
                  <a:pt x="47" y="319"/>
                  <a:pt x="59" y="414"/>
                  <a:pt x="72" y="510"/>
                </a:cubicBezTo>
                <a:cubicBezTo>
                  <a:pt x="76" y="540"/>
                  <a:pt x="90" y="570"/>
                  <a:pt x="96" y="600"/>
                </a:cubicBezTo>
                <a:cubicBezTo>
                  <a:pt x="103" y="748"/>
                  <a:pt x="102" y="680"/>
                  <a:pt x="102" y="804"/>
                </a:cubicBezTo>
              </a:path>
            </a:pathLst>
          </a:custGeom>
          <a:noFill/>
          <a:ln w="57150" cap="flat" cmpd="sng">
            <a:solidFill>
              <a:srgbClr val="FF5050"/>
            </a:solidFill>
            <a:prstDash val="solid"/>
            <a:round/>
            <a:headEnd type="none" w="sm" len="sm"/>
            <a:tailEnd type="non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531" name="Freeform 27"/>
          <p:cNvSpPr>
            <a:spLocks/>
          </p:cNvSpPr>
          <p:nvPr/>
        </p:nvSpPr>
        <p:spPr bwMode="auto">
          <a:xfrm>
            <a:off x="5486400" y="3886200"/>
            <a:ext cx="457200" cy="1066800"/>
          </a:xfrm>
          <a:custGeom>
            <a:avLst/>
            <a:gdLst>
              <a:gd name="T0" fmla="*/ 2147483647 w 240"/>
              <a:gd name="T1" fmla="*/ 2147483647 h 510"/>
              <a:gd name="T2" fmla="*/ 2147483647 w 240"/>
              <a:gd name="T3" fmla="*/ 2147483647 h 510"/>
              <a:gd name="T4" fmla="*/ 2147483647 w 240"/>
              <a:gd name="T5" fmla="*/ 2147483647 h 510"/>
              <a:gd name="T6" fmla="*/ 2147483647 w 240"/>
              <a:gd name="T7" fmla="*/ 2147483647 h 510"/>
              <a:gd name="T8" fmla="*/ 2147483647 w 240"/>
              <a:gd name="T9" fmla="*/ 2147483647 h 510"/>
              <a:gd name="T10" fmla="*/ 2147483647 w 240"/>
              <a:gd name="T11" fmla="*/ 2147483647 h 510"/>
              <a:gd name="T12" fmla="*/ 2147483647 w 240"/>
              <a:gd name="T13" fmla="*/ 2147483647 h 510"/>
              <a:gd name="T14" fmla="*/ 0 w 240"/>
              <a:gd name="T15" fmla="*/ 0 h 510"/>
              <a:gd name="T16" fmla="*/ 0 60000 65536"/>
              <a:gd name="T17" fmla="*/ 0 60000 65536"/>
              <a:gd name="T18" fmla="*/ 0 60000 65536"/>
              <a:gd name="T19" fmla="*/ 0 60000 65536"/>
              <a:gd name="T20" fmla="*/ 0 60000 65536"/>
              <a:gd name="T21" fmla="*/ 0 60000 65536"/>
              <a:gd name="T22" fmla="*/ 0 60000 65536"/>
              <a:gd name="T23" fmla="*/ 0 60000 65536"/>
              <a:gd name="T24" fmla="*/ 0 w 240"/>
              <a:gd name="T25" fmla="*/ 0 h 510"/>
              <a:gd name="T26" fmla="*/ 240 w 240"/>
              <a:gd name="T27" fmla="*/ 510 h 5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0" h="510">
                <a:moveTo>
                  <a:pt x="240" y="510"/>
                </a:moveTo>
                <a:cubicBezTo>
                  <a:pt x="218" y="508"/>
                  <a:pt x="195" y="510"/>
                  <a:pt x="174" y="504"/>
                </a:cubicBezTo>
                <a:cubicBezTo>
                  <a:pt x="161" y="500"/>
                  <a:pt x="162" y="476"/>
                  <a:pt x="156" y="468"/>
                </a:cubicBezTo>
                <a:cubicBezTo>
                  <a:pt x="151" y="462"/>
                  <a:pt x="144" y="460"/>
                  <a:pt x="138" y="456"/>
                </a:cubicBezTo>
                <a:cubicBezTo>
                  <a:pt x="129" y="430"/>
                  <a:pt x="117" y="410"/>
                  <a:pt x="108" y="384"/>
                </a:cubicBezTo>
                <a:cubicBezTo>
                  <a:pt x="92" y="337"/>
                  <a:pt x="88" y="282"/>
                  <a:pt x="60" y="240"/>
                </a:cubicBezTo>
                <a:cubicBezTo>
                  <a:pt x="52" y="189"/>
                  <a:pt x="38" y="140"/>
                  <a:pt x="24" y="90"/>
                </a:cubicBezTo>
                <a:cubicBezTo>
                  <a:pt x="16" y="61"/>
                  <a:pt x="0" y="30"/>
                  <a:pt x="0" y="0"/>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532" name="Freeform 28"/>
          <p:cNvSpPr>
            <a:spLocks/>
          </p:cNvSpPr>
          <p:nvPr/>
        </p:nvSpPr>
        <p:spPr bwMode="auto">
          <a:xfrm>
            <a:off x="6543675" y="3886200"/>
            <a:ext cx="314325" cy="1066800"/>
          </a:xfrm>
          <a:custGeom>
            <a:avLst/>
            <a:gdLst>
              <a:gd name="T0" fmla="*/ 0 w 198"/>
              <a:gd name="T1" fmla="*/ 2147483647 h 526"/>
              <a:gd name="T2" fmla="*/ 2147483647 w 198"/>
              <a:gd name="T3" fmla="*/ 2147483647 h 526"/>
              <a:gd name="T4" fmla="*/ 2147483647 w 198"/>
              <a:gd name="T5" fmla="*/ 2147483647 h 526"/>
              <a:gd name="T6" fmla="*/ 2147483647 w 198"/>
              <a:gd name="T7" fmla="*/ 2147483647 h 526"/>
              <a:gd name="T8" fmla="*/ 2147483647 w 198"/>
              <a:gd name="T9" fmla="*/ 2147483647 h 526"/>
              <a:gd name="T10" fmla="*/ 2147483647 w 198"/>
              <a:gd name="T11" fmla="*/ 2147483647 h 526"/>
              <a:gd name="T12" fmla="*/ 2147483647 w 198"/>
              <a:gd name="T13" fmla="*/ 2147483647 h 526"/>
              <a:gd name="T14" fmla="*/ 2147483647 w 198"/>
              <a:gd name="T15" fmla="*/ 0 h 526"/>
              <a:gd name="T16" fmla="*/ 0 60000 65536"/>
              <a:gd name="T17" fmla="*/ 0 60000 65536"/>
              <a:gd name="T18" fmla="*/ 0 60000 65536"/>
              <a:gd name="T19" fmla="*/ 0 60000 65536"/>
              <a:gd name="T20" fmla="*/ 0 60000 65536"/>
              <a:gd name="T21" fmla="*/ 0 60000 65536"/>
              <a:gd name="T22" fmla="*/ 0 60000 65536"/>
              <a:gd name="T23" fmla="*/ 0 60000 65536"/>
              <a:gd name="T24" fmla="*/ 0 w 198"/>
              <a:gd name="T25" fmla="*/ 0 h 526"/>
              <a:gd name="T26" fmla="*/ 198 w 198"/>
              <a:gd name="T27" fmla="*/ 526 h 5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8" h="526">
                <a:moveTo>
                  <a:pt x="0" y="498"/>
                </a:moveTo>
                <a:cubicBezTo>
                  <a:pt x="19" y="526"/>
                  <a:pt x="27" y="523"/>
                  <a:pt x="60" y="516"/>
                </a:cubicBezTo>
                <a:cubicBezTo>
                  <a:pt x="102" y="488"/>
                  <a:pt x="97" y="448"/>
                  <a:pt x="108" y="402"/>
                </a:cubicBezTo>
                <a:cubicBezTo>
                  <a:pt x="115" y="371"/>
                  <a:pt x="126" y="356"/>
                  <a:pt x="138" y="330"/>
                </a:cubicBezTo>
                <a:cubicBezTo>
                  <a:pt x="155" y="292"/>
                  <a:pt x="146" y="301"/>
                  <a:pt x="156" y="264"/>
                </a:cubicBezTo>
                <a:cubicBezTo>
                  <a:pt x="159" y="252"/>
                  <a:pt x="168" y="228"/>
                  <a:pt x="168" y="228"/>
                </a:cubicBezTo>
                <a:cubicBezTo>
                  <a:pt x="171" y="179"/>
                  <a:pt x="171" y="141"/>
                  <a:pt x="186" y="96"/>
                </a:cubicBezTo>
                <a:cubicBezTo>
                  <a:pt x="191" y="64"/>
                  <a:pt x="198" y="32"/>
                  <a:pt x="198" y="0"/>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12"/>
                                        </p:tgtEl>
                                        <p:attrNameLst>
                                          <p:attrName>style.visibility</p:attrName>
                                        </p:attrNameLst>
                                      </p:cBhvr>
                                      <p:to>
                                        <p:strVal val="visible"/>
                                      </p:to>
                                    </p:set>
                                    <p:animEffect transition="in" filter="dissolve">
                                      <p:cBhvr>
                                        <p:cTn id="7" dur="500"/>
                                        <p:tgtEl>
                                          <p:spTgt spid="2151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1516"/>
                                        </p:tgtEl>
                                        <p:attrNameLst>
                                          <p:attrName>style.visibility</p:attrName>
                                        </p:attrNameLst>
                                      </p:cBhvr>
                                      <p:to>
                                        <p:strVal val="visible"/>
                                      </p:to>
                                    </p:set>
                                    <p:animEffect transition="in" filter="dissolve">
                                      <p:cBhvr>
                                        <p:cTn id="11" dur="500"/>
                                        <p:tgtEl>
                                          <p:spTgt spid="2151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1513"/>
                                        </p:tgtEl>
                                        <p:attrNameLst>
                                          <p:attrName>style.visibility</p:attrName>
                                        </p:attrNameLst>
                                      </p:cBhvr>
                                      <p:to>
                                        <p:strVal val="visible"/>
                                      </p:to>
                                    </p:set>
                                    <p:animEffect transition="in" filter="dissolve">
                                      <p:cBhvr>
                                        <p:cTn id="16" dur="500"/>
                                        <p:tgtEl>
                                          <p:spTgt spid="21513"/>
                                        </p:tgtEl>
                                      </p:cBhvr>
                                    </p:animEffect>
                                  </p:childTnLst>
                                </p:cTn>
                              </p:par>
                            </p:childTnLst>
                          </p:cTn>
                        </p:par>
                        <p:par>
                          <p:cTn id="17" fill="hold" nodeType="afterGroup">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21517"/>
                                        </p:tgtEl>
                                        <p:attrNameLst>
                                          <p:attrName>style.visibility</p:attrName>
                                        </p:attrNameLst>
                                      </p:cBhvr>
                                      <p:to>
                                        <p:strVal val="visible"/>
                                      </p:to>
                                    </p:set>
                                    <p:animEffect transition="in" filter="dissolve">
                                      <p:cBhvr>
                                        <p:cTn id="20" dur="500"/>
                                        <p:tgtEl>
                                          <p:spTgt spid="2151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21514"/>
                                        </p:tgtEl>
                                        <p:attrNameLst>
                                          <p:attrName>style.visibility</p:attrName>
                                        </p:attrNameLst>
                                      </p:cBhvr>
                                      <p:to>
                                        <p:strVal val="visible"/>
                                      </p:to>
                                    </p:set>
                                    <p:animEffect transition="in" filter="dissolve">
                                      <p:cBhvr>
                                        <p:cTn id="25" dur="500"/>
                                        <p:tgtEl>
                                          <p:spTgt spid="21514"/>
                                        </p:tgtEl>
                                      </p:cBhvr>
                                    </p:animEffec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21526"/>
                                        </p:tgtEl>
                                        <p:attrNameLst>
                                          <p:attrName>style.visibility</p:attrName>
                                        </p:attrNameLst>
                                      </p:cBhvr>
                                      <p:to>
                                        <p:strVal val="visible"/>
                                      </p:to>
                                    </p:set>
                                    <p:animEffect transition="in" filter="dissolve">
                                      <p:cBhvr>
                                        <p:cTn id="29" dur="500"/>
                                        <p:tgtEl>
                                          <p:spTgt spid="21526"/>
                                        </p:tgtEl>
                                      </p:cBhvr>
                                    </p:animEffect>
                                  </p:childTnLst>
                                </p:cTn>
                              </p:par>
                            </p:childTnLst>
                          </p:cTn>
                        </p:par>
                        <p:par>
                          <p:cTn id="30" fill="hold" nodeType="afterGroup">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21530"/>
                                        </p:tgtEl>
                                        <p:attrNameLst>
                                          <p:attrName>style.visibility</p:attrName>
                                        </p:attrNameLst>
                                      </p:cBhvr>
                                      <p:to>
                                        <p:strVal val="visible"/>
                                      </p:to>
                                    </p:set>
                                    <p:animEffect transition="in" filter="dissolve">
                                      <p:cBhvr>
                                        <p:cTn id="33" dur="500"/>
                                        <p:tgtEl>
                                          <p:spTgt spid="21530"/>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21515"/>
                                        </p:tgtEl>
                                        <p:attrNameLst>
                                          <p:attrName>style.visibility</p:attrName>
                                        </p:attrNameLst>
                                      </p:cBhvr>
                                      <p:to>
                                        <p:strVal val="visible"/>
                                      </p:to>
                                    </p:set>
                                    <p:animEffect transition="in" filter="dissolve">
                                      <p:cBhvr>
                                        <p:cTn id="38" dur="500"/>
                                        <p:tgtEl>
                                          <p:spTgt spid="21515"/>
                                        </p:tgtEl>
                                      </p:cBhvr>
                                    </p:animEffect>
                                  </p:childTnLst>
                                </p:cTn>
                              </p:par>
                            </p:childTnLst>
                          </p:cTn>
                        </p:par>
                        <p:par>
                          <p:cTn id="39" fill="hold" nodeType="afterGroup">
                            <p:stCondLst>
                              <p:cond delay="500"/>
                            </p:stCondLst>
                            <p:childTnLst>
                              <p:par>
                                <p:cTn id="40" presetID="9" presetClass="entr" presetSubtype="0" fill="hold" grpId="0" nodeType="afterEffect">
                                  <p:stCondLst>
                                    <p:cond delay="0"/>
                                  </p:stCondLst>
                                  <p:childTnLst>
                                    <p:set>
                                      <p:cBhvr>
                                        <p:cTn id="41" dur="1" fill="hold">
                                          <p:stCondLst>
                                            <p:cond delay="0"/>
                                          </p:stCondLst>
                                        </p:cTn>
                                        <p:tgtEl>
                                          <p:spTgt spid="21531"/>
                                        </p:tgtEl>
                                        <p:attrNameLst>
                                          <p:attrName>style.visibility</p:attrName>
                                        </p:attrNameLst>
                                      </p:cBhvr>
                                      <p:to>
                                        <p:strVal val="visible"/>
                                      </p:to>
                                    </p:set>
                                    <p:animEffect transition="in" filter="dissolve">
                                      <p:cBhvr>
                                        <p:cTn id="42" dur="500"/>
                                        <p:tgtEl>
                                          <p:spTgt spid="21531"/>
                                        </p:tgtEl>
                                      </p:cBhvr>
                                    </p:animEffect>
                                  </p:childTnLst>
                                </p:cTn>
                              </p:par>
                            </p:childTnLst>
                          </p:cTn>
                        </p:par>
                        <p:par>
                          <p:cTn id="43" fill="hold" nodeType="afterGroup">
                            <p:stCondLst>
                              <p:cond delay="1000"/>
                            </p:stCondLst>
                            <p:childTnLst>
                              <p:par>
                                <p:cTn id="44" presetID="9" presetClass="entr" presetSubtype="0" fill="hold" grpId="0" nodeType="afterEffect">
                                  <p:stCondLst>
                                    <p:cond delay="0"/>
                                  </p:stCondLst>
                                  <p:childTnLst>
                                    <p:set>
                                      <p:cBhvr>
                                        <p:cTn id="45" dur="1" fill="hold">
                                          <p:stCondLst>
                                            <p:cond delay="0"/>
                                          </p:stCondLst>
                                        </p:cTn>
                                        <p:tgtEl>
                                          <p:spTgt spid="21522"/>
                                        </p:tgtEl>
                                        <p:attrNameLst>
                                          <p:attrName>style.visibility</p:attrName>
                                        </p:attrNameLst>
                                      </p:cBhvr>
                                      <p:to>
                                        <p:strVal val="visible"/>
                                      </p:to>
                                    </p:set>
                                    <p:animEffect transition="in" filter="dissolve">
                                      <p:cBhvr>
                                        <p:cTn id="46" dur="500"/>
                                        <p:tgtEl>
                                          <p:spTgt spid="21522"/>
                                        </p:tgtEl>
                                      </p:cBhvr>
                                    </p:animEffect>
                                  </p:childTnLst>
                                </p:cTn>
                              </p:par>
                            </p:childTnLst>
                          </p:cTn>
                        </p:par>
                        <p:par>
                          <p:cTn id="47" fill="hold" nodeType="afterGroup">
                            <p:stCondLst>
                              <p:cond delay="1500"/>
                            </p:stCondLst>
                            <p:childTnLst>
                              <p:par>
                                <p:cTn id="48" presetID="9" presetClass="entr" presetSubtype="0" fill="hold" grpId="0" nodeType="afterEffect">
                                  <p:stCondLst>
                                    <p:cond delay="0"/>
                                  </p:stCondLst>
                                  <p:childTnLst>
                                    <p:set>
                                      <p:cBhvr>
                                        <p:cTn id="49" dur="1" fill="hold">
                                          <p:stCondLst>
                                            <p:cond delay="0"/>
                                          </p:stCondLst>
                                        </p:cTn>
                                        <p:tgtEl>
                                          <p:spTgt spid="21532"/>
                                        </p:tgtEl>
                                        <p:attrNameLst>
                                          <p:attrName>style.visibility</p:attrName>
                                        </p:attrNameLst>
                                      </p:cBhvr>
                                      <p:to>
                                        <p:strVal val="visible"/>
                                      </p:to>
                                    </p:set>
                                    <p:animEffect transition="in" filter="dissolve">
                                      <p:cBhvr>
                                        <p:cTn id="50" dur="500"/>
                                        <p:tgtEl>
                                          <p:spTgt spid="21532"/>
                                        </p:tgtEl>
                                      </p:cBhvr>
                                    </p:animEffect>
                                  </p:childTnLst>
                                </p:cTn>
                              </p:par>
                            </p:childTnLst>
                          </p:cTn>
                        </p:par>
                        <p:par>
                          <p:cTn id="51" fill="hold" nodeType="afterGroup">
                            <p:stCondLst>
                              <p:cond delay="2000"/>
                            </p:stCondLst>
                            <p:childTnLst>
                              <p:par>
                                <p:cTn id="52" presetID="9" presetClass="entr" presetSubtype="0" fill="hold" grpId="0" nodeType="afterEffect">
                                  <p:stCondLst>
                                    <p:cond delay="0"/>
                                  </p:stCondLst>
                                  <p:childTnLst>
                                    <p:set>
                                      <p:cBhvr>
                                        <p:cTn id="53" dur="1" fill="hold">
                                          <p:stCondLst>
                                            <p:cond delay="0"/>
                                          </p:stCondLst>
                                        </p:cTn>
                                        <p:tgtEl>
                                          <p:spTgt spid="21525"/>
                                        </p:tgtEl>
                                        <p:attrNameLst>
                                          <p:attrName>style.visibility</p:attrName>
                                        </p:attrNameLst>
                                      </p:cBhvr>
                                      <p:to>
                                        <p:strVal val="visible"/>
                                      </p:to>
                                    </p:set>
                                    <p:animEffect transition="in" filter="dissolve">
                                      <p:cBhvr>
                                        <p:cTn id="54" dur="500"/>
                                        <p:tgtEl>
                                          <p:spTgt spid="215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2" grpId="0" animBg="1"/>
      <p:bldP spid="21513" grpId="0" animBg="1"/>
      <p:bldP spid="21514" grpId="0" animBg="1"/>
      <p:bldP spid="21515" grpId="0" animBg="1"/>
      <p:bldP spid="21516" grpId="0" animBg="1"/>
      <p:bldP spid="21517" grpId="0" animBg="1"/>
      <p:bldP spid="21522" grpId="0" animBg="1"/>
      <p:bldP spid="21525" grpId="0" animBg="1"/>
      <p:bldP spid="21526" grpId="0" animBg="1"/>
      <p:bldP spid="21530" grpId="0" animBg="1"/>
      <p:bldP spid="21531" grpId="0" animBg="1"/>
      <p:bldP spid="2153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381000"/>
            <a:ext cx="8229600" cy="1143000"/>
          </a:xfrm>
        </p:spPr>
        <p:txBody>
          <a:bodyPr/>
          <a:lstStyle/>
          <a:p>
            <a:pPr eaLnBrk="1" fontAlgn="auto" hangingPunct="1">
              <a:spcAft>
                <a:spcPts val="0"/>
              </a:spcAft>
              <a:defRPr/>
            </a:pPr>
            <a:r>
              <a:rPr lang="en-US" altLang="en-US"/>
              <a:t>Impulse Conduction &amp; the ECG</a:t>
            </a:r>
          </a:p>
        </p:txBody>
      </p:sp>
      <p:pic>
        <p:nvPicPr>
          <p:cNvPr id="16387" name="Picture 34" descr="Conductionand Heart"/>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772025" y="1981200"/>
            <a:ext cx="3587750" cy="4191000"/>
          </a:xfrm>
          <a:noFill/>
        </p:spPr>
      </p:pic>
      <p:sp>
        <p:nvSpPr>
          <p:cNvPr id="16388" name="Rectangle 3"/>
          <p:cNvSpPr>
            <a:spLocks noGrp="1" noChangeArrowheads="1"/>
          </p:cNvSpPr>
          <p:nvPr>
            <p:ph type="body" sz="half" idx="2"/>
          </p:nvPr>
        </p:nvSpPr>
        <p:spPr>
          <a:xfrm>
            <a:off x="381000" y="1600200"/>
            <a:ext cx="4191000" cy="4572000"/>
          </a:xfrm>
        </p:spPr>
        <p:txBody>
          <a:bodyPr/>
          <a:lstStyle/>
          <a:p>
            <a:pPr algn="ctr" eaLnBrk="1" hangingPunct="1">
              <a:buFontTx/>
              <a:buNone/>
            </a:pPr>
            <a:r>
              <a:rPr lang="en-US" altLang="en-US" sz="2800" smtClean="0"/>
              <a:t>Sinoatrial node</a:t>
            </a:r>
          </a:p>
          <a:p>
            <a:pPr algn="ctr" eaLnBrk="1" hangingPunct="1">
              <a:buFontTx/>
              <a:buNone/>
            </a:pPr>
            <a:endParaRPr lang="en-US" altLang="en-US" sz="2800" smtClean="0"/>
          </a:p>
          <a:p>
            <a:pPr algn="ctr" eaLnBrk="1" hangingPunct="1">
              <a:buFontTx/>
              <a:buNone/>
            </a:pPr>
            <a:r>
              <a:rPr lang="en-US" altLang="en-US" sz="2800" smtClean="0"/>
              <a:t>AV node</a:t>
            </a:r>
          </a:p>
          <a:p>
            <a:pPr algn="ctr" eaLnBrk="1" hangingPunct="1">
              <a:buFontTx/>
              <a:buNone/>
            </a:pPr>
            <a:endParaRPr lang="en-US" altLang="en-US" sz="2800" smtClean="0"/>
          </a:p>
          <a:p>
            <a:pPr algn="ctr" eaLnBrk="1" hangingPunct="1">
              <a:buFontTx/>
              <a:buNone/>
            </a:pPr>
            <a:r>
              <a:rPr lang="en-US" altLang="en-US" sz="2800" smtClean="0"/>
              <a:t>Bundle of His</a:t>
            </a:r>
          </a:p>
          <a:p>
            <a:pPr algn="ctr" eaLnBrk="1" hangingPunct="1">
              <a:buFontTx/>
              <a:buNone/>
            </a:pPr>
            <a:endParaRPr lang="en-US" altLang="en-US" sz="2800" smtClean="0"/>
          </a:p>
          <a:p>
            <a:pPr algn="ctr" eaLnBrk="1" hangingPunct="1">
              <a:buFontTx/>
              <a:buNone/>
            </a:pPr>
            <a:r>
              <a:rPr lang="en-US" altLang="en-US" sz="2800" smtClean="0"/>
              <a:t>Bundle Branches</a:t>
            </a:r>
          </a:p>
          <a:p>
            <a:pPr algn="ctr" eaLnBrk="1" hangingPunct="1">
              <a:buFontTx/>
              <a:buNone/>
            </a:pPr>
            <a:endParaRPr lang="en-US" altLang="en-US" sz="2800" smtClean="0"/>
          </a:p>
          <a:p>
            <a:pPr algn="ctr" eaLnBrk="1" hangingPunct="1">
              <a:buFontTx/>
              <a:buNone/>
            </a:pPr>
            <a:r>
              <a:rPr lang="en-US" altLang="en-US" sz="2800" smtClean="0"/>
              <a:t>Purkinje fibers</a:t>
            </a:r>
          </a:p>
        </p:txBody>
      </p:sp>
      <p:sp>
        <p:nvSpPr>
          <p:cNvPr id="16389"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35845" name="Line 5"/>
          <p:cNvSpPr>
            <a:spLocks noChangeShapeType="1"/>
          </p:cNvSpPr>
          <p:nvPr/>
        </p:nvSpPr>
        <p:spPr bwMode="auto">
          <a:xfrm>
            <a:off x="2438400" y="22098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46" name="Line 6"/>
          <p:cNvSpPr>
            <a:spLocks noChangeShapeType="1"/>
          </p:cNvSpPr>
          <p:nvPr/>
        </p:nvSpPr>
        <p:spPr bwMode="auto">
          <a:xfrm>
            <a:off x="2438400" y="32004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47" name="Line 7"/>
          <p:cNvSpPr>
            <a:spLocks noChangeShapeType="1"/>
          </p:cNvSpPr>
          <p:nvPr/>
        </p:nvSpPr>
        <p:spPr bwMode="auto">
          <a:xfrm>
            <a:off x="2438400" y="41910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48" name="Line 8"/>
          <p:cNvSpPr>
            <a:spLocks noChangeShapeType="1"/>
          </p:cNvSpPr>
          <p:nvPr/>
        </p:nvSpPr>
        <p:spPr bwMode="auto">
          <a:xfrm>
            <a:off x="2438400" y="52578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64" name="Line 24"/>
          <p:cNvSpPr>
            <a:spLocks noChangeShapeType="1"/>
          </p:cNvSpPr>
          <p:nvPr/>
        </p:nvSpPr>
        <p:spPr bwMode="auto">
          <a:xfrm>
            <a:off x="5029200" y="3581400"/>
            <a:ext cx="304800" cy="6858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65" name="Line 25"/>
          <p:cNvSpPr>
            <a:spLocks noChangeShapeType="1"/>
          </p:cNvSpPr>
          <p:nvPr/>
        </p:nvSpPr>
        <p:spPr bwMode="auto">
          <a:xfrm>
            <a:off x="5334000" y="4419600"/>
            <a:ext cx="381000" cy="1524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66" name="Freeform 26"/>
          <p:cNvSpPr>
            <a:spLocks/>
          </p:cNvSpPr>
          <p:nvPr/>
        </p:nvSpPr>
        <p:spPr bwMode="auto">
          <a:xfrm>
            <a:off x="5143500" y="4552950"/>
            <a:ext cx="536575" cy="1104900"/>
          </a:xfrm>
          <a:custGeom>
            <a:avLst/>
            <a:gdLst>
              <a:gd name="T0" fmla="*/ 2147483647 w 338"/>
              <a:gd name="T1" fmla="*/ 2147483647 h 696"/>
              <a:gd name="T2" fmla="*/ 2147483647 w 338"/>
              <a:gd name="T3" fmla="*/ 2147483647 h 696"/>
              <a:gd name="T4" fmla="*/ 2147483647 w 338"/>
              <a:gd name="T5" fmla="*/ 2147483647 h 696"/>
              <a:gd name="T6" fmla="*/ 2147483647 w 338"/>
              <a:gd name="T7" fmla="*/ 2147483647 h 696"/>
              <a:gd name="T8" fmla="*/ 0 w 338"/>
              <a:gd name="T9" fmla="*/ 0 h 696"/>
              <a:gd name="T10" fmla="*/ 0 60000 65536"/>
              <a:gd name="T11" fmla="*/ 0 60000 65536"/>
              <a:gd name="T12" fmla="*/ 0 60000 65536"/>
              <a:gd name="T13" fmla="*/ 0 60000 65536"/>
              <a:gd name="T14" fmla="*/ 0 60000 65536"/>
              <a:gd name="T15" fmla="*/ 0 w 338"/>
              <a:gd name="T16" fmla="*/ 0 h 696"/>
              <a:gd name="T17" fmla="*/ 338 w 338"/>
              <a:gd name="T18" fmla="*/ 696 h 696"/>
            </a:gdLst>
            <a:ahLst/>
            <a:cxnLst>
              <a:cxn ang="T10">
                <a:pos x="T0" y="T1"/>
              </a:cxn>
              <a:cxn ang="T11">
                <a:pos x="T2" y="T3"/>
              </a:cxn>
              <a:cxn ang="T12">
                <a:pos x="T4" y="T5"/>
              </a:cxn>
              <a:cxn ang="T13">
                <a:pos x="T6" y="T7"/>
              </a:cxn>
              <a:cxn ang="T14">
                <a:pos x="T8" y="T9"/>
              </a:cxn>
            </a:cxnLst>
            <a:rect l="T15" t="T16" r="T17" b="T18"/>
            <a:pathLst>
              <a:path w="338" h="696">
                <a:moveTo>
                  <a:pt x="336" y="84"/>
                </a:moveTo>
                <a:cubicBezTo>
                  <a:pt x="289" y="271"/>
                  <a:pt x="338" y="550"/>
                  <a:pt x="192" y="696"/>
                </a:cubicBezTo>
                <a:cubicBezTo>
                  <a:pt x="180" y="688"/>
                  <a:pt x="164" y="684"/>
                  <a:pt x="156" y="672"/>
                </a:cubicBezTo>
                <a:cubicBezTo>
                  <a:pt x="140" y="646"/>
                  <a:pt x="115" y="564"/>
                  <a:pt x="108" y="528"/>
                </a:cubicBezTo>
                <a:cubicBezTo>
                  <a:pt x="72" y="350"/>
                  <a:pt x="0" y="184"/>
                  <a:pt x="0" y="0"/>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7" name="Freeform 27"/>
          <p:cNvSpPr>
            <a:spLocks/>
          </p:cNvSpPr>
          <p:nvPr/>
        </p:nvSpPr>
        <p:spPr bwMode="auto">
          <a:xfrm>
            <a:off x="5905500" y="4495800"/>
            <a:ext cx="476250" cy="1066800"/>
          </a:xfrm>
          <a:custGeom>
            <a:avLst/>
            <a:gdLst>
              <a:gd name="T0" fmla="*/ 0 w 300"/>
              <a:gd name="T1" fmla="*/ 2147483647 h 672"/>
              <a:gd name="T2" fmla="*/ 2147483647 w 300"/>
              <a:gd name="T3" fmla="*/ 2147483647 h 672"/>
              <a:gd name="T4" fmla="*/ 2147483647 w 300"/>
              <a:gd name="T5" fmla="*/ 2147483647 h 672"/>
              <a:gd name="T6" fmla="*/ 2147483647 w 300"/>
              <a:gd name="T7" fmla="*/ 2147483647 h 672"/>
              <a:gd name="T8" fmla="*/ 2147483647 w 300"/>
              <a:gd name="T9" fmla="*/ 2147483647 h 672"/>
              <a:gd name="T10" fmla="*/ 2147483647 w 300"/>
              <a:gd name="T11" fmla="*/ 2147483647 h 672"/>
              <a:gd name="T12" fmla="*/ 2147483647 w 300"/>
              <a:gd name="T13" fmla="*/ 0 h 672"/>
              <a:gd name="T14" fmla="*/ 0 60000 65536"/>
              <a:gd name="T15" fmla="*/ 0 60000 65536"/>
              <a:gd name="T16" fmla="*/ 0 60000 65536"/>
              <a:gd name="T17" fmla="*/ 0 60000 65536"/>
              <a:gd name="T18" fmla="*/ 0 60000 65536"/>
              <a:gd name="T19" fmla="*/ 0 60000 65536"/>
              <a:gd name="T20" fmla="*/ 0 60000 65536"/>
              <a:gd name="T21" fmla="*/ 0 w 300"/>
              <a:gd name="T22" fmla="*/ 0 h 672"/>
              <a:gd name="T23" fmla="*/ 300 w 300"/>
              <a:gd name="T24" fmla="*/ 672 h 6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0" h="672">
                <a:moveTo>
                  <a:pt x="0" y="60"/>
                </a:moveTo>
                <a:cubicBezTo>
                  <a:pt x="66" y="257"/>
                  <a:pt x="0" y="493"/>
                  <a:pt x="120" y="672"/>
                </a:cubicBezTo>
                <a:cubicBezTo>
                  <a:pt x="186" y="656"/>
                  <a:pt x="183" y="650"/>
                  <a:pt x="204" y="588"/>
                </a:cubicBezTo>
                <a:cubicBezTo>
                  <a:pt x="208" y="536"/>
                  <a:pt x="208" y="484"/>
                  <a:pt x="216" y="432"/>
                </a:cubicBezTo>
                <a:cubicBezTo>
                  <a:pt x="220" y="407"/>
                  <a:pt x="232" y="384"/>
                  <a:pt x="240" y="360"/>
                </a:cubicBezTo>
                <a:cubicBezTo>
                  <a:pt x="261" y="297"/>
                  <a:pt x="267" y="221"/>
                  <a:pt x="276" y="156"/>
                </a:cubicBezTo>
                <a:cubicBezTo>
                  <a:pt x="283" y="103"/>
                  <a:pt x="300" y="52"/>
                  <a:pt x="300" y="0"/>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9" name="Freeform 29"/>
          <p:cNvSpPr>
            <a:spLocks/>
          </p:cNvSpPr>
          <p:nvPr/>
        </p:nvSpPr>
        <p:spPr bwMode="auto">
          <a:xfrm>
            <a:off x="5848350" y="2963863"/>
            <a:ext cx="628650" cy="160337"/>
          </a:xfrm>
          <a:custGeom>
            <a:avLst/>
            <a:gdLst>
              <a:gd name="T0" fmla="*/ 0 w 372"/>
              <a:gd name="T1" fmla="*/ 2147483647 h 111"/>
              <a:gd name="T2" fmla="*/ 2147483647 w 372"/>
              <a:gd name="T3" fmla="*/ 2147483647 h 111"/>
              <a:gd name="T4" fmla="*/ 2147483647 w 372"/>
              <a:gd name="T5" fmla="*/ 2147483647 h 111"/>
              <a:gd name="T6" fmla="*/ 0 60000 65536"/>
              <a:gd name="T7" fmla="*/ 0 60000 65536"/>
              <a:gd name="T8" fmla="*/ 0 60000 65536"/>
              <a:gd name="T9" fmla="*/ 0 w 372"/>
              <a:gd name="T10" fmla="*/ 0 h 111"/>
              <a:gd name="T11" fmla="*/ 372 w 372"/>
              <a:gd name="T12" fmla="*/ 111 h 111"/>
            </a:gdLst>
            <a:ahLst/>
            <a:cxnLst>
              <a:cxn ang="T6">
                <a:pos x="T0" y="T1"/>
              </a:cxn>
              <a:cxn ang="T7">
                <a:pos x="T2" y="T3"/>
              </a:cxn>
              <a:cxn ang="T8">
                <a:pos x="T4" y="T5"/>
              </a:cxn>
            </a:cxnLst>
            <a:rect l="T9" t="T10" r="T11" b="T12"/>
            <a:pathLst>
              <a:path w="372" h="111">
                <a:moveTo>
                  <a:pt x="0" y="65"/>
                </a:moveTo>
                <a:cubicBezTo>
                  <a:pt x="44" y="0"/>
                  <a:pt x="53" y="16"/>
                  <a:pt x="132" y="29"/>
                </a:cubicBezTo>
                <a:cubicBezTo>
                  <a:pt x="186" y="111"/>
                  <a:pt x="278" y="77"/>
                  <a:pt x="372" y="77"/>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71" name="Line 31"/>
          <p:cNvSpPr>
            <a:spLocks noChangeShapeType="1"/>
          </p:cNvSpPr>
          <p:nvPr/>
        </p:nvSpPr>
        <p:spPr bwMode="auto">
          <a:xfrm flipV="1">
            <a:off x="6477000" y="1752600"/>
            <a:ext cx="381000" cy="1447800"/>
          </a:xfrm>
          <a:prstGeom prst="line">
            <a:avLst/>
          </a:prstGeom>
          <a:noFill/>
          <a:ln w="57150">
            <a:solidFill>
              <a:srgbClr val="FF505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872" name="Line 32"/>
          <p:cNvSpPr>
            <a:spLocks noChangeShapeType="1"/>
          </p:cNvSpPr>
          <p:nvPr/>
        </p:nvSpPr>
        <p:spPr bwMode="auto">
          <a:xfrm>
            <a:off x="6858000" y="1828800"/>
            <a:ext cx="152400" cy="1371600"/>
          </a:xfrm>
          <a:prstGeom prst="line">
            <a:avLst/>
          </a:prstGeom>
          <a:noFill/>
          <a:ln w="57150">
            <a:solidFill>
              <a:srgbClr val="FF505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845"/>
                                        </p:tgtEl>
                                        <p:attrNameLst>
                                          <p:attrName>style.visibility</p:attrName>
                                        </p:attrNameLst>
                                      </p:cBhvr>
                                      <p:to>
                                        <p:strVal val="visible"/>
                                      </p:to>
                                    </p:set>
                                    <p:animEffect transition="in" filter="dissolve">
                                      <p:cBhvr>
                                        <p:cTn id="7" dur="500"/>
                                        <p:tgtEl>
                                          <p:spTgt spid="35845"/>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5846"/>
                                        </p:tgtEl>
                                        <p:attrNameLst>
                                          <p:attrName>style.visibility</p:attrName>
                                        </p:attrNameLst>
                                      </p:cBhvr>
                                      <p:to>
                                        <p:strVal val="visible"/>
                                      </p:to>
                                    </p:set>
                                    <p:animEffect transition="in" filter="dissolve">
                                      <p:cBhvr>
                                        <p:cTn id="11" dur="500"/>
                                        <p:tgtEl>
                                          <p:spTgt spid="35846"/>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5864"/>
                                        </p:tgtEl>
                                        <p:attrNameLst>
                                          <p:attrName>style.visibility</p:attrName>
                                        </p:attrNameLst>
                                      </p:cBhvr>
                                      <p:to>
                                        <p:strVal val="visible"/>
                                      </p:to>
                                    </p:set>
                                    <p:animEffect transition="in" filter="dissolve">
                                      <p:cBhvr>
                                        <p:cTn id="15" dur="500"/>
                                        <p:tgtEl>
                                          <p:spTgt spid="35864"/>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5865"/>
                                        </p:tgtEl>
                                        <p:attrNameLst>
                                          <p:attrName>style.visibility</p:attrName>
                                        </p:attrNameLst>
                                      </p:cBhvr>
                                      <p:to>
                                        <p:strVal val="visible"/>
                                      </p:to>
                                    </p:set>
                                    <p:animEffect transition="in" filter="dissolve">
                                      <p:cBhvr>
                                        <p:cTn id="19" dur="500"/>
                                        <p:tgtEl>
                                          <p:spTgt spid="35865"/>
                                        </p:tgtEl>
                                      </p:cBhvr>
                                    </p:animEffect>
                                  </p:childTnLst>
                                </p:cTn>
                              </p:par>
                            </p:childTnLst>
                          </p:cTn>
                        </p:par>
                        <p:par>
                          <p:cTn id="20" fill="hold" nodeType="afterGroup">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5869"/>
                                        </p:tgtEl>
                                        <p:attrNameLst>
                                          <p:attrName>style.visibility</p:attrName>
                                        </p:attrNameLst>
                                      </p:cBhvr>
                                      <p:to>
                                        <p:strVal val="visible"/>
                                      </p:to>
                                    </p:set>
                                    <p:animEffect transition="in" filter="dissolve">
                                      <p:cBhvr>
                                        <p:cTn id="23" dur="500"/>
                                        <p:tgtEl>
                                          <p:spTgt spid="3586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5847"/>
                                        </p:tgtEl>
                                        <p:attrNameLst>
                                          <p:attrName>style.visibility</p:attrName>
                                        </p:attrNameLst>
                                      </p:cBhvr>
                                      <p:to>
                                        <p:strVal val="visible"/>
                                      </p:to>
                                    </p:set>
                                    <p:animEffect transition="in" filter="dissolve">
                                      <p:cBhvr>
                                        <p:cTn id="28" dur="500"/>
                                        <p:tgtEl>
                                          <p:spTgt spid="35847"/>
                                        </p:tgtEl>
                                      </p:cBhvr>
                                    </p:animEffect>
                                  </p:childTnLst>
                                </p:cTn>
                              </p:par>
                            </p:childTnLst>
                          </p:cTn>
                        </p:par>
                        <p:par>
                          <p:cTn id="29" fill="hold" nodeType="afterGroup">
                            <p:stCondLst>
                              <p:cond delay="500"/>
                            </p:stCondLst>
                            <p:childTnLst>
                              <p:par>
                                <p:cTn id="30" presetID="9" presetClass="entr" presetSubtype="0" fill="hold" grpId="0" nodeType="afterEffect">
                                  <p:stCondLst>
                                    <p:cond delay="0"/>
                                  </p:stCondLst>
                                  <p:childTnLst>
                                    <p:set>
                                      <p:cBhvr>
                                        <p:cTn id="31" dur="1" fill="hold">
                                          <p:stCondLst>
                                            <p:cond delay="0"/>
                                          </p:stCondLst>
                                        </p:cTn>
                                        <p:tgtEl>
                                          <p:spTgt spid="35848"/>
                                        </p:tgtEl>
                                        <p:attrNameLst>
                                          <p:attrName>style.visibility</p:attrName>
                                        </p:attrNameLst>
                                      </p:cBhvr>
                                      <p:to>
                                        <p:strVal val="visible"/>
                                      </p:to>
                                    </p:set>
                                    <p:animEffect transition="in" filter="dissolve">
                                      <p:cBhvr>
                                        <p:cTn id="32" dur="500"/>
                                        <p:tgtEl>
                                          <p:spTgt spid="35848"/>
                                        </p:tgtEl>
                                      </p:cBhvr>
                                    </p:animEffect>
                                  </p:childTnLst>
                                </p:cTn>
                              </p:par>
                            </p:childTnLst>
                          </p:cTn>
                        </p:par>
                        <p:par>
                          <p:cTn id="33" fill="hold" nodeType="afterGroup">
                            <p:stCondLst>
                              <p:cond delay="1000"/>
                            </p:stCondLst>
                            <p:childTnLst>
                              <p:par>
                                <p:cTn id="34" presetID="9" presetClass="entr" presetSubtype="0" fill="hold" grpId="0" nodeType="afterEffect">
                                  <p:stCondLst>
                                    <p:cond delay="0"/>
                                  </p:stCondLst>
                                  <p:childTnLst>
                                    <p:set>
                                      <p:cBhvr>
                                        <p:cTn id="35" dur="1" fill="hold">
                                          <p:stCondLst>
                                            <p:cond delay="0"/>
                                          </p:stCondLst>
                                        </p:cTn>
                                        <p:tgtEl>
                                          <p:spTgt spid="35866"/>
                                        </p:tgtEl>
                                        <p:attrNameLst>
                                          <p:attrName>style.visibility</p:attrName>
                                        </p:attrNameLst>
                                      </p:cBhvr>
                                      <p:to>
                                        <p:strVal val="visible"/>
                                      </p:to>
                                    </p:set>
                                    <p:animEffect transition="in" filter="dissolve">
                                      <p:cBhvr>
                                        <p:cTn id="36" dur="500"/>
                                        <p:tgtEl>
                                          <p:spTgt spid="35866"/>
                                        </p:tgtEl>
                                      </p:cBhvr>
                                    </p:animEffect>
                                  </p:childTnLst>
                                </p:cTn>
                              </p:par>
                            </p:childTnLst>
                          </p:cTn>
                        </p:par>
                        <p:par>
                          <p:cTn id="37" fill="hold" nodeType="afterGroup">
                            <p:stCondLst>
                              <p:cond delay="1500"/>
                            </p:stCondLst>
                            <p:childTnLst>
                              <p:par>
                                <p:cTn id="38" presetID="9" presetClass="entr" presetSubtype="0" fill="hold" grpId="0" nodeType="afterEffect">
                                  <p:stCondLst>
                                    <p:cond delay="0"/>
                                  </p:stCondLst>
                                  <p:childTnLst>
                                    <p:set>
                                      <p:cBhvr>
                                        <p:cTn id="39" dur="1" fill="hold">
                                          <p:stCondLst>
                                            <p:cond delay="0"/>
                                          </p:stCondLst>
                                        </p:cTn>
                                        <p:tgtEl>
                                          <p:spTgt spid="35867"/>
                                        </p:tgtEl>
                                        <p:attrNameLst>
                                          <p:attrName>style.visibility</p:attrName>
                                        </p:attrNameLst>
                                      </p:cBhvr>
                                      <p:to>
                                        <p:strVal val="visible"/>
                                      </p:to>
                                    </p:set>
                                    <p:animEffect transition="in" filter="dissolve">
                                      <p:cBhvr>
                                        <p:cTn id="40" dur="500"/>
                                        <p:tgtEl>
                                          <p:spTgt spid="35867"/>
                                        </p:tgtEl>
                                      </p:cBhvr>
                                    </p:animEffect>
                                  </p:childTnLst>
                                </p:cTn>
                              </p:par>
                            </p:childTnLst>
                          </p:cTn>
                        </p:par>
                        <p:par>
                          <p:cTn id="41" fill="hold" nodeType="afterGroup">
                            <p:stCondLst>
                              <p:cond delay="2000"/>
                            </p:stCondLst>
                            <p:childTnLst>
                              <p:par>
                                <p:cTn id="42" presetID="9" presetClass="entr" presetSubtype="0" fill="hold" grpId="0" nodeType="afterEffect">
                                  <p:stCondLst>
                                    <p:cond delay="0"/>
                                  </p:stCondLst>
                                  <p:childTnLst>
                                    <p:set>
                                      <p:cBhvr>
                                        <p:cTn id="43" dur="1" fill="hold">
                                          <p:stCondLst>
                                            <p:cond delay="0"/>
                                          </p:stCondLst>
                                        </p:cTn>
                                        <p:tgtEl>
                                          <p:spTgt spid="35871"/>
                                        </p:tgtEl>
                                        <p:attrNameLst>
                                          <p:attrName>style.visibility</p:attrName>
                                        </p:attrNameLst>
                                      </p:cBhvr>
                                      <p:to>
                                        <p:strVal val="visible"/>
                                      </p:to>
                                    </p:set>
                                    <p:animEffect transition="in" filter="dissolve">
                                      <p:cBhvr>
                                        <p:cTn id="44" dur="500"/>
                                        <p:tgtEl>
                                          <p:spTgt spid="35871"/>
                                        </p:tgtEl>
                                      </p:cBhvr>
                                    </p:animEffect>
                                  </p:childTnLst>
                                </p:cTn>
                              </p:par>
                            </p:childTnLst>
                          </p:cTn>
                        </p:par>
                        <p:par>
                          <p:cTn id="45" fill="hold" nodeType="afterGroup">
                            <p:stCondLst>
                              <p:cond delay="2500"/>
                            </p:stCondLst>
                            <p:childTnLst>
                              <p:par>
                                <p:cTn id="46" presetID="9" presetClass="entr" presetSubtype="0" fill="hold" grpId="0" nodeType="afterEffect">
                                  <p:stCondLst>
                                    <p:cond delay="0"/>
                                  </p:stCondLst>
                                  <p:childTnLst>
                                    <p:set>
                                      <p:cBhvr>
                                        <p:cTn id="47" dur="1" fill="hold">
                                          <p:stCondLst>
                                            <p:cond delay="0"/>
                                          </p:stCondLst>
                                        </p:cTn>
                                        <p:tgtEl>
                                          <p:spTgt spid="35872"/>
                                        </p:tgtEl>
                                        <p:attrNameLst>
                                          <p:attrName>style.visibility</p:attrName>
                                        </p:attrNameLst>
                                      </p:cBhvr>
                                      <p:to>
                                        <p:strVal val="visible"/>
                                      </p:to>
                                    </p:set>
                                    <p:animEffect transition="in" filter="dissolve">
                                      <p:cBhvr>
                                        <p:cTn id="48" dur="500"/>
                                        <p:tgtEl>
                                          <p:spTgt spid="35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animBg="1"/>
      <p:bldP spid="35846" grpId="0" animBg="1"/>
      <p:bldP spid="35847" grpId="0" animBg="1"/>
      <p:bldP spid="35848" grpId="0" animBg="1"/>
      <p:bldP spid="35864" grpId="0" animBg="1"/>
      <p:bldP spid="35865" grpId="0" animBg="1"/>
      <p:bldP spid="35866" grpId="0" animBg="1"/>
      <p:bldP spid="35867" grpId="0" animBg="1"/>
      <p:bldP spid="35869" grpId="0" animBg="1"/>
      <p:bldP spid="35871" grpId="0" animBg="1"/>
      <p:bldP spid="35872"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fontAlgn="auto" hangingPunct="1">
              <a:spcAft>
                <a:spcPts val="0"/>
              </a:spcAft>
              <a:defRPr/>
            </a:pPr>
            <a:r>
              <a:rPr lang="en-US" altLang="en-US"/>
              <a:t>The “PQRST”</a:t>
            </a:r>
          </a:p>
        </p:txBody>
      </p:sp>
      <p:pic>
        <p:nvPicPr>
          <p:cNvPr id="17411" name="Picture 5" descr="Conductionand Heart"/>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700088" y="2438400"/>
            <a:ext cx="2805112" cy="3276600"/>
          </a:xfrm>
        </p:spPr>
      </p:pic>
      <p:sp>
        <p:nvSpPr>
          <p:cNvPr id="20484" name="Rectangle 4"/>
          <p:cNvSpPr>
            <a:spLocks noGrp="1" noChangeArrowheads="1"/>
          </p:cNvSpPr>
          <p:nvPr>
            <p:ph type="body" sz="half" idx="2"/>
          </p:nvPr>
        </p:nvSpPr>
        <p:spPr>
          <a:xfrm>
            <a:off x="3733800" y="2362200"/>
            <a:ext cx="5638800" cy="1143000"/>
          </a:xfrm>
        </p:spPr>
        <p:txBody>
          <a:bodyPr/>
          <a:lstStyle/>
          <a:p>
            <a:pPr eaLnBrk="1" hangingPunct="1"/>
            <a:r>
              <a:rPr lang="en-US" altLang="en-US" smtClean="0">
                <a:solidFill>
                  <a:srgbClr val="FF5050"/>
                </a:solidFill>
              </a:rPr>
              <a:t>P wave </a:t>
            </a:r>
            <a:r>
              <a:rPr lang="en-US" altLang="en-US" smtClean="0">
                <a:solidFill>
                  <a:schemeClr val="accent2"/>
                </a:solidFill>
              </a:rPr>
              <a:t>- Atrial 	                                         		  depolarization</a:t>
            </a:r>
            <a:endParaRPr lang="en-US" altLang="en-US" smtClean="0">
              <a:solidFill>
                <a:srgbClr val="FF5050"/>
              </a:solidFill>
            </a:endParaRPr>
          </a:p>
          <a:p>
            <a:pPr eaLnBrk="1" hangingPunct="1"/>
            <a:endParaRPr lang="en-US" altLang="en-US" smtClean="0">
              <a:solidFill>
                <a:srgbClr val="FF5050"/>
              </a:solidFill>
            </a:endParaRPr>
          </a:p>
          <a:p>
            <a:pPr eaLnBrk="1" hangingPunct="1"/>
            <a:endParaRPr lang="en-US" altLang="en-US" smtClean="0"/>
          </a:p>
          <a:p>
            <a:pPr eaLnBrk="1" hangingPunct="1"/>
            <a:endParaRPr lang="en-US" altLang="en-US" smtClean="0"/>
          </a:p>
        </p:txBody>
      </p:sp>
      <p:sp>
        <p:nvSpPr>
          <p:cNvPr id="17413"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20486" name="Text Box 6"/>
          <p:cNvSpPr txBox="1">
            <a:spLocks noChangeArrowheads="1"/>
          </p:cNvSpPr>
          <p:nvPr/>
        </p:nvSpPr>
        <p:spPr bwMode="auto">
          <a:xfrm>
            <a:off x="3733800" y="4953000"/>
            <a:ext cx="5181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a:t>
            </a:r>
            <a:r>
              <a:rPr lang="en-US" sz="3200">
                <a:solidFill>
                  <a:srgbClr val="FF5050"/>
                </a:solidFill>
                <a:latin typeface="Arial" charset="0"/>
              </a:rPr>
              <a:t>T wave</a:t>
            </a:r>
            <a:r>
              <a:rPr lang="en-US" sz="3200">
                <a:latin typeface="Arial" charset="0"/>
              </a:rPr>
              <a:t> -</a:t>
            </a:r>
            <a:r>
              <a:rPr lang="en-US" sz="3200">
                <a:solidFill>
                  <a:schemeClr val="accent2"/>
                </a:solidFill>
                <a:latin typeface="Arial" charset="0"/>
              </a:rPr>
              <a:t> Ventricular 	     		  repolarization</a:t>
            </a:r>
          </a:p>
        </p:txBody>
      </p:sp>
      <p:sp>
        <p:nvSpPr>
          <p:cNvPr id="20487" name="Text Box 7"/>
          <p:cNvSpPr txBox="1">
            <a:spLocks noChangeArrowheads="1"/>
          </p:cNvSpPr>
          <p:nvPr/>
        </p:nvSpPr>
        <p:spPr bwMode="auto">
          <a:xfrm>
            <a:off x="3733800" y="3657600"/>
            <a:ext cx="4724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buFontTx/>
              <a:buChar char="•"/>
            </a:pPr>
            <a:r>
              <a:rPr lang="en-US" sz="3200">
                <a:latin typeface="Arial" charset="0"/>
              </a:rPr>
              <a:t>  </a:t>
            </a:r>
            <a:r>
              <a:rPr lang="en-US" sz="3200">
                <a:solidFill>
                  <a:srgbClr val="FF5050"/>
                </a:solidFill>
                <a:latin typeface="Arial" charset="0"/>
              </a:rPr>
              <a:t>QRS</a:t>
            </a:r>
            <a:r>
              <a:rPr lang="en-US" sz="3200">
                <a:latin typeface="Arial" charset="0"/>
              </a:rPr>
              <a:t> -</a:t>
            </a:r>
            <a:r>
              <a:rPr lang="en-US" sz="3200">
                <a:solidFill>
                  <a:schemeClr val="accent2"/>
                </a:solidFill>
                <a:latin typeface="Arial" charset="0"/>
              </a:rPr>
              <a:t> Ventricular 	      depolarization</a:t>
            </a:r>
          </a:p>
        </p:txBody>
      </p:sp>
      <p:sp>
        <p:nvSpPr>
          <p:cNvPr id="20488" name="Freeform 8"/>
          <p:cNvSpPr>
            <a:spLocks/>
          </p:cNvSpPr>
          <p:nvPr/>
        </p:nvSpPr>
        <p:spPr bwMode="auto">
          <a:xfrm>
            <a:off x="1447800" y="2959100"/>
            <a:ext cx="473075" cy="546100"/>
          </a:xfrm>
          <a:custGeom>
            <a:avLst/>
            <a:gdLst>
              <a:gd name="T0" fmla="*/ 2147483647 w 224"/>
              <a:gd name="T1" fmla="*/ 2147483647 h 332"/>
              <a:gd name="T2" fmla="*/ 2147483647 w 224"/>
              <a:gd name="T3" fmla="*/ 2147483647 h 332"/>
              <a:gd name="T4" fmla="*/ 2147483647 w 224"/>
              <a:gd name="T5" fmla="*/ 2147483647 h 332"/>
              <a:gd name="T6" fmla="*/ 2147483647 w 224"/>
              <a:gd name="T7" fmla="*/ 2147483647 h 332"/>
              <a:gd name="T8" fmla="*/ 2147483647 w 224"/>
              <a:gd name="T9" fmla="*/ 2147483647 h 332"/>
              <a:gd name="T10" fmla="*/ 2147483647 w 224"/>
              <a:gd name="T11" fmla="*/ 2147483647 h 332"/>
              <a:gd name="T12" fmla="*/ 0 60000 65536"/>
              <a:gd name="T13" fmla="*/ 0 60000 65536"/>
              <a:gd name="T14" fmla="*/ 0 60000 65536"/>
              <a:gd name="T15" fmla="*/ 0 60000 65536"/>
              <a:gd name="T16" fmla="*/ 0 60000 65536"/>
              <a:gd name="T17" fmla="*/ 0 60000 65536"/>
              <a:gd name="T18" fmla="*/ 0 w 224"/>
              <a:gd name="T19" fmla="*/ 0 h 332"/>
              <a:gd name="T20" fmla="*/ 224 w 224"/>
              <a:gd name="T21" fmla="*/ 332 h 332"/>
            </a:gdLst>
            <a:ahLst/>
            <a:cxnLst>
              <a:cxn ang="T12">
                <a:pos x="T0" y="T1"/>
              </a:cxn>
              <a:cxn ang="T13">
                <a:pos x="T2" y="T3"/>
              </a:cxn>
              <a:cxn ang="T14">
                <a:pos x="T4" y="T5"/>
              </a:cxn>
              <a:cxn ang="T15">
                <a:pos x="T6" y="T7"/>
              </a:cxn>
              <a:cxn ang="T16">
                <a:pos x="T8" y="T9"/>
              </a:cxn>
              <a:cxn ang="T17">
                <a:pos x="T10" y="T11"/>
              </a:cxn>
            </a:cxnLst>
            <a:rect l="T18" t="T19" r="T20" b="T21"/>
            <a:pathLst>
              <a:path w="224" h="332">
                <a:moveTo>
                  <a:pt x="106" y="27"/>
                </a:moveTo>
                <a:cubicBezTo>
                  <a:pt x="52" y="64"/>
                  <a:pt x="22" y="110"/>
                  <a:pt x="2" y="171"/>
                </a:cubicBezTo>
                <a:cubicBezTo>
                  <a:pt x="13" y="256"/>
                  <a:pt x="0" y="299"/>
                  <a:pt x="80" y="328"/>
                </a:cubicBezTo>
                <a:cubicBezTo>
                  <a:pt x="203" y="312"/>
                  <a:pt x="197" y="332"/>
                  <a:pt x="224" y="223"/>
                </a:cubicBezTo>
                <a:cubicBezTo>
                  <a:pt x="215" y="159"/>
                  <a:pt x="219" y="94"/>
                  <a:pt x="159" y="54"/>
                </a:cubicBezTo>
                <a:cubicBezTo>
                  <a:pt x="76" y="0"/>
                  <a:pt x="145" y="69"/>
                  <a:pt x="106" y="27"/>
                </a:cubicBezTo>
                <a:close/>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92" name="Freeform 12"/>
          <p:cNvSpPr>
            <a:spLocks/>
          </p:cNvSpPr>
          <p:nvPr/>
        </p:nvSpPr>
        <p:spPr bwMode="auto">
          <a:xfrm>
            <a:off x="1981200" y="2133600"/>
            <a:ext cx="625475" cy="1752600"/>
          </a:xfrm>
          <a:custGeom>
            <a:avLst/>
            <a:gdLst>
              <a:gd name="T0" fmla="*/ 2147483647 w 224"/>
              <a:gd name="T1" fmla="*/ 2147483647 h 332"/>
              <a:gd name="T2" fmla="*/ 2147483647 w 224"/>
              <a:gd name="T3" fmla="*/ 2147483647 h 332"/>
              <a:gd name="T4" fmla="*/ 2147483647 w 224"/>
              <a:gd name="T5" fmla="*/ 2147483647 h 332"/>
              <a:gd name="T6" fmla="*/ 2147483647 w 224"/>
              <a:gd name="T7" fmla="*/ 2147483647 h 332"/>
              <a:gd name="T8" fmla="*/ 2147483647 w 224"/>
              <a:gd name="T9" fmla="*/ 2147483647 h 332"/>
              <a:gd name="T10" fmla="*/ 2147483647 w 224"/>
              <a:gd name="T11" fmla="*/ 2147483647 h 332"/>
              <a:gd name="T12" fmla="*/ 0 60000 65536"/>
              <a:gd name="T13" fmla="*/ 0 60000 65536"/>
              <a:gd name="T14" fmla="*/ 0 60000 65536"/>
              <a:gd name="T15" fmla="*/ 0 60000 65536"/>
              <a:gd name="T16" fmla="*/ 0 60000 65536"/>
              <a:gd name="T17" fmla="*/ 0 60000 65536"/>
              <a:gd name="T18" fmla="*/ 0 w 224"/>
              <a:gd name="T19" fmla="*/ 0 h 332"/>
              <a:gd name="T20" fmla="*/ 224 w 224"/>
              <a:gd name="T21" fmla="*/ 332 h 332"/>
            </a:gdLst>
            <a:ahLst/>
            <a:cxnLst>
              <a:cxn ang="T12">
                <a:pos x="T0" y="T1"/>
              </a:cxn>
              <a:cxn ang="T13">
                <a:pos x="T2" y="T3"/>
              </a:cxn>
              <a:cxn ang="T14">
                <a:pos x="T4" y="T5"/>
              </a:cxn>
              <a:cxn ang="T15">
                <a:pos x="T6" y="T7"/>
              </a:cxn>
              <a:cxn ang="T16">
                <a:pos x="T8" y="T9"/>
              </a:cxn>
              <a:cxn ang="T17">
                <a:pos x="T10" y="T11"/>
              </a:cxn>
            </a:cxnLst>
            <a:rect l="T18" t="T19" r="T20" b="T21"/>
            <a:pathLst>
              <a:path w="224" h="332">
                <a:moveTo>
                  <a:pt x="106" y="27"/>
                </a:moveTo>
                <a:cubicBezTo>
                  <a:pt x="52" y="64"/>
                  <a:pt x="22" y="110"/>
                  <a:pt x="2" y="171"/>
                </a:cubicBezTo>
                <a:cubicBezTo>
                  <a:pt x="13" y="256"/>
                  <a:pt x="0" y="299"/>
                  <a:pt x="80" y="328"/>
                </a:cubicBezTo>
                <a:cubicBezTo>
                  <a:pt x="203" y="312"/>
                  <a:pt x="197" y="332"/>
                  <a:pt x="224" y="223"/>
                </a:cubicBezTo>
                <a:cubicBezTo>
                  <a:pt x="215" y="159"/>
                  <a:pt x="219" y="94"/>
                  <a:pt x="159" y="54"/>
                </a:cubicBezTo>
                <a:cubicBezTo>
                  <a:pt x="76" y="0"/>
                  <a:pt x="145" y="69"/>
                  <a:pt x="106" y="27"/>
                </a:cubicBezTo>
                <a:close/>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93" name="Freeform 13"/>
          <p:cNvSpPr>
            <a:spLocks/>
          </p:cNvSpPr>
          <p:nvPr/>
        </p:nvSpPr>
        <p:spPr bwMode="auto">
          <a:xfrm>
            <a:off x="2727325" y="2819400"/>
            <a:ext cx="625475" cy="838200"/>
          </a:xfrm>
          <a:custGeom>
            <a:avLst/>
            <a:gdLst>
              <a:gd name="T0" fmla="*/ 2147483647 w 224"/>
              <a:gd name="T1" fmla="*/ 2147483647 h 332"/>
              <a:gd name="T2" fmla="*/ 2147483647 w 224"/>
              <a:gd name="T3" fmla="*/ 2147483647 h 332"/>
              <a:gd name="T4" fmla="*/ 2147483647 w 224"/>
              <a:gd name="T5" fmla="*/ 2147483647 h 332"/>
              <a:gd name="T6" fmla="*/ 2147483647 w 224"/>
              <a:gd name="T7" fmla="*/ 2147483647 h 332"/>
              <a:gd name="T8" fmla="*/ 2147483647 w 224"/>
              <a:gd name="T9" fmla="*/ 2147483647 h 332"/>
              <a:gd name="T10" fmla="*/ 2147483647 w 224"/>
              <a:gd name="T11" fmla="*/ 2147483647 h 332"/>
              <a:gd name="T12" fmla="*/ 0 60000 65536"/>
              <a:gd name="T13" fmla="*/ 0 60000 65536"/>
              <a:gd name="T14" fmla="*/ 0 60000 65536"/>
              <a:gd name="T15" fmla="*/ 0 60000 65536"/>
              <a:gd name="T16" fmla="*/ 0 60000 65536"/>
              <a:gd name="T17" fmla="*/ 0 60000 65536"/>
              <a:gd name="T18" fmla="*/ 0 w 224"/>
              <a:gd name="T19" fmla="*/ 0 h 332"/>
              <a:gd name="T20" fmla="*/ 224 w 224"/>
              <a:gd name="T21" fmla="*/ 332 h 332"/>
            </a:gdLst>
            <a:ahLst/>
            <a:cxnLst>
              <a:cxn ang="T12">
                <a:pos x="T0" y="T1"/>
              </a:cxn>
              <a:cxn ang="T13">
                <a:pos x="T2" y="T3"/>
              </a:cxn>
              <a:cxn ang="T14">
                <a:pos x="T4" y="T5"/>
              </a:cxn>
              <a:cxn ang="T15">
                <a:pos x="T6" y="T7"/>
              </a:cxn>
              <a:cxn ang="T16">
                <a:pos x="T8" y="T9"/>
              </a:cxn>
              <a:cxn ang="T17">
                <a:pos x="T10" y="T11"/>
              </a:cxn>
            </a:cxnLst>
            <a:rect l="T18" t="T19" r="T20" b="T21"/>
            <a:pathLst>
              <a:path w="224" h="332">
                <a:moveTo>
                  <a:pt x="106" y="27"/>
                </a:moveTo>
                <a:cubicBezTo>
                  <a:pt x="52" y="64"/>
                  <a:pt x="22" y="110"/>
                  <a:pt x="2" y="171"/>
                </a:cubicBezTo>
                <a:cubicBezTo>
                  <a:pt x="13" y="256"/>
                  <a:pt x="0" y="299"/>
                  <a:pt x="80" y="328"/>
                </a:cubicBezTo>
                <a:cubicBezTo>
                  <a:pt x="203" y="312"/>
                  <a:pt x="197" y="332"/>
                  <a:pt x="224" y="223"/>
                </a:cubicBezTo>
                <a:cubicBezTo>
                  <a:pt x="215" y="159"/>
                  <a:pt x="219" y="94"/>
                  <a:pt x="159" y="54"/>
                </a:cubicBezTo>
                <a:cubicBezTo>
                  <a:pt x="76" y="0"/>
                  <a:pt x="145" y="69"/>
                  <a:pt x="106" y="27"/>
                </a:cubicBezTo>
                <a:close/>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anim calcmode="lin" valueType="num">
                                      <p:cBhvr additive="base">
                                        <p:cTn id="7" dur="500" fill="hold"/>
                                        <p:tgtEl>
                                          <p:spTgt spid="2048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048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1" presetClass="entr" presetSubtype="0" fill="hold" grpId="0" nodeType="clickEffect">
                                  <p:stCondLst>
                                    <p:cond delay="0"/>
                                  </p:stCondLst>
                                  <p:childTnLst>
                                    <p:set>
                                      <p:cBhvr>
                                        <p:cTn id="12" dur="1000">
                                          <p:stCondLst>
                                            <p:cond delay="0"/>
                                          </p:stCondLst>
                                        </p:cTn>
                                        <p:tgtEl>
                                          <p:spTgt spid="2048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0487"/>
                                        </p:tgtEl>
                                        <p:attrNameLst>
                                          <p:attrName>style.visibility</p:attrName>
                                        </p:attrNameLst>
                                      </p:cBhvr>
                                      <p:to>
                                        <p:strVal val="visible"/>
                                      </p:to>
                                    </p:set>
                                    <p:anim calcmode="lin" valueType="num">
                                      <p:cBhvr additive="base">
                                        <p:cTn id="17" dur="500" fill="hold"/>
                                        <p:tgtEl>
                                          <p:spTgt spid="20487"/>
                                        </p:tgtEl>
                                        <p:attrNameLst>
                                          <p:attrName>ppt_x</p:attrName>
                                        </p:attrNameLst>
                                      </p:cBhvr>
                                      <p:tavLst>
                                        <p:tav tm="0">
                                          <p:val>
                                            <p:strVal val="1+#ppt_w/2"/>
                                          </p:val>
                                        </p:tav>
                                        <p:tav tm="100000">
                                          <p:val>
                                            <p:strVal val="#ppt_x"/>
                                          </p:val>
                                        </p:tav>
                                      </p:tavLst>
                                    </p:anim>
                                    <p:anim calcmode="lin" valueType="num">
                                      <p:cBhvr additive="base">
                                        <p:cTn id="18" dur="500" fill="hold"/>
                                        <p:tgtEl>
                                          <p:spTgt spid="20487"/>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1" presetClass="entr" presetSubtype="0" fill="hold" grpId="0" nodeType="clickEffect">
                                  <p:stCondLst>
                                    <p:cond delay="0"/>
                                  </p:stCondLst>
                                  <p:childTnLst>
                                    <p:set>
                                      <p:cBhvr>
                                        <p:cTn id="22" dur="1000">
                                          <p:stCondLst>
                                            <p:cond delay="0"/>
                                          </p:stCondLst>
                                        </p:cTn>
                                        <p:tgtEl>
                                          <p:spTgt spid="2049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20486"/>
                                        </p:tgtEl>
                                        <p:attrNameLst>
                                          <p:attrName>style.visibility</p:attrName>
                                        </p:attrNameLst>
                                      </p:cBhvr>
                                      <p:to>
                                        <p:strVal val="visible"/>
                                      </p:to>
                                    </p:set>
                                    <p:anim calcmode="lin" valueType="num">
                                      <p:cBhvr additive="base">
                                        <p:cTn id="27" dur="500" fill="hold"/>
                                        <p:tgtEl>
                                          <p:spTgt spid="20486"/>
                                        </p:tgtEl>
                                        <p:attrNameLst>
                                          <p:attrName>ppt_x</p:attrName>
                                        </p:attrNameLst>
                                      </p:cBhvr>
                                      <p:tavLst>
                                        <p:tav tm="0">
                                          <p:val>
                                            <p:strVal val="1+#ppt_w/2"/>
                                          </p:val>
                                        </p:tav>
                                        <p:tav tm="100000">
                                          <p:val>
                                            <p:strVal val="#ppt_x"/>
                                          </p:val>
                                        </p:tav>
                                      </p:tavLst>
                                    </p:anim>
                                    <p:anim calcmode="lin" valueType="num">
                                      <p:cBhvr additive="base">
                                        <p:cTn id="28" dur="500" fill="hold"/>
                                        <p:tgtEl>
                                          <p:spTgt spid="20486"/>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1" presetClass="entr" presetSubtype="0" fill="hold" grpId="0" nodeType="clickEffect">
                                  <p:stCondLst>
                                    <p:cond delay="0"/>
                                  </p:stCondLst>
                                  <p:childTnLst>
                                    <p:set>
                                      <p:cBhvr>
                                        <p:cTn id="32" dur="1000">
                                          <p:stCondLst>
                                            <p:cond delay="0"/>
                                          </p:stCondLst>
                                        </p:cTn>
                                        <p:tgtEl>
                                          <p:spTgt spid="204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uild="p" autoUpdateAnimBg="0"/>
      <p:bldP spid="20486" grpId="0" autoUpdateAnimBg="0"/>
      <p:bldP spid="20487" grpId="0" autoUpdateAnimBg="0"/>
      <p:bldP spid="20488" grpId="0" animBg="1"/>
      <p:bldP spid="20492" grpId="0" animBg="1"/>
      <p:bldP spid="20493"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fontAlgn="auto" hangingPunct="1">
              <a:spcAft>
                <a:spcPts val="0"/>
              </a:spcAft>
              <a:defRPr/>
            </a:pPr>
            <a:r>
              <a:rPr lang="en-US" altLang="en-US"/>
              <a:t>The PR Interval</a:t>
            </a:r>
          </a:p>
        </p:txBody>
      </p:sp>
      <p:sp>
        <p:nvSpPr>
          <p:cNvPr id="48131" name="Rectangle 3"/>
          <p:cNvSpPr>
            <a:spLocks noGrp="1" noChangeArrowheads="1"/>
          </p:cNvSpPr>
          <p:nvPr>
            <p:ph type="body" sz="half" idx="1"/>
          </p:nvPr>
        </p:nvSpPr>
        <p:spPr>
          <a:xfrm>
            <a:off x="685800" y="2057400"/>
            <a:ext cx="4267200" cy="4114800"/>
          </a:xfrm>
        </p:spPr>
        <p:txBody>
          <a:bodyPr/>
          <a:lstStyle/>
          <a:p>
            <a:pPr algn="ctr" eaLnBrk="1" hangingPunct="1">
              <a:buFontTx/>
              <a:buNone/>
            </a:pPr>
            <a:r>
              <a:rPr lang="en-US" altLang="en-US" smtClean="0">
                <a:solidFill>
                  <a:srgbClr val="FF5050"/>
                </a:solidFill>
              </a:rPr>
              <a:t>Atrial depolarization </a:t>
            </a:r>
          </a:p>
          <a:p>
            <a:pPr algn="ctr" eaLnBrk="1" hangingPunct="1">
              <a:buFontTx/>
              <a:buNone/>
            </a:pPr>
            <a:r>
              <a:rPr lang="en-US" altLang="en-US" smtClean="0">
                <a:solidFill>
                  <a:srgbClr val="FF5050"/>
                </a:solidFill>
              </a:rPr>
              <a:t>+</a:t>
            </a:r>
          </a:p>
          <a:p>
            <a:pPr algn="ctr" eaLnBrk="1" hangingPunct="1">
              <a:buFontTx/>
              <a:buNone/>
            </a:pPr>
            <a:r>
              <a:rPr lang="en-US" altLang="en-US" smtClean="0">
                <a:solidFill>
                  <a:srgbClr val="FF5050"/>
                </a:solidFill>
              </a:rPr>
              <a:t>delay in AV junction</a:t>
            </a:r>
          </a:p>
          <a:p>
            <a:pPr eaLnBrk="1" hangingPunct="1">
              <a:buFontTx/>
              <a:buNone/>
            </a:pPr>
            <a:r>
              <a:rPr lang="en-US" altLang="en-US" smtClean="0">
                <a:solidFill>
                  <a:srgbClr val="FF5050"/>
                </a:solidFill>
              </a:rPr>
              <a:t> </a:t>
            </a:r>
            <a:r>
              <a:rPr lang="en-US" altLang="en-US" sz="2800" smtClean="0">
                <a:solidFill>
                  <a:srgbClr val="FF5050"/>
                </a:solidFill>
              </a:rPr>
              <a:t>(AV node/Bundle of His)</a:t>
            </a:r>
            <a:endParaRPr lang="en-US" altLang="en-US" smtClean="0">
              <a:solidFill>
                <a:srgbClr val="FF5050"/>
              </a:solidFill>
            </a:endParaRPr>
          </a:p>
          <a:p>
            <a:pPr eaLnBrk="1" hangingPunct="1">
              <a:buFontTx/>
              <a:buNone/>
            </a:pPr>
            <a:endParaRPr lang="en-US" altLang="en-US" sz="1200" smtClean="0">
              <a:solidFill>
                <a:srgbClr val="FF5050"/>
              </a:solidFill>
            </a:endParaRPr>
          </a:p>
          <a:p>
            <a:pPr eaLnBrk="1" hangingPunct="1">
              <a:buFontTx/>
              <a:buNone/>
            </a:pPr>
            <a:r>
              <a:rPr lang="en-US" altLang="en-US" smtClean="0"/>
              <a:t> (delay allows time for the atria to contract before the ventricles contract)</a:t>
            </a:r>
          </a:p>
        </p:txBody>
      </p:sp>
      <p:pic>
        <p:nvPicPr>
          <p:cNvPr id="18436" name="Picture 7" descr="Conductionand Heart"/>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051425" y="2057400"/>
            <a:ext cx="3262313" cy="3810000"/>
          </a:xfrm>
          <a:noFill/>
        </p:spPr>
      </p:pic>
      <p:sp>
        <p:nvSpPr>
          <p:cNvPr id="18437"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48136" name="Line 8"/>
          <p:cNvSpPr>
            <a:spLocks noChangeShapeType="1"/>
          </p:cNvSpPr>
          <p:nvPr/>
        </p:nvSpPr>
        <p:spPr bwMode="auto">
          <a:xfrm>
            <a:off x="6019800" y="2895600"/>
            <a:ext cx="609600" cy="0"/>
          </a:xfrm>
          <a:prstGeom prst="line">
            <a:avLst/>
          </a:prstGeom>
          <a:noFill/>
          <a:ln w="57150">
            <a:solidFill>
              <a:srgbClr val="FF505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8136"/>
                                        </p:tgtEl>
                                        <p:attrNameLst>
                                          <p:attrName>style.visibility</p:attrName>
                                        </p:attrNameLst>
                                      </p:cBhvr>
                                      <p:to>
                                        <p:strVal val="visible"/>
                                      </p:to>
                                    </p:set>
                                    <p:animEffect transition="in" filter="box(out)">
                                      <p:cBhvr>
                                        <p:cTn id="7" dur="500"/>
                                        <p:tgtEl>
                                          <p:spTgt spid="481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8131">
                                            <p:txEl>
                                              <p:pRg st="1" end="1"/>
                                            </p:txEl>
                                          </p:spTgt>
                                        </p:tgtEl>
                                        <p:attrNameLst>
                                          <p:attrName>style.visibility</p:attrName>
                                        </p:attrNameLst>
                                      </p:cBhvr>
                                      <p:to>
                                        <p:strVal val="visible"/>
                                      </p:to>
                                    </p:set>
                                    <p:animEffect transition="in" filter="dissolve">
                                      <p:cBhvr>
                                        <p:cTn id="17" dur="500"/>
                                        <p:tgtEl>
                                          <p:spTgt spid="481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8131">
                                            <p:txEl>
                                              <p:pRg st="2" end="2"/>
                                            </p:txEl>
                                          </p:spTgt>
                                        </p:tgtEl>
                                        <p:attrNameLst>
                                          <p:attrName>style.visibility</p:attrName>
                                        </p:attrNameLst>
                                      </p:cBhvr>
                                      <p:to>
                                        <p:strVal val="visible"/>
                                      </p:to>
                                    </p:set>
                                    <p:animEffect transition="in" filter="dissolve">
                                      <p:cBhvr>
                                        <p:cTn id="22" dur="500"/>
                                        <p:tgtEl>
                                          <p:spTgt spid="4813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8131">
                                            <p:txEl>
                                              <p:pRg st="3" end="3"/>
                                            </p:txEl>
                                          </p:spTgt>
                                        </p:tgtEl>
                                        <p:attrNameLst>
                                          <p:attrName>style.visibility</p:attrName>
                                        </p:attrNameLst>
                                      </p:cBhvr>
                                      <p:to>
                                        <p:strVal val="visible"/>
                                      </p:to>
                                    </p:set>
                                    <p:animEffect transition="in" filter="dissolve">
                                      <p:cBhvr>
                                        <p:cTn id="27" dur="500"/>
                                        <p:tgtEl>
                                          <p:spTgt spid="4813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8131">
                                            <p:txEl>
                                              <p:pRg st="5" end="5"/>
                                            </p:txEl>
                                          </p:spTgt>
                                        </p:tgtEl>
                                        <p:attrNameLst>
                                          <p:attrName>style.visibility</p:attrName>
                                        </p:attrNameLst>
                                      </p:cBhvr>
                                      <p:to>
                                        <p:strVal val="visible"/>
                                      </p:to>
                                    </p:set>
                                    <p:animEffect transition="in" filter="dissolve">
                                      <p:cBhvr>
                                        <p:cTn id="32" dur="500"/>
                                        <p:tgtEl>
                                          <p:spTgt spid="481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autoUpdateAnimBg="0"/>
      <p:bldP spid="481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11267" name="Content Placeholder 2"/>
          <p:cNvSpPr>
            <a:spLocks noGrp="1"/>
          </p:cNvSpPr>
          <p:nvPr>
            <p:ph idx="1"/>
          </p:nvPr>
        </p:nvSpPr>
        <p:spPr>
          <a:xfrm>
            <a:off x="457200" y="1600200"/>
            <a:ext cx="7467600" cy="4873625"/>
          </a:xfrm>
        </p:spPr>
        <p:txBody>
          <a:bodyPr/>
          <a:lstStyle/>
          <a:p>
            <a:endParaRPr lang="en-US" smtClean="0"/>
          </a:p>
        </p:txBody>
      </p:sp>
      <p:pic>
        <p:nvPicPr>
          <p:cNvPr id="1126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6038"/>
            <a:ext cx="9144000" cy="6950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Anatomy of Heart and ECG signal</a:t>
            </a:r>
          </a:p>
        </p:txBody>
      </p:sp>
      <p:sp>
        <p:nvSpPr>
          <p:cNvPr id="3" name="Content Placeholder 2"/>
          <p:cNvSpPr>
            <a:spLocks noGrp="1"/>
          </p:cNvSpPr>
          <p:nvPr>
            <p:ph idx="1"/>
          </p:nvPr>
        </p:nvSpPr>
        <p:spPr>
          <a:xfrm>
            <a:off x="457200" y="1600200"/>
            <a:ext cx="7467600" cy="4873625"/>
          </a:xfrm>
        </p:spPr>
        <p:txBody>
          <a:bodyPr>
            <a:normAutofit/>
          </a:bodyPr>
          <a:lstStyle/>
          <a:p>
            <a:pPr>
              <a:defRPr/>
            </a:pPr>
            <a:endParaRPr lang="en-US" sz="3600" dirty="0" smtClean="0">
              <a:solidFill>
                <a:schemeClr val="tx1">
                  <a:lumMod val="75000"/>
                  <a:lumOff val="25000"/>
                </a:schemeClr>
              </a:solidFill>
            </a:endParaRPr>
          </a:p>
          <a:p>
            <a:pPr>
              <a:defRPr/>
            </a:pPr>
            <a:endParaRPr lang="en-US" sz="3600" dirty="0">
              <a:solidFill>
                <a:schemeClr val="tx1">
                  <a:lumMod val="75000"/>
                  <a:lumOff val="25000"/>
                </a:schemeClr>
              </a:solidFill>
            </a:endParaRPr>
          </a:p>
          <a:p>
            <a:pPr>
              <a:defRPr/>
            </a:pPr>
            <a:endParaRPr lang="en-US" sz="3600" dirty="0" smtClean="0">
              <a:solidFill>
                <a:schemeClr val="tx1">
                  <a:lumMod val="75000"/>
                  <a:lumOff val="25000"/>
                </a:schemeClr>
              </a:solidFill>
            </a:endParaRPr>
          </a:p>
          <a:p>
            <a:pPr>
              <a:defRPr/>
            </a:pPr>
            <a:endParaRPr lang="en-US" sz="3600" dirty="0">
              <a:solidFill>
                <a:schemeClr val="tx1">
                  <a:lumMod val="75000"/>
                  <a:lumOff val="25000"/>
                </a:schemeClr>
              </a:solidFill>
            </a:endParaRPr>
          </a:p>
          <a:p>
            <a:pPr>
              <a:defRPr/>
            </a:pPr>
            <a:endParaRPr lang="en-US" sz="3600" dirty="0" smtClean="0">
              <a:solidFill>
                <a:schemeClr val="tx1">
                  <a:lumMod val="75000"/>
                  <a:lumOff val="25000"/>
                </a:schemeClr>
              </a:solidFill>
            </a:endParaRPr>
          </a:p>
          <a:p>
            <a:pPr>
              <a:defRPr/>
            </a:pPr>
            <a:r>
              <a:rPr lang="en-US" sz="3600" dirty="0">
                <a:solidFill>
                  <a:schemeClr val="tx1">
                    <a:lumMod val="75000"/>
                    <a:lumOff val="25000"/>
                  </a:schemeClr>
                </a:solidFill>
              </a:rPr>
              <a:t>                              </a:t>
            </a:r>
            <a:r>
              <a:rPr lang="en-US" sz="3600" dirty="0" smtClean="0">
                <a:solidFill>
                  <a:schemeClr val="tx1">
                    <a:lumMod val="75000"/>
                    <a:lumOff val="25000"/>
                  </a:schemeClr>
                </a:solidFill>
              </a:rPr>
              <a:t>         </a:t>
            </a:r>
            <a:endParaRPr lang="en-US" sz="3600" dirty="0">
              <a:solidFill>
                <a:schemeClr val="tx1">
                  <a:lumMod val="75000"/>
                  <a:lumOff val="25000"/>
                </a:schemeClr>
              </a:solidFill>
            </a:endParaRPr>
          </a:p>
        </p:txBody>
      </p:sp>
      <p:pic>
        <p:nvPicPr>
          <p:cNvPr id="1946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82725"/>
            <a:ext cx="7391400" cy="484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fontAlgn="auto" hangingPunct="1">
              <a:spcAft>
                <a:spcPts val="0"/>
              </a:spcAft>
              <a:defRPr/>
            </a:pPr>
            <a:r>
              <a:rPr lang="en-US" altLang="en-US"/>
              <a:t>Pacemakers of the Heart</a:t>
            </a:r>
          </a:p>
        </p:txBody>
      </p:sp>
      <p:sp>
        <p:nvSpPr>
          <p:cNvPr id="101379" name="Rectangle 3"/>
          <p:cNvSpPr>
            <a:spLocks noGrp="1" noChangeArrowheads="1"/>
          </p:cNvSpPr>
          <p:nvPr>
            <p:ph sz="quarter" idx="1"/>
          </p:nvPr>
        </p:nvSpPr>
        <p:spPr>
          <a:xfrm>
            <a:off x="457200" y="1600200"/>
            <a:ext cx="7467600" cy="4873625"/>
          </a:xfrm>
        </p:spPr>
        <p:txBody>
          <a:bodyPr/>
          <a:lstStyle/>
          <a:p>
            <a:pPr eaLnBrk="1" hangingPunct="1"/>
            <a:r>
              <a:rPr lang="en-US" altLang="en-US" smtClean="0">
                <a:solidFill>
                  <a:srgbClr val="FF5050"/>
                </a:solidFill>
              </a:rPr>
              <a:t>SA Node</a:t>
            </a:r>
            <a:r>
              <a:rPr lang="en-US" altLang="en-US" smtClean="0"/>
              <a:t> - Dominant pacemaker with an intrinsic rate of 60 - 100 beats/minute.</a:t>
            </a:r>
          </a:p>
          <a:p>
            <a:pPr eaLnBrk="1" hangingPunct="1"/>
            <a:endParaRPr lang="en-US" altLang="en-US" sz="1200" smtClean="0"/>
          </a:p>
          <a:p>
            <a:pPr eaLnBrk="1" hangingPunct="1"/>
            <a:r>
              <a:rPr lang="en-US" altLang="en-US" smtClean="0">
                <a:solidFill>
                  <a:srgbClr val="FF5050"/>
                </a:solidFill>
              </a:rPr>
              <a:t>AV Node</a:t>
            </a:r>
            <a:r>
              <a:rPr lang="en-US" altLang="en-US" smtClean="0"/>
              <a:t> - Back-up pacemaker with an intrinsic rate of 40 - 60 beats/minute.</a:t>
            </a:r>
          </a:p>
          <a:p>
            <a:pPr eaLnBrk="1" hangingPunct="1"/>
            <a:endParaRPr lang="en-US" altLang="en-US" sz="1200" smtClean="0"/>
          </a:p>
          <a:p>
            <a:pPr eaLnBrk="1" hangingPunct="1"/>
            <a:r>
              <a:rPr lang="en-US" altLang="en-US" smtClean="0">
                <a:solidFill>
                  <a:srgbClr val="FF5050"/>
                </a:solidFill>
              </a:rPr>
              <a:t>Ventricular cells</a:t>
            </a:r>
            <a:r>
              <a:rPr lang="en-US" altLang="en-US" smtClean="0"/>
              <a:t> - Back-up pacemaker with an intrinsic rate of 20 - 45 bpm.</a:t>
            </a:r>
          </a:p>
        </p:txBody>
      </p:sp>
      <p:sp>
        <p:nvSpPr>
          <p:cNvPr id="2048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Effect transition="in" filter="dissolve">
                                      <p:cBhvr>
                                        <p:cTn id="7" dur="500"/>
                                        <p:tgtEl>
                                          <p:spTgt spid="1013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379">
                                            <p:txEl>
                                              <p:pRg st="2" end="2"/>
                                            </p:txEl>
                                          </p:spTgt>
                                        </p:tgtEl>
                                        <p:attrNameLst>
                                          <p:attrName>style.visibility</p:attrName>
                                        </p:attrNameLst>
                                      </p:cBhvr>
                                      <p:to>
                                        <p:strVal val="visible"/>
                                      </p:to>
                                    </p:set>
                                    <p:animEffect transition="in" filter="dissolve">
                                      <p:cBhvr>
                                        <p:cTn id="12" dur="500"/>
                                        <p:tgtEl>
                                          <p:spTgt spid="10137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1379">
                                            <p:txEl>
                                              <p:pRg st="4" end="4"/>
                                            </p:txEl>
                                          </p:spTgt>
                                        </p:tgtEl>
                                        <p:attrNameLst>
                                          <p:attrName>style.visibility</p:attrName>
                                        </p:attrNameLst>
                                      </p:cBhvr>
                                      <p:to>
                                        <p:strVal val="visible"/>
                                      </p:to>
                                    </p:set>
                                    <p:animEffect transition="in" filter="dissolve">
                                      <p:cBhvr>
                                        <p:cTn id="17" dur="500"/>
                                        <p:tgtEl>
                                          <p:spTgt spid="1013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fontAlgn="auto" hangingPunct="1">
              <a:spcAft>
                <a:spcPts val="0"/>
              </a:spcAft>
              <a:defRPr/>
            </a:pPr>
            <a:r>
              <a:rPr lang="en-US" altLang="en-US"/>
              <a:t>The ECG Paper</a:t>
            </a:r>
          </a:p>
        </p:txBody>
      </p:sp>
      <p:sp>
        <p:nvSpPr>
          <p:cNvPr id="19459" name="Rectangle 3"/>
          <p:cNvSpPr>
            <a:spLocks noGrp="1" noChangeArrowheads="1"/>
          </p:cNvSpPr>
          <p:nvPr>
            <p:ph sz="quarter" idx="1"/>
          </p:nvPr>
        </p:nvSpPr>
        <p:spPr>
          <a:xfrm>
            <a:off x="457200" y="1600200"/>
            <a:ext cx="7467600" cy="4873625"/>
          </a:xfrm>
        </p:spPr>
        <p:txBody>
          <a:bodyPr/>
          <a:lstStyle/>
          <a:p>
            <a:pPr eaLnBrk="1" hangingPunct="1"/>
            <a:r>
              <a:rPr lang="en-US" altLang="en-US" smtClean="0"/>
              <a:t>Horizontally</a:t>
            </a:r>
          </a:p>
          <a:p>
            <a:pPr lvl="1" eaLnBrk="1" hangingPunct="1"/>
            <a:r>
              <a:rPr lang="en-US" altLang="en-US" smtClean="0"/>
              <a:t>One small box - 0.04 s</a:t>
            </a:r>
          </a:p>
          <a:p>
            <a:pPr lvl="1" eaLnBrk="1" hangingPunct="1"/>
            <a:r>
              <a:rPr lang="en-US" altLang="en-US" smtClean="0"/>
              <a:t>One large box - 0.20 s </a:t>
            </a:r>
          </a:p>
          <a:p>
            <a:pPr eaLnBrk="1" hangingPunct="1"/>
            <a:r>
              <a:rPr lang="en-US" altLang="en-US" smtClean="0"/>
              <a:t>Vertically</a:t>
            </a:r>
          </a:p>
          <a:p>
            <a:pPr lvl="1" eaLnBrk="1" hangingPunct="1"/>
            <a:r>
              <a:rPr lang="en-US" altLang="en-US" smtClean="0"/>
              <a:t>One large box - 0.5 mV</a:t>
            </a:r>
          </a:p>
        </p:txBody>
      </p:sp>
      <p:sp>
        <p:nvSpPr>
          <p:cNvPr id="21508"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21509" name="Picture 9"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55626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5" descr="EKGGrap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2438400"/>
            <a:ext cx="3771900"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Rectangle 7"/>
          <p:cNvSpPr>
            <a:spLocks noChangeArrowheads="1"/>
          </p:cNvSpPr>
          <p:nvPr/>
        </p:nvSpPr>
        <p:spPr bwMode="auto">
          <a:xfrm>
            <a:off x="4800600" y="5562600"/>
            <a:ext cx="304800" cy="304800"/>
          </a:xfrm>
          <a:prstGeom prst="rect">
            <a:avLst/>
          </a:prstGeom>
          <a:noFill/>
          <a:ln w="38100">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9463"/>
                                        </p:tgtEl>
                                        <p:attrNameLst>
                                          <p:attrName>style.visibility</p:attrName>
                                        </p:attrNameLst>
                                      </p:cBhvr>
                                      <p:to>
                                        <p:strVal val="visible"/>
                                      </p:to>
                                    </p:set>
                                    <p:anim calcmode="lin" valueType="num">
                                      <p:cBhvr additive="base">
                                        <p:cTn id="7" dur="5000" fill="hold"/>
                                        <p:tgtEl>
                                          <p:spTgt spid="19463"/>
                                        </p:tgtEl>
                                        <p:attrNameLst>
                                          <p:attrName>ppt_x</p:attrName>
                                        </p:attrNameLst>
                                      </p:cBhvr>
                                      <p:tavLst>
                                        <p:tav tm="0">
                                          <p:val>
                                            <p:strVal val="#ppt_x"/>
                                          </p:val>
                                        </p:tav>
                                        <p:tav tm="100000">
                                          <p:val>
                                            <p:strVal val="#ppt_x"/>
                                          </p:val>
                                        </p:tav>
                                      </p:tavLst>
                                    </p:anim>
                                    <p:anim calcmode="lin" valueType="num">
                                      <p:cBhvr additive="base">
                                        <p:cTn id="8" dur="5000" fill="hold"/>
                                        <p:tgtEl>
                                          <p:spTgt spid="1946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9459">
                                            <p:txEl>
                                              <p:pRg st="0" end="0"/>
                                            </p:txEl>
                                          </p:spTgt>
                                        </p:tgtEl>
                                        <p:attrNameLst>
                                          <p:attrName>style.visibility</p:attrName>
                                        </p:attrNameLst>
                                      </p:cBhvr>
                                      <p:to>
                                        <p:strVal val="visible"/>
                                      </p:to>
                                    </p:set>
                                    <p:animEffect transition="in" filter="dissolve">
                                      <p:cBhvr>
                                        <p:cTn id="13" dur="500"/>
                                        <p:tgtEl>
                                          <p:spTgt spid="19459">
                                            <p:txEl>
                                              <p:pRg st="0" end="0"/>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9459">
                                            <p:txEl>
                                              <p:pRg st="1" end="1"/>
                                            </p:txEl>
                                          </p:spTgt>
                                        </p:tgtEl>
                                        <p:attrNameLst>
                                          <p:attrName>style.visibility</p:attrName>
                                        </p:attrNameLst>
                                      </p:cBhvr>
                                      <p:to>
                                        <p:strVal val="visible"/>
                                      </p:to>
                                    </p:set>
                                    <p:animEffect transition="in" filter="dissolve">
                                      <p:cBhvr>
                                        <p:cTn id="16" dur="500"/>
                                        <p:tgtEl>
                                          <p:spTgt spid="19459">
                                            <p:txEl>
                                              <p:pRg st="1" end="1"/>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Effect transition="in" filter="dissolve">
                                      <p:cBhvr>
                                        <p:cTn id="19" dur="500"/>
                                        <p:tgtEl>
                                          <p:spTgt spid="19459">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9459">
                                            <p:txEl>
                                              <p:pRg st="3" end="3"/>
                                            </p:txEl>
                                          </p:spTgt>
                                        </p:tgtEl>
                                        <p:attrNameLst>
                                          <p:attrName>style.visibility</p:attrName>
                                        </p:attrNameLst>
                                      </p:cBhvr>
                                      <p:to>
                                        <p:strVal val="visible"/>
                                      </p:to>
                                    </p:set>
                                    <p:animEffect transition="in" filter="dissolve">
                                      <p:cBhvr>
                                        <p:cTn id="24" dur="500"/>
                                        <p:tgtEl>
                                          <p:spTgt spid="19459">
                                            <p:txEl>
                                              <p:pRg st="3" end="3"/>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9459">
                                            <p:txEl>
                                              <p:pRg st="4" end="4"/>
                                            </p:txEl>
                                          </p:spTgt>
                                        </p:tgtEl>
                                        <p:attrNameLst>
                                          <p:attrName>style.visibility</p:attrName>
                                        </p:attrNameLst>
                                      </p:cBhvr>
                                      <p:to>
                                        <p:strVal val="visible"/>
                                      </p:to>
                                    </p:set>
                                    <p:animEffect transition="in" filter="dissolve">
                                      <p:cBhvr>
                                        <p:cTn id="27" dur="500"/>
                                        <p:tgtEl>
                                          <p:spTgt spid="194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P spid="1946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22531" name="Content Placeholder 2"/>
          <p:cNvSpPr>
            <a:spLocks noGrp="1"/>
          </p:cNvSpPr>
          <p:nvPr>
            <p:ph idx="1"/>
          </p:nvPr>
        </p:nvSpPr>
        <p:spPr>
          <a:xfrm>
            <a:off x="457200" y="1600200"/>
            <a:ext cx="7467600" cy="4873625"/>
          </a:xfrm>
        </p:spPr>
        <p:txBody>
          <a:bodyPr/>
          <a:lstStyle/>
          <a:p>
            <a:endParaRPr lang="en-US" smtClean="0"/>
          </a:p>
        </p:txBody>
      </p:sp>
      <p:pic>
        <p:nvPicPr>
          <p:cNvPr id="2253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04800"/>
            <a:ext cx="81534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sz="2400" dirty="0"/>
              <a:t>The ECG Complex with Interval and Segment Measurements</a:t>
            </a:r>
          </a:p>
        </p:txBody>
      </p:sp>
      <p:sp>
        <p:nvSpPr>
          <p:cNvPr id="23555" name="Content Placeholder 2"/>
          <p:cNvSpPr>
            <a:spLocks noGrp="1"/>
          </p:cNvSpPr>
          <p:nvPr>
            <p:ph idx="1"/>
          </p:nvPr>
        </p:nvSpPr>
        <p:spPr>
          <a:xfrm>
            <a:off x="457200" y="1600200"/>
            <a:ext cx="7467600" cy="4873625"/>
          </a:xfrm>
        </p:spPr>
        <p:txBody>
          <a:bodyPr/>
          <a:lstStyle/>
          <a:p>
            <a:endParaRPr lang="en-US" smtClean="0"/>
          </a:p>
        </p:txBody>
      </p:sp>
      <p:pic>
        <p:nvPicPr>
          <p:cNvPr id="235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71600"/>
            <a:ext cx="91440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Remember </a:t>
            </a:r>
            <a:r>
              <a:rPr lang="en-US" dirty="0" smtClean="0"/>
              <a:t>This    3</a:t>
            </a:r>
            <a:r>
              <a:rPr lang="en-US" dirty="0"/>
              <a:t>, 3, 3 and 5</a:t>
            </a:r>
          </a:p>
        </p:txBody>
      </p:sp>
      <p:sp>
        <p:nvSpPr>
          <p:cNvPr id="25603" name="Content Placeholder 2"/>
          <p:cNvSpPr>
            <a:spLocks noGrp="1"/>
          </p:cNvSpPr>
          <p:nvPr>
            <p:ph idx="1"/>
          </p:nvPr>
        </p:nvSpPr>
        <p:spPr>
          <a:xfrm>
            <a:off x="457200" y="1600200"/>
            <a:ext cx="7467600" cy="4873625"/>
          </a:xfrm>
        </p:spPr>
        <p:txBody>
          <a:bodyPr/>
          <a:lstStyle/>
          <a:p>
            <a:r>
              <a:rPr lang="en-US" smtClean="0"/>
              <a:t>P duration = 3 small sqs = 0.12 sec.</a:t>
            </a:r>
          </a:p>
          <a:p>
            <a:r>
              <a:rPr lang="en-US" smtClean="0"/>
              <a:t>P height = 3 small sqs = 0.12 sec.</a:t>
            </a:r>
          </a:p>
          <a:p>
            <a:r>
              <a:rPr lang="en-US" smtClean="0"/>
              <a:t>QRS duration = 3 small sq = 0.12 sec.</a:t>
            </a:r>
          </a:p>
          <a:p>
            <a:r>
              <a:rPr lang="en-US" smtClean="0"/>
              <a:t>P-R interval = 5 small sqs = 0.2 sec.</a:t>
            </a:r>
          </a:p>
          <a:p>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sz="2400" dirty="0"/>
              <a:t>ECG Paper and related Heart Rate &amp; Voltage Computations</a:t>
            </a:r>
          </a:p>
        </p:txBody>
      </p:sp>
      <p:sp>
        <p:nvSpPr>
          <p:cNvPr id="26627" name="Content Placeholder 2"/>
          <p:cNvSpPr>
            <a:spLocks noGrp="1"/>
          </p:cNvSpPr>
          <p:nvPr>
            <p:ph idx="1"/>
          </p:nvPr>
        </p:nvSpPr>
        <p:spPr>
          <a:xfrm>
            <a:off x="457200" y="1600200"/>
            <a:ext cx="7467600" cy="4873625"/>
          </a:xfrm>
        </p:spPr>
        <p:txBody>
          <a:bodyPr/>
          <a:lstStyle/>
          <a:p>
            <a:endParaRPr lang="en-US" smtClean="0"/>
          </a:p>
        </p:txBody>
      </p:sp>
      <p:pic>
        <p:nvPicPr>
          <p:cNvPr id="266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27651" name="Content Placeholder 2"/>
          <p:cNvSpPr>
            <a:spLocks noGrp="1"/>
          </p:cNvSpPr>
          <p:nvPr>
            <p:ph idx="1"/>
          </p:nvPr>
        </p:nvSpPr>
        <p:spPr>
          <a:xfrm>
            <a:off x="457200" y="1600200"/>
            <a:ext cx="7467600" cy="4873625"/>
          </a:xfrm>
        </p:spPr>
        <p:txBody>
          <a:bodyPr/>
          <a:lstStyle/>
          <a:p>
            <a:endParaRPr lang="en-US" smtClean="0"/>
          </a:p>
        </p:txBody>
      </p:sp>
      <p:pic>
        <p:nvPicPr>
          <p:cNvPr id="276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8"/>
            <a:ext cx="9144000" cy="684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fontAlgn="auto" hangingPunct="1">
              <a:spcAft>
                <a:spcPts val="0"/>
              </a:spcAft>
              <a:defRPr/>
            </a:pPr>
            <a:r>
              <a:rPr lang="en-US" altLang="en-US"/>
              <a:t>Rhythm Analysis</a:t>
            </a:r>
          </a:p>
        </p:txBody>
      </p:sp>
      <p:sp>
        <p:nvSpPr>
          <p:cNvPr id="100355" name="Rectangle 3"/>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endParaRPr lang="en-US" altLang="en-US" smtClean="0"/>
          </a:p>
          <a:p>
            <a:pPr eaLnBrk="1" hangingPunct="1"/>
            <a:r>
              <a:rPr lang="en-US" altLang="en-US" smtClean="0"/>
              <a:t>Step 1:	Calculate rate.</a:t>
            </a:r>
          </a:p>
          <a:p>
            <a:pPr eaLnBrk="1" hangingPunct="1"/>
            <a:r>
              <a:rPr lang="en-US" altLang="en-US" smtClean="0"/>
              <a:t>Step 2:	Determine regularity.</a:t>
            </a:r>
          </a:p>
          <a:p>
            <a:pPr eaLnBrk="1" hangingPunct="1"/>
            <a:r>
              <a:rPr lang="en-US" altLang="en-US" smtClean="0"/>
              <a:t>Step 3:	Assess the P waves.</a:t>
            </a:r>
          </a:p>
          <a:p>
            <a:pPr eaLnBrk="1" hangingPunct="1"/>
            <a:r>
              <a:rPr lang="en-US" altLang="en-US" smtClean="0"/>
              <a:t>Step 4:	Determine PR interval.</a:t>
            </a:r>
          </a:p>
          <a:p>
            <a:pPr eaLnBrk="1" hangingPunct="1"/>
            <a:r>
              <a:rPr lang="en-US" altLang="en-US" smtClean="0"/>
              <a:t>Step 5:	Determine QRS duration.</a:t>
            </a:r>
          </a:p>
        </p:txBody>
      </p:sp>
      <p:sp>
        <p:nvSpPr>
          <p:cNvPr id="28676"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28677" name="Picture 4"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050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0355">
                                            <p:txEl>
                                              <p:pRg st="3" end="3"/>
                                            </p:txEl>
                                          </p:spTgt>
                                        </p:tgtEl>
                                        <p:attrNameLst>
                                          <p:attrName>style.visibility</p:attrName>
                                        </p:attrNameLst>
                                      </p:cBhvr>
                                      <p:to>
                                        <p:strVal val="visible"/>
                                      </p:to>
                                    </p:set>
                                    <p:animEffect transition="in" filter="dissolve">
                                      <p:cBhvr>
                                        <p:cTn id="7" dur="500"/>
                                        <p:tgtEl>
                                          <p:spTgt spid="100355">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0355">
                                            <p:txEl>
                                              <p:pRg st="4" end="4"/>
                                            </p:txEl>
                                          </p:spTgt>
                                        </p:tgtEl>
                                        <p:attrNameLst>
                                          <p:attrName>style.visibility</p:attrName>
                                        </p:attrNameLst>
                                      </p:cBhvr>
                                      <p:to>
                                        <p:strVal val="visible"/>
                                      </p:to>
                                    </p:set>
                                    <p:animEffect transition="in" filter="dissolve">
                                      <p:cBhvr>
                                        <p:cTn id="12" dur="500"/>
                                        <p:tgtEl>
                                          <p:spTgt spid="100355">
                                            <p:txEl>
                                              <p:pRg st="4" end="4"/>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0355">
                                            <p:txEl>
                                              <p:pRg st="5" end="5"/>
                                            </p:txEl>
                                          </p:spTgt>
                                        </p:tgtEl>
                                        <p:attrNameLst>
                                          <p:attrName>style.visibility</p:attrName>
                                        </p:attrNameLst>
                                      </p:cBhvr>
                                      <p:to>
                                        <p:strVal val="visible"/>
                                      </p:to>
                                    </p:set>
                                    <p:animEffect transition="in" filter="dissolve">
                                      <p:cBhvr>
                                        <p:cTn id="17" dur="500"/>
                                        <p:tgtEl>
                                          <p:spTgt spid="100355">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0355">
                                            <p:txEl>
                                              <p:pRg st="6" end="6"/>
                                            </p:txEl>
                                          </p:spTgt>
                                        </p:tgtEl>
                                        <p:attrNameLst>
                                          <p:attrName>style.visibility</p:attrName>
                                        </p:attrNameLst>
                                      </p:cBhvr>
                                      <p:to>
                                        <p:strVal val="visible"/>
                                      </p:to>
                                    </p:set>
                                    <p:animEffect transition="in" filter="dissolve">
                                      <p:cBhvr>
                                        <p:cTn id="22" dur="500"/>
                                        <p:tgtEl>
                                          <p:spTgt spid="100355">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0355">
                                            <p:txEl>
                                              <p:pRg st="7" end="7"/>
                                            </p:txEl>
                                          </p:spTgt>
                                        </p:tgtEl>
                                        <p:attrNameLst>
                                          <p:attrName>style.visibility</p:attrName>
                                        </p:attrNameLst>
                                      </p:cBhvr>
                                      <p:to>
                                        <p:strVal val="visible"/>
                                      </p:to>
                                    </p:set>
                                    <p:animEffect transition="in" filter="dissolve">
                                      <p:cBhvr>
                                        <p:cTn id="27" dur="500"/>
                                        <p:tgtEl>
                                          <p:spTgt spid="1003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fontAlgn="auto" hangingPunct="1">
              <a:spcAft>
                <a:spcPts val="0"/>
              </a:spcAft>
              <a:defRPr/>
            </a:pPr>
            <a:r>
              <a:rPr lang="en-US" altLang="en-US"/>
              <a:t>The ECG Paper (cont)</a:t>
            </a:r>
          </a:p>
        </p:txBody>
      </p:sp>
      <p:sp>
        <p:nvSpPr>
          <p:cNvPr id="51203" name="Rectangle 3"/>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z="1200" smtClean="0"/>
          </a:p>
          <a:p>
            <a:pPr eaLnBrk="1" hangingPunct="1"/>
            <a:endParaRPr lang="en-US" altLang="en-US" smtClean="0"/>
          </a:p>
          <a:p>
            <a:pPr eaLnBrk="1" hangingPunct="1"/>
            <a:r>
              <a:rPr lang="en-US" altLang="en-US" smtClean="0"/>
              <a:t>Every 3 seconds (15 large boxes) is marked by a vertical line.</a:t>
            </a:r>
          </a:p>
          <a:p>
            <a:pPr eaLnBrk="1" hangingPunct="1"/>
            <a:r>
              <a:rPr lang="en-US" altLang="en-US" smtClean="0"/>
              <a:t>This helps when calculating the heart rate.</a:t>
            </a:r>
          </a:p>
          <a:p>
            <a:pPr eaLnBrk="1" hangingPunct="1">
              <a:buFontTx/>
              <a:buNone/>
            </a:pPr>
            <a:endParaRPr lang="en-US" altLang="en-US" smtClean="0"/>
          </a:p>
          <a:p>
            <a:pPr eaLnBrk="1" hangingPunct="1"/>
            <a:endParaRPr lang="en-US" altLang="en-US" smtClean="0"/>
          </a:p>
        </p:txBody>
      </p:sp>
      <p:sp>
        <p:nvSpPr>
          <p:cNvPr id="29700"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29701" name="Line 6"/>
          <p:cNvSpPr>
            <a:spLocks noChangeShapeType="1"/>
          </p:cNvSpPr>
          <p:nvPr/>
        </p:nvSpPr>
        <p:spPr bwMode="auto">
          <a:xfrm flipV="1">
            <a:off x="685800" y="16002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02" name="Line 7"/>
          <p:cNvSpPr>
            <a:spLocks noChangeShapeType="1"/>
          </p:cNvSpPr>
          <p:nvPr/>
        </p:nvSpPr>
        <p:spPr bwMode="auto">
          <a:xfrm flipV="1">
            <a:off x="4572000" y="16002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03" name="Line 8"/>
          <p:cNvSpPr>
            <a:spLocks noChangeShapeType="1"/>
          </p:cNvSpPr>
          <p:nvPr/>
        </p:nvSpPr>
        <p:spPr bwMode="auto">
          <a:xfrm flipV="1">
            <a:off x="8458200" y="16002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04" name="Line 9"/>
          <p:cNvSpPr>
            <a:spLocks noChangeShapeType="1"/>
          </p:cNvSpPr>
          <p:nvPr/>
        </p:nvSpPr>
        <p:spPr bwMode="auto">
          <a:xfrm>
            <a:off x="838200" y="1752600"/>
            <a:ext cx="3505200" cy="0"/>
          </a:xfrm>
          <a:prstGeom prst="line">
            <a:avLst/>
          </a:prstGeom>
          <a:noFill/>
          <a:ln w="57150">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05" name="Line 10"/>
          <p:cNvSpPr>
            <a:spLocks noChangeShapeType="1"/>
          </p:cNvSpPr>
          <p:nvPr/>
        </p:nvSpPr>
        <p:spPr bwMode="auto">
          <a:xfrm>
            <a:off x="4724400" y="1752600"/>
            <a:ext cx="3505200" cy="0"/>
          </a:xfrm>
          <a:prstGeom prst="line">
            <a:avLst/>
          </a:prstGeom>
          <a:noFill/>
          <a:ln w="57150">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06" name="Text Box 11"/>
          <p:cNvSpPr txBox="1">
            <a:spLocks noChangeArrowheads="1"/>
          </p:cNvSpPr>
          <p:nvPr/>
        </p:nvSpPr>
        <p:spPr bwMode="auto">
          <a:xfrm>
            <a:off x="2133600" y="1447800"/>
            <a:ext cx="990600" cy="48895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2600" b="1">
                <a:solidFill>
                  <a:srgbClr val="FF5050"/>
                </a:solidFill>
              </a:rPr>
              <a:t>3 sec</a:t>
            </a:r>
          </a:p>
        </p:txBody>
      </p:sp>
      <p:sp>
        <p:nvSpPr>
          <p:cNvPr id="29707" name="Text Box 12"/>
          <p:cNvSpPr txBox="1">
            <a:spLocks noChangeArrowheads="1"/>
          </p:cNvSpPr>
          <p:nvPr/>
        </p:nvSpPr>
        <p:spPr bwMode="auto">
          <a:xfrm>
            <a:off x="6019800" y="1447800"/>
            <a:ext cx="990600" cy="48895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2600" b="1">
                <a:solidFill>
                  <a:srgbClr val="FF5050"/>
                </a:solidFill>
              </a:rPr>
              <a:t>3 sec</a:t>
            </a:r>
          </a:p>
        </p:txBody>
      </p:sp>
      <p:pic>
        <p:nvPicPr>
          <p:cNvPr id="29708" name="Picture 13"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8120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03">
                                            <p:txEl>
                                              <p:pRg st="3" end="3"/>
                                            </p:txEl>
                                          </p:spTgt>
                                        </p:tgtEl>
                                        <p:attrNameLst>
                                          <p:attrName>style.visibility</p:attrName>
                                        </p:attrNameLst>
                                      </p:cBhvr>
                                      <p:to>
                                        <p:strVal val="visible"/>
                                      </p:to>
                                    </p:set>
                                    <p:animEffect transition="in" filter="dissolve">
                                      <p:cBhvr>
                                        <p:cTn id="7" dur="500"/>
                                        <p:tgtEl>
                                          <p:spTgt spid="51203">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03">
                                            <p:txEl>
                                              <p:pRg st="4" end="4"/>
                                            </p:txEl>
                                          </p:spTgt>
                                        </p:tgtEl>
                                        <p:attrNameLst>
                                          <p:attrName>style.visibility</p:attrName>
                                        </p:attrNameLst>
                                      </p:cBhvr>
                                      <p:to>
                                        <p:strVal val="visible"/>
                                      </p:to>
                                    </p:set>
                                    <p:animEffect transition="in" filter="dissolve">
                                      <p:cBhvr>
                                        <p:cTn id="12" dur="500"/>
                                        <p:tgtEl>
                                          <p:spTgt spid="512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036496" cy="6858000"/>
          </a:xfrm>
        </p:spPr>
      </p:pic>
    </p:spTree>
    <p:extLst>
      <p:ext uri="{BB962C8B-B14F-4D97-AF65-F5344CB8AC3E}">
        <p14:creationId xmlns:p14="http://schemas.microsoft.com/office/powerpoint/2010/main" val="5048918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fontAlgn="auto" hangingPunct="1">
              <a:spcAft>
                <a:spcPts val="0"/>
              </a:spcAft>
              <a:defRPr/>
            </a:pPr>
            <a:r>
              <a:rPr lang="en-US" altLang="en-US"/>
              <a:t>Step 1: Calculate Rate</a:t>
            </a:r>
          </a:p>
        </p:txBody>
      </p:sp>
      <p:sp>
        <p:nvSpPr>
          <p:cNvPr id="101379" name="Rectangle 3"/>
          <p:cNvSpPr>
            <a:spLocks noGrp="1" noChangeArrowheads="1"/>
          </p:cNvSpPr>
          <p:nvPr>
            <p:ph sz="quarter" idx="1"/>
          </p:nvPr>
        </p:nvSpPr>
        <p:spPr>
          <a:xfrm>
            <a:off x="457200" y="1600200"/>
            <a:ext cx="7467600" cy="4873625"/>
          </a:xfrm>
        </p:spPr>
        <p:txBody>
          <a:bodyPr/>
          <a:lstStyle/>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r>
              <a:rPr lang="en-US" altLang="en-US" dirty="0" smtClean="0"/>
              <a:t>Option 1</a:t>
            </a:r>
          </a:p>
          <a:p>
            <a:pPr lvl="1" eaLnBrk="1" hangingPunct="1">
              <a:defRPr/>
            </a:pPr>
            <a:r>
              <a:rPr lang="en-US" altLang="en-US" dirty="0" smtClean="0"/>
              <a:t>Count the # of R waves in a 6 second rhythm strip, then multiply by 10.</a:t>
            </a:r>
          </a:p>
          <a:p>
            <a:pPr marL="366713" lvl="1" indent="0" eaLnBrk="1" hangingPunct="1">
              <a:buFont typeface="Wingdings 2" pitchFamily="18" charset="2"/>
              <a:buNone/>
              <a:defRPr/>
            </a:pPr>
            <a:endParaRPr lang="en-US" altLang="en-US" dirty="0" smtClean="0"/>
          </a:p>
          <a:p>
            <a:pPr eaLnBrk="1" hangingPunct="1">
              <a:buFontTx/>
              <a:buNone/>
              <a:defRPr/>
            </a:pPr>
            <a:r>
              <a:rPr lang="en-US" altLang="en-US" dirty="0" smtClean="0"/>
              <a:t>Interpretation?</a:t>
            </a:r>
          </a:p>
          <a:p>
            <a:pPr algn="ctr" eaLnBrk="1" hangingPunct="1">
              <a:buFontTx/>
              <a:buNone/>
              <a:defRPr/>
            </a:pPr>
            <a:endParaRPr lang="en-US" altLang="en-US" dirty="0" smtClean="0"/>
          </a:p>
        </p:txBody>
      </p:sp>
      <p:sp>
        <p:nvSpPr>
          <p:cNvPr id="3072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30725" name="Line 4"/>
          <p:cNvSpPr>
            <a:spLocks noChangeShapeType="1"/>
          </p:cNvSpPr>
          <p:nvPr/>
        </p:nvSpPr>
        <p:spPr bwMode="auto">
          <a:xfrm flipV="1">
            <a:off x="8458200" y="16764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726" name="Line 5"/>
          <p:cNvSpPr>
            <a:spLocks noChangeShapeType="1"/>
          </p:cNvSpPr>
          <p:nvPr/>
        </p:nvSpPr>
        <p:spPr bwMode="auto">
          <a:xfrm flipV="1">
            <a:off x="4495800" y="16764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727" name="Line 6"/>
          <p:cNvSpPr>
            <a:spLocks noChangeShapeType="1"/>
          </p:cNvSpPr>
          <p:nvPr/>
        </p:nvSpPr>
        <p:spPr bwMode="auto">
          <a:xfrm flipV="1">
            <a:off x="685800" y="16764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383" name="Text Box 7"/>
          <p:cNvSpPr txBox="1">
            <a:spLocks noChangeArrowheads="1"/>
          </p:cNvSpPr>
          <p:nvPr/>
        </p:nvSpPr>
        <p:spPr bwMode="auto">
          <a:xfrm>
            <a:off x="3581400" y="5715000"/>
            <a:ext cx="3886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9 x 10 = 90 bpm</a:t>
            </a:r>
          </a:p>
        </p:txBody>
      </p:sp>
      <p:sp>
        <p:nvSpPr>
          <p:cNvPr id="30729" name="Line 8"/>
          <p:cNvSpPr>
            <a:spLocks noChangeShapeType="1"/>
          </p:cNvSpPr>
          <p:nvPr/>
        </p:nvSpPr>
        <p:spPr bwMode="auto">
          <a:xfrm>
            <a:off x="838200" y="1752600"/>
            <a:ext cx="3505200" cy="0"/>
          </a:xfrm>
          <a:prstGeom prst="line">
            <a:avLst/>
          </a:prstGeom>
          <a:noFill/>
          <a:ln w="57150">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730" name="Text Box 9"/>
          <p:cNvSpPr txBox="1">
            <a:spLocks noChangeArrowheads="1"/>
          </p:cNvSpPr>
          <p:nvPr/>
        </p:nvSpPr>
        <p:spPr bwMode="auto">
          <a:xfrm>
            <a:off x="2133600" y="1538288"/>
            <a:ext cx="990600" cy="519112"/>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2800" b="1">
                <a:solidFill>
                  <a:srgbClr val="FF5050"/>
                </a:solidFill>
              </a:rPr>
              <a:t>3 sec</a:t>
            </a:r>
          </a:p>
        </p:txBody>
      </p:sp>
      <p:sp>
        <p:nvSpPr>
          <p:cNvPr id="30731" name="Line 10"/>
          <p:cNvSpPr>
            <a:spLocks noChangeShapeType="1"/>
          </p:cNvSpPr>
          <p:nvPr/>
        </p:nvSpPr>
        <p:spPr bwMode="auto">
          <a:xfrm>
            <a:off x="4724400" y="1752600"/>
            <a:ext cx="3505200" cy="0"/>
          </a:xfrm>
          <a:prstGeom prst="line">
            <a:avLst/>
          </a:prstGeom>
          <a:noFill/>
          <a:ln w="57150">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732" name="Text Box 11"/>
          <p:cNvSpPr txBox="1">
            <a:spLocks noChangeArrowheads="1"/>
          </p:cNvSpPr>
          <p:nvPr/>
        </p:nvSpPr>
        <p:spPr bwMode="auto">
          <a:xfrm>
            <a:off x="5943600" y="1524000"/>
            <a:ext cx="990600" cy="519113"/>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2800" b="1">
                <a:solidFill>
                  <a:srgbClr val="FF5050"/>
                </a:solidFill>
              </a:rPr>
              <a:t>3 sec</a:t>
            </a:r>
          </a:p>
        </p:txBody>
      </p:sp>
      <p:pic>
        <p:nvPicPr>
          <p:cNvPr id="30733" name="Picture 1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812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379">
                                            <p:txEl>
                                              <p:pRg st="3" end="3"/>
                                            </p:txEl>
                                          </p:spTgt>
                                        </p:tgtEl>
                                        <p:attrNameLst>
                                          <p:attrName>style.visibility</p:attrName>
                                        </p:attrNameLst>
                                      </p:cBhvr>
                                      <p:to>
                                        <p:strVal val="visible"/>
                                      </p:to>
                                    </p:set>
                                    <p:animEffect transition="in" filter="dissolve">
                                      <p:cBhvr>
                                        <p:cTn id="7" dur="500"/>
                                        <p:tgtEl>
                                          <p:spTgt spid="101379">
                                            <p:txEl>
                                              <p:pRg st="3" end="3"/>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1379">
                                            <p:txEl>
                                              <p:pRg st="4" end="4"/>
                                            </p:txEl>
                                          </p:spTgt>
                                        </p:tgtEl>
                                        <p:attrNameLst>
                                          <p:attrName>style.visibility</p:attrName>
                                        </p:attrNameLst>
                                      </p:cBhvr>
                                      <p:to>
                                        <p:strVal val="visible"/>
                                      </p:to>
                                    </p:set>
                                    <p:animEffect transition="in" filter="dissolve">
                                      <p:cBhvr>
                                        <p:cTn id="10" dur="500"/>
                                        <p:tgtEl>
                                          <p:spTgt spid="101379">
                                            <p:txEl>
                                              <p:pRg st="4" end="4"/>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1379">
                                            <p:txEl>
                                              <p:pRg st="6" end="6"/>
                                            </p:txEl>
                                          </p:spTgt>
                                        </p:tgtEl>
                                        <p:attrNameLst>
                                          <p:attrName>style.visibility</p:attrName>
                                        </p:attrNameLst>
                                      </p:cBhvr>
                                      <p:to>
                                        <p:strVal val="visible"/>
                                      </p:to>
                                    </p:set>
                                    <p:animEffect transition="in" filter="dissolve">
                                      <p:cBhvr>
                                        <p:cTn id="15" dur="500"/>
                                        <p:tgtEl>
                                          <p:spTgt spid="101379">
                                            <p:txEl>
                                              <p:pRg st="6" end="6"/>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01383"/>
                                        </p:tgtEl>
                                        <p:attrNameLst>
                                          <p:attrName>style.visibility</p:attrName>
                                        </p:attrNameLst>
                                      </p:cBhvr>
                                      <p:to>
                                        <p:strVal val="visible"/>
                                      </p:to>
                                    </p:set>
                                    <p:animEffect transition="in" filter="dissolve">
                                      <p:cBhvr>
                                        <p:cTn id="20" dur="500"/>
                                        <p:tgtEl>
                                          <p:spTgt spid="1013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P spid="101383"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3" name="Rectangle 3"/>
          <p:cNvSpPr>
            <a:spLocks noGrp="1" noChangeArrowheads="1"/>
          </p:cNvSpPr>
          <p:nvPr>
            <p:ph type="title"/>
          </p:nvPr>
        </p:nvSpPr>
        <p:spPr/>
        <p:txBody>
          <a:bodyPr/>
          <a:lstStyle/>
          <a:p>
            <a:pPr eaLnBrk="1" fontAlgn="auto" hangingPunct="1">
              <a:spcAft>
                <a:spcPts val="0"/>
              </a:spcAft>
              <a:defRPr/>
            </a:pPr>
            <a:r>
              <a:rPr lang="en-US" altLang="en-US"/>
              <a:t>Step 1: Calculate Rate</a:t>
            </a:r>
          </a:p>
        </p:txBody>
      </p:sp>
      <p:sp>
        <p:nvSpPr>
          <p:cNvPr id="102404" name="Rectangle 4"/>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endParaRPr lang="en-US" altLang="en-US" sz="1200" smtClean="0"/>
          </a:p>
          <a:p>
            <a:pPr eaLnBrk="1" hangingPunct="1"/>
            <a:endParaRPr lang="en-US" altLang="en-US" smtClean="0"/>
          </a:p>
          <a:p>
            <a:pPr eaLnBrk="1" hangingPunct="1"/>
            <a:endParaRPr lang="en-US" altLang="en-US" smtClean="0"/>
          </a:p>
          <a:p>
            <a:pPr eaLnBrk="1" hangingPunct="1"/>
            <a:r>
              <a:rPr lang="en-US" altLang="en-US" smtClean="0"/>
              <a:t>Option 2 (cont) </a:t>
            </a:r>
          </a:p>
          <a:p>
            <a:pPr lvl="1" eaLnBrk="1" hangingPunct="1"/>
            <a:r>
              <a:rPr lang="en-US" altLang="en-US" smtClean="0"/>
              <a:t>Memorize the sequence:</a:t>
            </a:r>
          </a:p>
          <a:p>
            <a:pPr lvl="1" algn="ctr" eaLnBrk="1" hangingPunct="1">
              <a:buFontTx/>
              <a:buNone/>
            </a:pPr>
            <a:r>
              <a:rPr lang="en-US" altLang="en-US" smtClean="0"/>
              <a:t>300 - 150 - 100 - 75 - 60 - 50</a:t>
            </a:r>
          </a:p>
          <a:p>
            <a:pPr lvl="1" eaLnBrk="1" hangingPunct="1">
              <a:buFontTx/>
              <a:buNone/>
            </a:pPr>
            <a:endParaRPr lang="en-US" altLang="en-US" smtClean="0"/>
          </a:p>
          <a:p>
            <a:pPr eaLnBrk="1" hangingPunct="1">
              <a:buFontTx/>
              <a:buNone/>
            </a:pPr>
            <a:r>
              <a:rPr lang="en-US" altLang="en-US" smtClean="0"/>
              <a:t>Interpretation?</a:t>
            </a:r>
          </a:p>
          <a:p>
            <a:pPr lvl="1" eaLnBrk="1" hangingPunct="1"/>
            <a:endParaRPr lang="en-US" altLang="en-US" sz="1200" smtClean="0"/>
          </a:p>
          <a:p>
            <a:pPr algn="ctr" eaLnBrk="1" hangingPunct="1">
              <a:buFontTx/>
              <a:buNone/>
            </a:pPr>
            <a:endParaRPr lang="en-US" altLang="en-US" smtClean="0"/>
          </a:p>
        </p:txBody>
      </p:sp>
      <p:sp>
        <p:nvSpPr>
          <p:cNvPr id="3277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2773"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3622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Line 5"/>
          <p:cNvSpPr>
            <a:spLocks noChangeShapeType="1"/>
          </p:cNvSpPr>
          <p:nvPr/>
        </p:nvSpPr>
        <p:spPr bwMode="auto">
          <a:xfrm>
            <a:off x="2514600" y="2057400"/>
            <a:ext cx="0" cy="304800"/>
          </a:xfrm>
          <a:prstGeom prst="line">
            <a:avLst/>
          </a:prstGeom>
          <a:noFill/>
          <a:ln w="57150">
            <a:solidFill>
              <a:srgbClr val="FF505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75" name="Text Box 6"/>
          <p:cNvSpPr txBox="1">
            <a:spLocks noChangeArrowheads="1"/>
          </p:cNvSpPr>
          <p:nvPr/>
        </p:nvSpPr>
        <p:spPr bwMode="auto">
          <a:xfrm>
            <a:off x="25908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300</a:t>
            </a:r>
          </a:p>
        </p:txBody>
      </p:sp>
      <p:sp>
        <p:nvSpPr>
          <p:cNvPr id="32776" name="Text Box 7"/>
          <p:cNvSpPr txBox="1">
            <a:spLocks noChangeArrowheads="1"/>
          </p:cNvSpPr>
          <p:nvPr/>
        </p:nvSpPr>
        <p:spPr bwMode="auto">
          <a:xfrm>
            <a:off x="28956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150</a:t>
            </a:r>
          </a:p>
        </p:txBody>
      </p:sp>
      <p:sp>
        <p:nvSpPr>
          <p:cNvPr id="32777" name="Text Box 8"/>
          <p:cNvSpPr txBox="1">
            <a:spLocks noChangeArrowheads="1"/>
          </p:cNvSpPr>
          <p:nvPr/>
        </p:nvSpPr>
        <p:spPr bwMode="auto">
          <a:xfrm>
            <a:off x="31242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100</a:t>
            </a:r>
          </a:p>
        </p:txBody>
      </p:sp>
      <p:sp>
        <p:nvSpPr>
          <p:cNvPr id="32778" name="Text Box 9"/>
          <p:cNvSpPr txBox="1">
            <a:spLocks noChangeArrowheads="1"/>
          </p:cNvSpPr>
          <p:nvPr/>
        </p:nvSpPr>
        <p:spPr bwMode="auto">
          <a:xfrm>
            <a:off x="33528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 75</a:t>
            </a:r>
          </a:p>
        </p:txBody>
      </p:sp>
      <p:sp>
        <p:nvSpPr>
          <p:cNvPr id="32779" name="Text Box 10"/>
          <p:cNvSpPr txBox="1">
            <a:spLocks noChangeArrowheads="1"/>
          </p:cNvSpPr>
          <p:nvPr/>
        </p:nvSpPr>
        <p:spPr bwMode="auto">
          <a:xfrm>
            <a:off x="36576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 60</a:t>
            </a:r>
          </a:p>
        </p:txBody>
      </p:sp>
      <p:sp>
        <p:nvSpPr>
          <p:cNvPr id="32780" name="Text Box 11"/>
          <p:cNvSpPr txBox="1">
            <a:spLocks noChangeArrowheads="1"/>
          </p:cNvSpPr>
          <p:nvPr/>
        </p:nvSpPr>
        <p:spPr bwMode="auto">
          <a:xfrm>
            <a:off x="38862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 50</a:t>
            </a:r>
          </a:p>
        </p:txBody>
      </p:sp>
      <p:sp>
        <p:nvSpPr>
          <p:cNvPr id="32781" name="Line 12"/>
          <p:cNvSpPr>
            <a:spLocks noChangeShapeType="1"/>
          </p:cNvSpPr>
          <p:nvPr/>
        </p:nvSpPr>
        <p:spPr bwMode="auto">
          <a:xfrm>
            <a:off x="30480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2" name="Line 13"/>
          <p:cNvSpPr>
            <a:spLocks noChangeShapeType="1"/>
          </p:cNvSpPr>
          <p:nvPr/>
        </p:nvSpPr>
        <p:spPr bwMode="auto">
          <a:xfrm>
            <a:off x="27432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3" name="Line 14"/>
          <p:cNvSpPr>
            <a:spLocks noChangeShapeType="1"/>
          </p:cNvSpPr>
          <p:nvPr/>
        </p:nvSpPr>
        <p:spPr bwMode="auto">
          <a:xfrm>
            <a:off x="32766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4" name="Line 15"/>
          <p:cNvSpPr>
            <a:spLocks noChangeShapeType="1"/>
          </p:cNvSpPr>
          <p:nvPr/>
        </p:nvSpPr>
        <p:spPr bwMode="auto">
          <a:xfrm>
            <a:off x="35052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5" name="Line 16"/>
          <p:cNvSpPr>
            <a:spLocks noChangeShapeType="1"/>
          </p:cNvSpPr>
          <p:nvPr/>
        </p:nvSpPr>
        <p:spPr bwMode="auto">
          <a:xfrm>
            <a:off x="38100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6" name="Line 17"/>
          <p:cNvSpPr>
            <a:spLocks noChangeShapeType="1"/>
          </p:cNvSpPr>
          <p:nvPr/>
        </p:nvSpPr>
        <p:spPr bwMode="auto">
          <a:xfrm>
            <a:off x="40386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418" name="Text Box 18"/>
          <p:cNvSpPr txBox="1">
            <a:spLocks noChangeArrowheads="1"/>
          </p:cNvSpPr>
          <p:nvPr/>
        </p:nvSpPr>
        <p:spPr bwMode="auto">
          <a:xfrm>
            <a:off x="3124200" y="5562600"/>
            <a:ext cx="5486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sz="2400">
                <a:solidFill>
                  <a:schemeClr val="tx1"/>
                </a:solidFill>
                <a:latin typeface="Times New Roman" charset="0"/>
              </a:defRPr>
            </a:lvl1pPr>
            <a:lvl2pPr>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lvl="1"/>
            <a:r>
              <a:rPr lang="en-US" altLang="en-US" sz="3200" i="1">
                <a:solidFill>
                  <a:srgbClr val="FF5050"/>
                </a:solidFill>
                <a:latin typeface="Arial" charset="0"/>
              </a:rPr>
              <a:t>Approx. 1 box less than 100 = 95 bpm</a:t>
            </a:r>
            <a:r>
              <a:rPr lang="en-US" altLang="en-US" sz="3200" i="1">
                <a:latin typeface="Arial" charset="0"/>
              </a:rPr>
              <a:t> </a:t>
            </a:r>
          </a:p>
        </p:txBody>
      </p:sp>
      <p:sp>
        <p:nvSpPr>
          <p:cNvPr id="102419" name="Line 19"/>
          <p:cNvSpPr>
            <a:spLocks noChangeShapeType="1"/>
          </p:cNvSpPr>
          <p:nvPr/>
        </p:nvSpPr>
        <p:spPr bwMode="auto">
          <a:xfrm flipV="1">
            <a:off x="2514600" y="3124200"/>
            <a:ext cx="0" cy="3810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2420" name="Line 20"/>
          <p:cNvSpPr>
            <a:spLocks noChangeShapeType="1"/>
          </p:cNvSpPr>
          <p:nvPr/>
        </p:nvSpPr>
        <p:spPr bwMode="auto">
          <a:xfrm flipV="1">
            <a:off x="3352800" y="3124200"/>
            <a:ext cx="0" cy="3810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04">
                                            <p:txEl>
                                              <p:pRg st="5" end="5"/>
                                            </p:txEl>
                                          </p:spTgt>
                                        </p:tgtEl>
                                        <p:attrNameLst>
                                          <p:attrName>style.visibility</p:attrName>
                                        </p:attrNameLst>
                                      </p:cBhvr>
                                      <p:to>
                                        <p:strVal val="visible"/>
                                      </p:to>
                                    </p:set>
                                    <p:animEffect transition="in" filter="dissolve">
                                      <p:cBhvr>
                                        <p:cTn id="7" dur="500"/>
                                        <p:tgtEl>
                                          <p:spTgt spid="102404">
                                            <p:txEl>
                                              <p:pRg st="5" end="5"/>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2404">
                                            <p:txEl>
                                              <p:pRg st="6" end="6"/>
                                            </p:txEl>
                                          </p:spTgt>
                                        </p:tgtEl>
                                        <p:attrNameLst>
                                          <p:attrName>style.visibility</p:attrName>
                                        </p:attrNameLst>
                                      </p:cBhvr>
                                      <p:to>
                                        <p:strVal val="visible"/>
                                      </p:to>
                                    </p:set>
                                    <p:animEffect transition="in" filter="dissolve">
                                      <p:cBhvr>
                                        <p:cTn id="10" dur="500"/>
                                        <p:tgtEl>
                                          <p:spTgt spid="102404">
                                            <p:txEl>
                                              <p:pRg st="6" end="6"/>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2404">
                                            <p:txEl>
                                              <p:pRg st="7" end="7"/>
                                            </p:txEl>
                                          </p:spTgt>
                                        </p:tgtEl>
                                        <p:attrNameLst>
                                          <p:attrName>style.visibility</p:attrName>
                                        </p:attrNameLst>
                                      </p:cBhvr>
                                      <p:to>
                                        <p:strVal val="visible"/>
                                      </p:to>
                                    </p:set>
                                    <p:animEffect transition="in" filter="dissolve">
                                      <p:cBhvr>
                                        <p:cTn id="13" dur="500"/>
                                        <p:tgtEl>
                                          <p:spTgt spid="102404">
                                            <p:txEl>
                                              <p:pRg st="7" end="7"/>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2404">
                                            <p:txEl>
                                              <p:pRg st="9" end="9"/>
                                            </p:txEl>
                                          </p:spTgt>
                                        </p:tgtEl>
                                        <p:attrNameLst>
                                          <p:attrName>style.visibility</p:attrName>
                                        </p:attrNameLst>
                                      </p:cBhvr>
                                      <p:to>
                                        <p:strVal val="visible"/>
                                      </p:to>
                                    </p:set>
                                    <p:animEffect transition="in" filter="dissolve">
                                      <p:cBhvr>
                                        <p:cTn id="18" dur="500"/>
                                        <p:tgtEl>
                                          <p:spTgt spid="102404">
                                            <p:txEl>
                                              <p:pRg st="9" end="9"/>
                                            </p:txEl>
                                          </p:spTgt>
                                        </p:tgtEl>
                                      </p:cBhvr>
                                    </p:animEffect>
                                  </p:childTnLst>
                                </p:cTn>
                              </p:par>
                            </p:childTnLst>
                          </p:cTn>
                        </p:par>
                        <p:par>
                          <p:cTn id="19" fill="hold" nodeType="afterGroup">
                            <p:stCondLst>
                              <p:cond delay="500"/>
                            </p:stCondLst>
                            <p:childTnLst>
                              <p:par>
                                <p:cTn id="20" presetID="2" presetClass="entr" presetSubtype="4" fill="hold" grpId="0" nodeType="afterEffect">
                                  <p:stCondLst>
                                    <p:cond delay="0"/>
                                  </p:stCondLst>
                                  <p:childTnLst>
                                    <p:set>
                                      <p:cBhvr>
                                        <p:cTn id="21" dur="1" fill="hold">
                                          <p:stCondLst>
                                            <p:cond delay="0"/>
                                          </p:stCondLst>
                                        </p:cTn>
                                        <p:tgtEl>
                                          <p:spTgt spid="102419"/>
                                        </p:tgtEl>
                                        <p:attrNameLst>
                                          <p:attrName>style.visibility</p:attrName>
                                        </p:attrNameLst>
                                      </p:cBhvr>
                                      <p:to>
                                        <p:strVal val="visible"/>
                                      </p:to>
                                    </p:set>
                                    <p:anim calcmode="lin" valueType="num">
                                      <p:cBhvr additive="base">
                                        <p:cTn id="22" dur="500" fill="hold"/>
                                        <p:tgtEl>
                                          <p:spTgt spid="102419"/>
                                        </p:tgtEl>
                                        <p:attrNameLst>
                                          <p:attrName>ppt_x</p:attrName>
                                        </p:attrNameLst>
                                      </p:cBhvr>
                                      <p:tavLst>
                                        <p:tav tm="0">
                                          <p:val>
                                            <p:strVal val="#ppt_x"/>
                                          </p:val>
                                        </p:tav>
                                        <p:tav tm="100000">
                                          <p:val>
                                            <p:strVal val="#ppt_x"/>
                                          </p:val>
                                        </p:tav>
                                      </p:tavLst>
                                    </p:anim>
                                    <p:anim calcmode="lin" valueType="num">
                                      <p:cBhvr additive="base">
                                        <p:cTn id="23" dur="500" fill="hold"/>
                                        <p:tgtEl>
                                          <p:spTgt spid="102419"/>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02420"/>
                                        </p:tgtEl>
                                        <p:attrNameLst>
                                          <p:attrName>style.visibility</p:attrName>
                                        </p:attrNameLst>
                                      </p:cBhvr>
                                      <p:to>
                                        <p:strVal val="visible"/>
                                      </p:to>
                                    </p:set>
                                    <p:anim calcmode="lin" valueType="num">
                                      <p:cBhvr additive="base">
                                        <p:cTn id="27" dur="500" fill="hold"/>
                                        <p:tgtEl>
                                          <p:spTgt spid="102420"/>
                                        </p:tgtEl>
                                        <p:attrNameLst>
                                          <p:attrName>ppt_x</p:attrName>
                                        </p:attrNameLst>
                                      </p:cBhvr>
                                      <p:tavLst>
                                        <p:tav tm="0">
                                          <p:val>
                                            <p:strVal val="#ppt_x"/>
                                          </p:val>
                                        </p:tav>
                                        <p:tav tm="100000">
                                          <p:val>
                                            <p:strVal val="#ppt_x"/>
                                          </p:val>
                                        </p:tav>
                                      </p:tavLst>
                                    </p:anim>
                                    <p:anim calcmode="lin" valueType="num">
                                      <p:cBhvr additive="base">
                                        <p:cTn id="28" dur="500" fill="hold"/>
                                        <p:tgtEl>
                                          <p:spTgt spid="102420"/>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02418"/>
                                        </p:tgtEl>
                                        <p:attrNameLst>
                                          <p:attrName>style.visibility</p:attrName>
                                        </p:attrNameLst>
                                      </p:cBhvr>
                                      <p:to>
                                        <p:strVal val="visible"/>
                                      </p:to>
                                    </p:set>
                                    <p:animEffect transition="in" filter="dissolve">
                                      <p:cBhvr>
                                        <p:cTn id="33" dur="500"/>
                                        <p:tgtEl>
                                          <p:spTgt spid="102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build="p" autoUpdateAnimBg="0"/>
      <p:bldP spid="102418" grpId="0" autoUpdateAnimBg="0"/>
      <p:bldP spid="102419" grpId="0" animBg="1"/>
      <p:bldP spid="10242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Rate:</a:t>
            </a:r>
            <a:endParaRPr lang="en-US" dirty="0"/>
          </a:p>
        </p:txBody>
      </p:sp>
      <p:sp>
        <p:nvSpPr>
          <p:cNvPr id="3" name="Content Placeholder 2"/>
          <p:cNvSpPr>
            <a:spLocks noGrp="1"/>
          </p:cNvSpPr>
          <p:nvPr>
            <p:ph idx="1"/>
          </p:nvPr>
        </p:nvSpPr>
        <p:spPr>
          <a:xfrm>
            <a:off x="457200" y="1600200"/>
            <a:ext cx="7467600" cy="4873625"/>
          </a:xfrm>
        </p:spPr>
        <p:txBody>
          <a:bodyPr>
            <a:normAutofit/>
          </a:bodyPr>
          <a:lstStyle/>
          <a:p>
            <a:pPr>
              <a:defRPr/>
            </a:pPr>
            <a:r>
              <a:rPr lang="en-US" sz="2000" dirty="0"/>
              <a:t>If regular : Divide 300/ number of large squares between 2 </a:t>
            </a:r>
            <a:r>
              <a:rPr lang="en-US" sz="2000" dirty="0" err="1"/>
              <a:t>Rs</a:t>
            </a:r>
            <a:r>
              <a:rPr lang="en-US" sz="2000" dirty="0"/>
              <a:t> = HR</a:t>
            </a:r>
          </a:p>
          <a:p>
            <a:pPr>
              <a:defRPr/>
            </a:pPr>
            <a:r>
              <a:rPr lang="en-US" sz="2000" dirty="0"/>
              <a:t>If </a:t>
            </a:r>
            <a:r>
              <a:rPr lang="en-US" sz="2000" dirty="0" smtClean="0"/>
              <a:t>irregular</a:t>
            </a:r>
            <a:r>
              <a:rPr lang="en-US" sz="2000" dirty="0"/>
              <a:t>: Count number of complexes in 6 sec. and multiply by </a:t>
            </a:r>
            <a:r>
              <a:rPr lang="en-US" sz="2000" dirty="0" smtClean="0"/>
              <a:t>10</a:t>
            </a:r>
          </a:p>
          <a:p>
            <a:pPr marL="0" indent="0">
              <a:buFont typeface="Wingdings" pitchFamily="2" charset="2"/>
              <a:buNone/>
              <a:defRPr/>
            </a:pPr>
            <a:endParaRPr lang="en-US" sz="2000" dirty="0"/>
          </a:p>
          <a:p>
            <a:pPr marL="0" indent="0">
              <a:buFont typeface="Wingdings" pitchFamily="2" charset="2"/>
              <a:buNone/>
              <a:defRPr/>
            </a:pPr>
            <a:r>
              <a:rPr lang="en-US" dirty="0" smtClean="0"/>
              <a:t>        RATE </a:t>
            </a:r>
            <a:r>
              <a:rPr lang="en-US" dirty="0"/>
              <a:t>may be</a:t>
            </a:r>
            <a:r>
              <a:rPr lang="en-US" dirty="0" smtClean="0"/>
              <a:t>:                           </a:t>
            </a:r>
            <a:r>
              <a:rPr lang="fi-FI" dirty="0"/>
              <a:t>P  = </a:t>
            </a:r>
            <a:r>
              <a:rPr lang="fi-FI" dirty="0" smtClean="0"/>
              <a:t>Sinus</a:t>
            </a:r>
          </a:p>
          <a:p>
            <a:pPr marL="0" indent="0">
              <a:buFont typeface="Wingdings" pitchFamily="2" charset="2"/>
              <a:buNone/>
              <a:defRPr/>
            </a:pPr>
            <a:r>
              <a:rPr lang="fi-FI" dirty="0" smtClean="0"/>
              <a:t>        </a:t>
            </a:r>
            <a:r>
              <a:rPr lang="en-US" dirty="0" smtClean="0"/>
              <a:t>Normal 60 -100                     </a:t>
            </a:r>
            <a:r>
              <a:rPr lang="fi-FI" dirty="0"/>
              <a:t>No P = Non </a:t>
            </a:r>
            <a:r>
              <a:rPr lang="fi-FI" dirty="0" smtClean="0"/>
              <a:t>sinus</a:t>
            </a:r>
            <a:endParaRPr lang="en-US" dirty="0"/>
          </a:p>
          <a:p>
            <a:pPr marL="0" indent="0">
              <a:buFont typeface="Wingdings" pitchFamily="2" charset="2"/>
              <a:buNone/>
              <a:defRPr/>
            </a:pPr>
            <a:endParaRPr lang="en-US" dirty="0" smtClean="0"/>
          </a:p>
          <a:p>
            <a:pPr marL="0" indent="0">
              <a:buFont typeface="Wingdings" pitchFamily="2" charset="2"/>
              <a:buNone/>
              <a:defRPr/>
            </a:pPr>
            <a:r>
              <a:rPr lang="en-US" dirty="0" err="1" smtClean="0"/>
              <a:t>Bradycardia</a:t>
            </a:r>
            <a:r>
              <a:rPr lang="en-US" dirty="0" smtClean="0"/>
              <a:t> </a:t>
            </a:r>
            <a:r>
              <a:rPr lang="en-US" dirty="0"/>
              <a:t>&lt; 60</a:t>
            </a:r>
          </a:p>
          <a:p>
            <a:pPr marL="0" indent="0">
              <a:buFont typeface="Wingdings" pitchFamily="2" charset="2"/>
              <a:buNone/>
              <a:defRPr/>
            </a:pPr>
            <a:r>
              <a:rPr lang="en-US" dirty="0"/>
              <a:t>Tachycardia &gt; 100</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7" name="Rectangle 3"/>
          <p:cNvSpPr>
            <a:spLocks noGrp="1" noChangeArrowheads="1"/>
          </p:cNvSpPr>
          <p:nvPr>
            <p:ph type="title"/>
          </p:nvPr>
        </p:nvSpPr>
        <p:spPr/>
        <p:txBody>
          <a:bodyPr/>
          <a:lstStyle/>
          <a:p>
            <a:pPr eaLnBrk="1" fontAlgn="auto" hangingPunct="1">
              <a:spcAft>
                <a:spcPts val="0"/>
              </a:spcAft>
              <a:defRPr/>
            </a:pPr>
            <a:r>
              <a:rPr lang="en-US" altLang="en-US"/>
              <a:t>Step 2: Determine regularity</a:t>
            </a:r>
          </a:p>
        </p:txBody>
      </p:sp>
      <p:sp>
        <p:nvSpPr>
          <p:cNvPr id="103428" name="Rectangle 4"/>
          <p:cNvSpPr>
            <a:spLocks noGrp="1" noChangeArrowheads="1"/>
          </p:cNvSpPr>
          <p:nvPr>
            <p:ph sz="quarter" idx="1"/>
          </p:nvPr>
        </p:nvSpPr>
        <p:spPr>
          <a:xfrm>
            <a:off x="457200" y="1600200"/>
            <a:ext cx="7467600" cy="4873625"/>
          </a:xfrm>
        </p:spPr>
        <p:txBody>
          <a:bodyPr/>
          <a:lstStyle/>
          <a:p>
            <a:pPr eaLnBrk="1" hangingPunct="1"/>
            <a:endParaRPr lang="en-US" altLang="en-US" sz="2800" smtClean="0"/>
          </a:p>
          <a:p>
            <a:pPr eaLnBrk="1" hangingPunct="1"/>
            <a:endParaRPr lang="en-US" altLang="en-US" sz="2800" smtClean="0"/>
          </a:p>
          <a:p>
            <a:pPr eaLnBrk="1" hangingPunct="1"/>
            <a:r>
              <a:rPr lang="en-US" altLang="en-US" sz="2800" smtClean="0"/>
              <a:t>Look at the R-R distances (using a caliper or markings on a pen or paper).</a:t>
            </a:r>
          </a:p>
          <a:p>
            <a:pPr eaLnBrk="1" hangingPunct="1"/>
            <a:r>
              <a:rPr lang="en-US" altLang="en-US" sz="2800" smtClean="0"/>
              <a:t>Regular (are they equidistant apart)? Occasionally irregular? Regularly irregular? Irregularly irregular?</a:t>
            </a:r>
          </a:p>
          <a:p>
            <a:pPr eaLnBrk="1" hangingPunct="1">
              <a:buFontTx/>
              <a:buNone/>
            </a:pPr>
            <a:endParaRPr lang="en-US" altLang="en-US" sz="1000" smtClean="0"/>
          </a:p>
          <a:p>
            <a:pPr eaLnBrk="1" hangingPunct="1">
              <a:buFontTx/>
              <a:buNone/>
            </a:pPr>
            <a:r>
              <a:rPr lang="en-US" altLang="en-US" sz="2800" smtClean="0"/>
              <a:t>Interpretation?</a:t>
            </a:r>
            <a:r>
              <a:rPr lang="en-US" altLang="en-US" sz="2800" smtClean="0">
                <a:solidFill>
                  <a:srgbClr val="FF5050"/>
                </a:solidFill>
                <a:latin typeface="Comic Sans MS" pitchFamily="66" charset="0"/>
              </a:rPr>
              <a:t> </a:t>
            </a:r>
            <a:endParaRPr lang="en-US" altLang="en-US" sz="2800" smtClean="0"/>
          </a:p>
        </p:txBody>
      </p:sp>
      <p:sp>
        <p:nvSpPr>
          <p:cNvPr id="34820"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4821"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5240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29" name="Line 5"/>
          <p:cNvSpPr>
            <a:spLocks noChangeShapeType="1"/>
          </p:cNvSpPr>
          <p:nvPr/>
        </p:nvSpPr>
        <p:spPr bwMode="auto">
          <a:xfrm>
            <a:off x="9144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0" name="Line 6"/>
          <p:cNvSpPr>
            <a:spLocks noChangeShapeType="1"/>
          </p:cNvSpPr>
          <p:nvPr/>
        </p:nvSpPr>
        <p:spPr bwMode="auto">
          <a:xfrm>
            <a:off x="17526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1" name="Line 7"/>
          <p:cNvSpPr>
            <a:spLocks noChangeShapeType="1"/>
          </p:cNvSpPr>
          <p:nvPr/>
        </p:nvSpPr>
        <p:spPr bwMode="auto">
          <a:xfrm>
            <a:off x="25908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2" name="Line 8"/>
          <p:cNvSpPr>
            <a:spLocks noChangeShapeType="1"/>
          </p:cNvSpPr>
          <p:nvPr/>
        </p:nvSpPr>
        <p:spPr bwMode="auto">
          <a:xfrm>
            <a:off x="42672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3" name="Line 9"/>
          <p:cNvSpPr>
            <a:spLocks noChangeShapeType="1"/>
          </p:cNvSpPr>
          <p:nvPr/>
        </p:nvSpPr>
        <p:spPr bwMode="auto">
          <a:xfrm>
            <a:off x="34290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4" name="Line 10"/>
          <p:cNvSpPr>
            <a:spLocks noChangeShapeType="1"/>
          </p:cNvSpPr>
          <p:nvPr/>
        </p:nvSpPr>
        <p:spPr bwMode="auto">
          <a:xfrm>
            <a:off x="60198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5" name="Line 11"/>
          <p:cNvSpPr>
            <a:spLocks noChangeShapeType="1"/>
          </p:cNvSpPr>
          <p:nvPr/>
        </p:nvSpPr>
        <p:spPr bwMode="auto">
          <a:xfrm>
            <a:off x="51054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6" name="Line 12"/>
          <p:cNvSpPr>
            <a:spLocks noChangeShapeType="1"/>
          </p:cNvSpPr>
          <p:nvPr/>
        </p:nvSpPr>
        <p:spPr bwMode="auto">
          <a:xfrm>
            <a:off x="68580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7" name="Text Box 13"/>
          <p:cNvSpPr txBox="1">
            <a:spLocks noChangeArrowheads="1"/>
          </p:cNvSpPr>
          <p:nvPr/>
        </p:nvSpPr>
        <p:spPr bwMode="auto">
          <a:xfrm>
            <a:off x="3581400" y="5562600"/>
            <a:ext cx="2133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Regular</a:t>
            </a:r>
          </a:p>
        </p:txBody>
      </p:sp>
      <p:sp>
        <p:nvSpPr>
          <p:cNvPr id="103438" name="Text Box 14"/>
          <p:cNvSpPr txBox="1">
            <a:spLocks noChangeArrowheads="1"/>
          </p:cNvSpPr>
          <p:nvPr/>
        </p:nvSpPr>
        <p:spPr bwMode="auto">
          <a:xfrm>
            <a:off x="3124200" y="15240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a:solidFill>
                  <a:srgbClr val="FF5050"/>
                </a:solidFill>
                <a:latin typeface="Arial" charset="0"/>
              </a:rPr>
              <a:t>R</a:t>
            </a:r>
          </a:p>
        </p:txBody>
      </p:sp>
      <p:sp>
        <p:nvSpPr>
          <p:cNvPr id="103439" name="Text Box 15"/>
          <p:cNvSpPr txBox="1">
            <a:spLocks noChangeArrowheads="1"/>
          </p:cNvSpPr>
          <p:nvPr/>
        </p:nvSpPr>
        <p:spPr bwMode="auto">
          <a:xfrm>
            <a:off x="3962400" y="15240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a:solidFill>
                  <a:srgbClr val="FF5050"/>
                </a:solidFill>
                <a:latin typeface="Arial" charset="0"/>
              </a:rPr>
              <a:t>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3429"/>
                                        </p:tgtEl>
                                        <p:attrNameLst>
                                          <p:attrName>style.visibility</p:attrName>
                                        </p:attrNameLst>
                                      </p:cBhvr>
                                      <p:to>
                                        <p:strVal val="visible"/>
                                      </p:to>
                                    </p:set>
                                    <p:animEffect transition="in" filter="dissolve">
                                      <p:cBhvr>
                                        <p:cTn id="7" dur="500"/>
                                        <p:tgtEl>
                                          <p:spTgt spid="103429"/>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03430"/>
                                        </p:tgtEl>
                                        <p:attrNameLst>
                                          <p:attrName>style.visibility</p:attrName>
                                        </p:attrNameLst>
                                      </p:cBhvr>
                                      <p:to>
                                        <p:strVal val="visible"/>
                                      </p:to>
                                    </p:set>
                                    <p:animEffect transition="in" filter="dissolve">
                                      <p:cBhvr>
                                        <p:cTn id="11" dur="500"/>
                                        <p:tgtEl>
                                          <p:spTgt spid="103430"/>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03438"/>
                                        </p:tgtEl>
                                        <p:attrNameLst>
                                          <p:attrName>style.visibility</p:attrName>
                                        </p:attrNameLst>
                                      </p:cBhvr>
                                      <p:to>
                                        <p:strVal val="visible"/>
                                      </p:to>
                                    </p:set>
                                    <p:animEffect transition="in" filter="dissolve">
                                      <p:cBhvr>
                                        <p:cTn id="15" dur="500"/>
                                        <p:tgtEl>
                                          <p:spTgt spid="103438"/>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03431"/>
                                        </p:tgtEl>
                                        <p:attrNameLst>
                                          <p:attrName>style.visibility</p:attrName>
                                        </p:attrNameLst>
                                      </p:cBhvr>
                                      <p:to>
                                        <p:strVal val="visible"/>
                                      </p:to>
                                    </p:set>
                                    <p:animEffect transition="in" filter="dissolve">
                                      <p:cBhvr>
                                        <p:cTn id="19" dur="500"/>
                                        <p:tgtEl>
                                          <p:spTgt spid="103431"/>
                                        </p:tgtEl>
                                      </p:cBhvr>
                                    </p:animEffect>
                                  </p:childTnLst>
                                </p:cTn>
                              </p:par>
                            </p:childTnLst>
                          </p:cTn>
                        </p:par>
                        <p:par>
                          <p:cTn id="20" fill="hold" nodeType="afterGroup">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03439"/>
                                        </p:tgtEl>
                                        <p:attrNameLst>
                                          <p:attrName>style.visibility</p:attrName>
                                        </p:attrNameLst>
                                      </p:cBhvr>
                                      <p:to>
                                        <p:strVal val="visible"/>
                                      </p:to>
                                    </p:set>
                                    <p:animEffect transition="in" filter="dissolve">
                                      <p:cBhvr>
                                        <p:cTn id="23" dur="500"/>
                                        <p:tgtEl>
                                          <p:spTgt spid="103439"/>
                                        </p:tgtEl>
                                      </p:cBhvr>
                                    </p:animEffect>
                                  </p:childTnLst>
                                </p:cTn>
                              </p:par>
                            </p:childTnLst>
                          </p:cTn>
                        </p:par>
                        <p:par>
                          <p:cTn id="24" fill="hold" nodeType="afterGroup">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03433"/>
                                        </p:tgtEl>
                                        <p:attrNameLst>
                                          <p:attrName>style.visibility</p:attrName>
                                        </p:attrNameLst>
                                      </p:cBhvr>
                                      <p:to>
                                        <p:strVal val="visible"/>
                                      </p:to>
                                    </p:set>
                                    <p:animEffect transition="in" filter="dissolve">
                                      <p:cBhvr>
                                        <p:cTn id="27" dur="500"/>
                                        <p:tgtEl>
                                          <p:spTgt spid="103433"/>
                                        </p:tgtEl>
                                      </p:cBhvr>
                                    </p:animEffect>
                                  </p:childTnLst>
                                </p:cTn>
                              </p:par>
                            </p:childTnLst>
                          </p:cTn>
                        </p:par>
                        <p:par>
                          <p:cTn id="28" fill="hold" nodeType="afterGroup">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103432"/>
                                        </p:tgtEl>
                                        <p:attrNameLst>
                                          <p:attrName>style.visibility</p:attrName>
                                        </p:attrNameLst>
                                      </p:cBhvr>
                                      <p:to>
                                        <p:strVal val="visible"/>
                                      </p:to>
                                    </p:set>
                                    <p:animEffect transition="in" filter="dissolve">
                                      <p:cBhvr>
                                        <p:cTn id="31" dur="500"/>
                                        <p:tgtEl>
                                          <p:spTgt spid="103432"/>
                                        </p:tgtEl>
                                      </p:cBhvr>
                                    </p:animEffect>
                                  </p:childTnLst>
                                </p:cTn>
                              </p:par>
                            </p:childTnLst>
                          </p:cTn>
                        </p:par>
                        <p:par>
                          <p:cTn id="32" fill="hold" nodeType="afterGroup">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103435"/>
                                        </p:tgtEl>
                                        <p:attrNameLst>
                                          <p:attrName>style.visibility</p:attrName>
                                        </p:attrNameLst>
                                      </p:cBhvr>
                                      <p:to>
                                        <p:strVal val="visible"/>
                                      </p:to>
                                    </p:set>
                                    <p:animEffect transition="in" filter="dissolve">
                                      <p:cBhvr>
                                        <p:cTn id="35" dur="500"/>
                                        <p:tgtEl>
                                          <p:spTgt spid="103435"/>
                                        </p:tgtEl>
                                      </p:cBhvr>
                                    </p:animEffect>
                                  </p:childTnLst>
                                </p:cTn>
                              </p:par>
                            </p:childTnLst>
                          </p:cTn>
                        </p:par>
                        <p:par>
                          <p:cTn id="36" fill="hold" nodeType="afterGroup">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103434"/>
                                        </p:tgtEl>
                                        <p:attrNameLst>
                                          <p:attrName>style.visibility</p:attrName>
                                        </p:attrNameLst>
                                      </p:cBhvr>
                                      <p:to>
                                        <p:strVal val="visible"/>
                                      </p:to>
                                    </p:set>
                                    <p:animEffect transition="in" filter="dissolve">
                                      <p:cBhvr>
                                        <p:cTn id="39" dur="500"/>
                                        <p:tgtEl>
                                          <p:spTgt spid="103434"/>
                                        </p:tgtEl>
                                      </p:cBhvr>
                                    </p:animEffect>
                                  </p:childTnLst>
                                </p:cTn>
                              </p:par>
                            </p:childTnLst>
                          </p:cTn>
                        </p:par>
                        <p:par>
                          <p:cTn id="40" fill="hold" nodeType="afterGroup">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103436"/>
                                        </p:tgtEl>
                                        <p:attrNameLst>
                                          <p:attrName>style.visibility</p:attrName>
                                        </p:attrNameLst>
                                      </p:cBhvr>
                                      <p:to>
                                        <p:strVal val="visible"/>
                                      </p:to>
                                    </p:set>
                                    <p:animEffect transition="in" filter="dissolve">
                                      <p:cBhvr>
                                        <p:cTn id="43" dur="500"/>
                                        <p:tgtEl>
                                          <p:spTgt spid="103436"/>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03428">
                                            <p:txEl>
                                              <p:pRg st="2" end="2"/>
                                            </p:txEl>
                                          </p:spTgt>
                                        </p:tgtEl>
                                        <p:attrNameLst>
                                          <p:attrName>style.visibility</p:attrName>
                                        </p:attrNameLst>
                                      </p:cBhvr>
                                      <p:to>
                                        <p:strVal val="visible"/>
                                      </p:to>
                                    </p:set>
                                    <p:animEffect transition="in" filter="dissolve">
                                      <p:cBhvr>
                                        <p:cTn id="48" dur="500"/>
                                        <p:tgtEl>
                                          <p:spTgt spid="103428">
                                            <p:txEl>
                                              <p:pRg st="2" end="2"/>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103428">
                                            <p:txEl>
                                              <p:pRg st="3" end="3"/>
                                            </p:txEl>
                                          </p:spTgt>
                                        </p:tgtEl>
                                        <p:attrNameLst>
                                          <p:attrName>style.visibility</p:attrName>
                                        </p:attrNameLst>
                                      </p:cBhvr>
                                      <p:to>
                                        <p:strVal val="visible"/>
                                      </p:to>
                                    </p:set>
                                    <p:animEffect transition="in" filter="dissolve">
                                      <p:cBhvr>
                                        <p:cTn id="53" dur="500"/>
                                        <p:tgtEl>
                                          <p:spTgt spid="103428">
                                            <p:txEl>
                                              <p:pRg st="3" end="3"/>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103428">
                                            <p:txEl>
                                              <p:pRg st="5" end="5"/>
                                            </p:txEl>
                                          </p:spTgt>
                                        </p:tgtEl>
                                        <p:attrNameLst>
                                          <p:attrName>style.visibility</p:attrName>
                                        </p:attrNameLst>
                                      </p:cBhvr>
                                      <p:to>
                                        <p:strVal val="visible"/>
                                      </p:to>
                                    </p:set>
                                    <p:animEffect transition="in" filter="dissolve">
                                      <p:cBhvr>
                                        <p:cTn id="58" dur="500"/>
                                        <p:tgtEl>
                                          <p:spTgt spid="103428">
                                            <p:txEl>
                                              <p:pRg st="5" end="5"/>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103437"/>
                                        </p:tgtEl>
                                        <p:attrNameLst>
                                          <p:attrName>style.visibility</p:attrName>
                                        </p:attrNameLst>
                                      </p:cBhvr>
                                      <p:to>
                                        <p:strVal val="visible"/>
                                      </p:to>
                                    </p:set>
                                    <p:animEffect transition="in" filter="dissolve">
                                      <p:cBhvr>
                                        <p:cTn id="63" dur="500"/>
                                        <p:tgtEl>
                                          <p:spTgt spid="103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build="p" autoUpdateAnimBg="0"/>
      <p:bldP spid="103429" grpId="0" animBg="1"/>
      <p:bldP spid="103430" grpId="0" animBg="1"/>
      <p:bldP spid="103431" grpId="0" animBg="1"/>
      <p:bldP spid="103432" grpId="0" animBg="1"/>
      <p:bldP spid="103433" grpId="0" animBg="1"/>
      <p:bldP spid="103434" grpId="0" animBg="1"/>
      <p:bldP spid="103435" grpId="0" animBg="1"/>
      <p:bldP spid="103436" grpId="0" animBg="1"/>
      <p:bldP spid="103437" grpId="0" autoUpdateAnimBg="0"/>
      <p:bldP spid="103438" grpId="0" autoUpdateAnimBg="0"/>
      <p:bldP spid="103439"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1" name="Rectangle 3"/>
          <p:cNvSpPr>
            <a:spLocks noGrp="1" noChangeArrowheads="1"/>
          </p:cNvSpPr>
          <p:nvPr>
            <p:ph type="title"/>
          </p:nvPr>
        </p:nvSpPr>
        <p:spPr/>
        <p:txBody>
          <a:bodyPr/>
          <a:lstStyle/>
          <a:p>
            <a:pPr eaLnBrk="1" fontAlgn="auto" hangingPunct="1">
              <a:spcAft>
                <a:spcPts val="0"/>
              </a:spcAft>
              <a:defRPr/>
            </a:pPr>
            <a:r>
              <a:rPr lang="en-US" altLang="en-US"/>
              <a:t>Step 3: Assess the P waves</a:t>
            </a:r>
          </a:p>
        </p:txBody>
      </p:sp>
      <p:sp>
        <p:nvSpPr>
          <p:cNvPr id="104452" name="Rectangle 4"/>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r>
              <a:rPr lang="en-US" altLang="en-US" smtClean="0"/>
              <a:t>Are there P waves?</a:t>
            </a:r>
          </a:p>
          <a:p>
            <a:pPr eaLnBrk="1" hangingPunct="1"/>
            <a:r>
              <a:rPr lang="en-US" altLang="en-US" smtClean="0"/>
              <a:t>Do the P waves all look alike?</a:t>
            </a:r>
          </a:p>
          <a:p>
            <a:pPr eaLnBrk="1" hangingPunct="1"/>
            <a:r>
              <a:rPr lang="en-US" altLang="en-US" smtClean="0"/>
              <a:t>Do the P waves occur at a regular rate?</a:t>
            </a:r>
          </a:p>
          <a:p>
            <a:pPr eaLnBrk="1" hangingPunct="1"/>
            <a:r>
              <a:rPr lang="en-US" altLang="en-US" smtClean="0"/>
              <a:t>Is there one P wave before each QRS?</a:t>
            </a:r>
            <a:endParaRPr lang="en-US" altLang="en-US" sz="1800" smtClean="0">
              <a:solidFill>
                <a:srgbClr val="FF5050"/>
              </a:solidFill>
              <a:latin typeface="Comic Sans MS" pitchFamily="66" charset="0"/>
            </a:endParaRPr>
          </a:p>
          <a:p>
            <a:pPr eaLnBrk="1" hangingPunct="1">
              <a:buFontTx/>
              <a:buNone/>
            </a:pPr>
            <a:r>
              <a:rPr lang="en-US" altLang="en-US" smtClean="0"/>
              <a:t>Interpretation?</a:t>
            </a:r>
            <a:r>
              <a:rPr lang="en-US" altLang="en-US" smtClean="0">
                <a:solidFill>
                  <a:srgbClr val="FF5050"/>
                </a:solidFill>
                <a:latin typeface="Comic Sans MS" pitchFamily="66" charset="0"/>
              </a:rPr>
              <a:t> </a:t>
            </a:r>
            <a:endParaRPr lang="en-US" altLang="en-US" smtClean="0"/>
          </a:p>
        </p:txBody>
      </p:sp>
      <p:sp>
        <p:nvSpPr>
          <p:cNvPr id="3584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5845"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524000"/>
            <a:ext cx="77724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3" name="Line 5"/>
          <p:cNvSpPr>
            <a:spLocks noChangeShapeType="1"/>
          </p:cNvSpPr>
          <p:nvPr/>
        </p:nvSpPr>
        <p:spPr bwMode="auto">
          <a:xfrm>
            <a:off x="15240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4" name="Line 6"/>
          <p:cNvSpPr>
            <a:spLocks noChangeShapeType="1"/>
          </p:cNvSpPr>
          <p:nvPr/>
        </p:nvSpPr>
        <p:spPr bwMode="auto">
          <a:xfrm>
            <a:off x="23622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5" name="Line 7"/>
          <p:cNvSpPr>
            <a:spLocks noChangeShapeType="1"/>
          </p:cNvSpPr>
          <p:nvPr/>
        </p:nvSpPr>
        <p:spPr bwMode="auto">
          <a:xfrm>
            <a:off x="32004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6" name="Line 8"/>
          <p:cNvSpPr>
            <a:spLocks noChangeShapeType="1"/>
          </p:cNvSpPr>
          <p:nvPr/>
        </p:nvSpPr>
        <p:spPr bwMode="auto">
          <a:xfrm>
            <a:off x="40386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7" name="Line 9"/>
          <p:cNvSpPr>
            <a:spLocks noChangeShapeType="1"/>
          </p:cNvSpPr>
          <p:nvPr/>
        </p:nvSpPr>
        <p:spPr bwMode="auto">
          <a:xfrm>
            <a:off x="48768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8" name="Line 10"/>
          <p:cNvSpPr>
            <a:spLocks noChangeShapeType="1"/>
          </p:cNvSpPr>
          <p:nvPr/>
        </p:nvSpPr>
        <p:spPr bwMode="auto">
          <a:xfrm>
            <a:off x="57912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9" name="Line 11"/>
          <p:cNvSpPr>
            <a:spLocks noChangeShapeType="1"/>
          </p:cNvSpPr>
          <p:nvPr/>
        </p:nvSpPr>
        <p:spPr bwMode="auto">
          <a:xfrm>
            <a:off x="66294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60" name="Line 12"/>
          <p:cNvSpPr>
            <a:spLocks noChangeShapeType="1"/>
          </p:cNvSpPr>
          <p:nvPr/>
        </p:nvSpPr>
        <p:spPr bwMode="auto">
          <a:xfrm>
            <a:off x="74676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61" name="Line 13"/>
          <p:cNvSpPr>
            <a:spLocks noChangeShapeType="1"/>
          </p:cNvSpPr>
          <p:nvPr/>
        </p:nvSpPr>
        <p:spPr bwMode="auto">
          <a:xfrm>
            <a:off x="83058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62" name="Text Box 14"/>
          <p:cNvSpPr txBox="1">
            <a:spLocks noChangeArrowheads="1"/>
          </p:cNvSpPr>
          <p:nvPr/>
        </p:nvSpPr>
        <p:spPr bwMode="auto">
          <a:xfrm>
            <a:off x="3581400" y="5562600"/>
            <a:ext cx="495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Normal P waves with 1 P wave for every QRS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4453"/>
                                        </p:tgtEl>
                                        <p:attrNameLst>
                                          <p:attrName>style.visibility</p:attrName>
                                        </p:attrNameLst>
                                      </p:cBhvr>
                                      <p:to>
                                        <p:strVal val="visible"/>
                                      </p:to>
                                    </p:set>
                                    <p:animEffect transition="in" filter="dissolve">
                                      <p:cBhvr>
                                        <p:cTn id="7" dur="500"/>
                                        <p:tgtEl>
                                          <p:spTgt spid="104453"/>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04454"/>
                                        </p:tgtEl>
                                        <p:attrNameLst>
                                          <p:attrName>style.visibility</p:attrName>
                                        </p:attrNameLst>
                                      </p:cBhvr>
                                      <p:to>
                                        <p:strVal val="visible"/>
                                      </p:to>
                                    </p:set>
                                    <p:animEffect transition="in" filter="dissolve">
                                      <p:cBhvr>
                                        <p:cTn id="11" dur="500"/>
                                        <p:tgtEl>
                                          <p:spTgt spid="104454"/>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04455"/>
                                        </p:tgtEl>
                                        <p:attrNameLst>
                                          <p:attrName>style.visibility</p:attrName>
                                        </p:attrNameLst>
                                      </p:cBhvr>
                                      <p:to>
                                        <p:strVal val="visible"/>
                                      </p:to>
                                    </p:set>
                                    <p:animEffect transition="in" filter="dissolve">
                                      <p:cBhvr>
                                        <p:cTn id="15" dur="500"/>
                                        <p:tgtEl>
                                          <p:spTgt spid="104455"/>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04456"/>
                                        </p:tgtEl>
                                        <p:attrNameLst>
                                          <p:attrName>style.visibility</p:attrName>
                                        </p:attrNameLst>
                                      </p:cBhvr>
                                      <p:to>
                                        <p:strVal val="visible"/>
                                      </p:to>
                                    </p:set>
                                    <p:animEffect transition="in" filter="dissolve">
                                      <p:cBhvr>
                                        <p:cTn id="19" dur="500"/>
                                        <p:tgtEl>
                                          <p:spTgt spid="104456"/>
                                        </p:tgtEl>
                                      </p:cBhvr>
                                    </p:animEffect>
                                  </p:childTnLst>
                                </p:cTn>
                              </p:par>
                            </p:childTnLst>
                          </p:cTn>
                        </p:par>
                        <p:par>
                          <p:cTn id="20" fill="hold" nodeType="afterGroup">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04457"/>
                                        </p:tgtEl>
                                        <p:attrNameLst>
                                          <p:attrName>style.visibility</p:attrName>
                                        </p:attrNameLst>
                                      </p:cBhvr>
                                      <p:to>
                                        <p:strVal val="visible"/>
                                      </p:to>
                                    </p:set>
                                    <p:animEffect transition="in" filter="dissolve">
                                      <p:cBhvr>
                                        <p:cTn id="23" dur="500"/>
                                        <p:tgtEl>
                                          <p:spTgt spid="104457"/>
                                        </p:tgtEl>
                                      </p:cBhvr>
                                    </p:animEffect>
                                  </p:childTnLst>
                                </p:cTn>
                              </p:par>
                            </p:childTnLst>
                          </p:cTn>
                        </p:par>
                        <p:par>
                          <p:cTn id="24" fill="hold" nodeType="afterGroup">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04458"/>
                                        </p:tgtEl>
                                        <p:attrNameLst>
                                          <p:attrName>style.visibility</p:attrName>
                                        </p:attrNameLst>
                                      </p:cBhvr>
                                      <p:to>
                                        <p:strVal val="visible"/>
                                      </p:to>
                                    </p:set>
                                    <p:animEffect transition="in" filter="dissolve">
                                      <p:cBhvr>
                                        <p:cTn id="27" dur="500"/>
                                        <p:tgtEl>
                                          <p:spTgt spid="104458"/>
                                        </p:tgtEl>
                                      </p:cBhvr>
                                    </p:animEffect>
                                  </p:childTnLst>
                                </p:cTn>
                              </p:par>
                            </p:childTnLst>
                          </p:cTn>
                        </p:par>
                        <p:par>
                          <p:cTn id="28" fill="hold" nodeType="afterGroup">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104459"/>
                                        </p:tgtEl>
                                        <p:attrNameLst>
                                          <p:attrName>style.visibility</p:attrName>
                                        </p:attrNameLst>
                                      </p:cBhvr>
                                      <p:to>
                                        <p:strVal val="visible"/>
                                      </p:to>
                                    </p:set>
                                    <p:animEffect transition="in" filter="dissolve">
                                      <p:cBhvr>
                                        <p:cTn id="31" dur="500"/>
                                        <p:tgtEl>
                                          <p:spTgt spid="104459"/>
                                        </p:tgtEl>
                                      </p:cBhvr>
                                    </p:animEffect>
                                  </p:childTnLst>
                                </p:cTn>
                              </p:par>
                            </p:childTnLst>
                          </p:cTn>
                        </p:par>
                        <p:par>
                          <p:cTn id="32" fill="hold" nodeType="afterGroup">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104460"/>
                                        </p:tgtEl>
                                        <p:attrNameLst>
                                          <p:attrName>style.visibility</p:attrName>
                                        </p:attrNameLst>
                                      </p:cBhvr>
                                      <p:to>
                                        <p:strVal val="visible"/>
                                      </p:to>
                                    </p:set>
                                    <p:animEffect transition="in" filter="dissolve">
                                      <p:cBhvr>
                                        <p:cTn id="35" dur="500"/>
                                        <p:tgtEl>
                                          <p:spTgt spid="104460"/>
                                        </p:tgtEl>
                                      </p:cBhvr>
                                    </p:animEffect>
                                  </p:childTnLst>
                                </p:cTn>
                              </p:par>
                            </p:childTnLst>
                          </p:cTn>
                        </p:par>
                        <p:par>
                          <p:cTn id="36" fill="hold" nodeType="afterGroup">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104461"/>
                                        </p:tgtEl>
                                        <p:attrNameLst>
                                          <p:attrName>style.visibility</p:attrName>
                                        </p:attrNameLst>
                                      </p:cBhvr>
                                      <p:to>
                                        <p:strVal val="visible"/>
                                      </p:to>
                                    </p:set>
                                    <p:animEffect transition="in" filter="dissolve">
                                      <p:cBhvr>
                                        <p:cTn id="39" dur="500"/>
                                        <p:tgtEl>
                                          <p:spTgt spid="10446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04452">
                                            <p:txEl>
                                              <p:pRg st="2" end="2"/>
                                            </p:txEl>
                                          </p:spTgt>
                                        </p:tgtEl>
                                        <p:attrNameLst>
                                          <p:attrName>style.visibility</p:attrName>
                                        </p:attrNameLst>
                                      </p:cBhvr>
                                      <p:to>
                                        <p:strVal val="visible"/>
                                      </p:to>
                                    </p:set>
                                    <p:animEffect transition="in" filter="dissolve">
                                      <p:cBhvr>
                                        <p:cTn id="44" dur="500"/>
                                        <p:tgtEl>
                                          <p:spTgt spid="104452">
                                            <p:txEl>
                                              <p:pRg st="2" end="2"/>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04452">
                                            <p:txEl>
                                              <p:pRg st="3" end="3"/>
                                            </p:txEl>
                                          </p:spTgt>
                                        </p:tgtEl>
                                        <p:attrNameLst>
                                          <p:attrName>style.visibility</p:attrName>
                                        </p:attrNameLst>
                                      </p:cBhvr>
                                      <p:to>
                                        <p:strVal val="visible"/>
                                      </p:to>
                                    </p:set>
                                    <p:animEffect transition="in" filter="dissolve">
                                      <p:cBhvr>
                                        <p:cTn id="49" dur="500"/>
                                        <p:tgtEl>
                                          <p:spTgt spid="104452">
                                            <p:txEl>
                                              <p:pRg st="3" end="3"/>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104452">
                                            <p:txEl>
                                              <p:pRg st="4" end="4"/>
                                            </p:txEl>
                                          </p:spTgt>
                                        </p:tgtEl>
                                        <p:attrNameLst>
                                          <p:attrName>style.visibility</p:attrName>
                                        </p:attrNameLst>
                                      </p:cBhvr>
                                      <p:to>
                                        <p:strVal val="visible"/>
                                      </p:to>
                                    </p:set>
                                    <p:animEffect transition="in" filter="dissolve">
                                      <p:cBhvr>
                                        <p:cTn id="54" dur="500"/>
                                        <p:tgtEl>
                                          <p:spTgt spid="104452">
                                            <p:txEl>
                                              <p:pRg st="4" end="4"/>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104452">
                                            <p:txEl>
                                              <p:pRg st="5" end="5"/>
                                            </p:txEl>
                                          </p:spTgt>
                                        </p:tgtEl>
                                        <p:attrNameLst>
                                          <p:attrName>style.visibility</p:attrName>
                                        </p:attrNameLst>
                                      </p:cBhvr>
                                      <p:to>
                                        <p:strVal val="visible"/>
                                      </p:to>
                                    </p:set>
                                    <p:animEffect transition="in" filter="dissolve">
                                      <p:cBhvr>
                                        <p:cTn id="59" dur="500"/>
                                        <p:tgtEl>
                                          <p:spTgt spid="104452">
                                            <p:txEl>
                                              <p:pRg st="5" end="5"/>
                                            </p:txEl>
                                          </p:spTgt>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104452">
                                            <p:txEl>
                                              <p:pRg st="6" end="6"/>
                                            </p:txEl>
                                          </p:spTgt>
                                        </p:tgtEl>
                                        <p:attrNameLst>
                                          <p:attrName>style.visibility</p:attrName>
                                        </p:attrNameLst>
                                      </p:cBhvr>
                                      <p:to>
                                        <p:strVal val="visible"/>
                                      </p:to>
                                    </p:set>
                                    <p:animEffect transition="in" filter="dissolve">
                                      <p:cBhvr>
                                        <p:cTn id="64" dur="500"/>
                                        <p:tgtEl>
                                          <p:spTgt spid="104452">
                                            <p:txEl>
                                              <p:pRg st="6" end="6"/>
                                            </p:txEl>
                                          </p:spTgt>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104462"/>
                                        </p:tgtEl>
                                        <p:attrNameLst>
                                          <p:attrName>style.visibility</p:attrName>
                                        </p:attrNameLst>
                                      </p:cBhvr>
                                      <p:to>
                                        <p:strVal val="visible"/>
                                      </p:to>
                                    </p:set>
                                    <p:animEffect transition="in" filter="dissolve">
                                      <p:cBhvr>
                                        <p:cTn id="69" dur="500"/>
                                        <p:tgtEl>
                                          <p:spTgt spid="104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2" grpId="0" build="p" autoUpdateAnimBg="0"/>
      <p:bldP spid="104453" grpId="0" animBg="1"/>
      <p:bldP spid="104454" grpId="0" animBg="1"/>
      <p:bldP spid="104455" grpId="0" animBg="1"/>
      <p:bldP spid="104456" grpId="0" animBg="1"/>
      <p:bldP spid="104457" grpId="0" animBg="1"/>
      <p:bldP spid="104458" grpId="0" animBg="1"/>
      <p:bldP spid="104459" grpId="0" animBg="1"/>
      <p:bldP spid="104460" grpId="0" animBg="1"/>
      <p:bldP spid="104461" grpId="0" animBg="1"/>
      <p:bldP spid="104462"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5" name="Rectangle 3"/>
          <p:cNvSpPr>
            <a:spLocks noGrp="1" noChangeArrowheads="1"/>
          </p:cNvSpPr>
          <p:nvPr>
            <p:ph type="title"/>
          </p:nvPr>
        </p:nvSpPr>
        <p:spPr/>
        <p:txBody>
          <a:bodyPr/>
          <a:lstStyle/>
          <a:p>
            <a:pPr eaLnBrk="1" fontAlgn="auto" hangingPunct="1">
              <a:spcAft>
                <a:spcPts val="0"/>
              </a:spcAft>
              <a:defRPr/>
            </a:pPr>
            <a:r>
              <a:rPr lang="en-US" altLang="en-US"/>
              <a:t>Step 4: Determine PR interval</a:t>
            </a:r>
          </a:p>
        </p:txBody>
      </p:sp>
      <p:sp>
        <p:nvSpPr>
          <p:cNvPr id="105476" name="Rectangle 4"/>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endParaRPr lang="en-US" altLang="en-US" smtClean="0"/>
          </a:p>
          <a:p>
            <a:pPr eaLnBrk="1" hangingPunct="1"/>
            <a:r>
              <a:rPr lang="en-US" altLang="en-US" smtClean="0"/>
              <a:t>Normal: 0.12 - 0.20 seconds.</a:t>
            </a:r>
          </a:p>
          <a:p>
            <a:pPr eaLnBrk="1" hangingPunct="1">
              <a:buFontTx/>
              <a:buNone/>
            </a:pPr>
            <a:r>
              <a:rPr lang="en-US" altLang="en-US" smtClean="0"/>
              <a:t>		        (3 - 5 boxes)</a:t>
            </a:r>
          </a:p>
          <a:p>
            <a:pPr lvl="1" eaLnBrk="1" hangingPunct="1"/>
            <a:endParaRPr lang="en-US" altLang="en-US" smtClean="0"/>
          </a:p>
          <a:p>
            <a:pPr lvl="1" eaLnBrk="1" hangingPunct="1"/>
            <a:endParaRPr lang="en-US" altLang="en-US" smtClean="0"/>
          </a:p>
          <a:p>
            <a:pPr lvl="1" eaLnBrk="1" hangingPunct="1"/>
            <a:endParaRPr lang="en-US" altLang="en-US" sz="1600" smtClean="0">
              <a:solidFill>
                <a:srgbClr val="FF5050"/>
              </a:solidFill>
              <a:latin typeface="Comic Sans MS" pitchFamily="66" charset="0"/>
            </a:endParaRPr>
          </a:p>
          <a:p>
            <a:pPr eaLnBrk="1" hangingPunct="1">
              <a:buFontTx/>
              <a:buNone/>
            </a:pPr>
            <a:r>
              <a:rPr lang="en-US" altLang="en-US" smtClean="0"/>
              <a:t>Interpretation?</a:t>
            </a:r>
            <a:r>
              <a:rPr lang="en-US" altLang="en-US" smtClean="0">
                <a:solidFill>
                  <a:srgbClr val="FF5050"/>
                </a:solidFill>
                <a:latin typeface="Comic Sans MS" pitchFamily="66" charset="0"/>
              </a:rPr>
              <a:t> </a:t>
            </a:r>
            <a:endParaRPr lang="en-US" altLang="en-US" smtClean="0"/>
          </a:p>
        </p:txBody>
      </p:sp>
      <p:sp>
        <p:nvSpPr>
          <p:cNvPr id="36868"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6869"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050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7" name="Line 5"/>
          <p:cNvSpPr>
            <a:spLocks noChangeShapeType="1"/>
          </p:cNvSpPr>
          <p:nvPr/>
        </p:nvSpPr>
        <p:spPr bwMode="auto">
          <a:xfrm>
            <a:off x="2286000" y="2209800"/>
            <a:ext cx="0" cy="609600"/>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5478" name="Line 6"/>
          <p:cNvSpPr>
            <a:spLocks noChangeShapeType="1"/>
          </p:cNvSpPr>
          <p:nvPr/>
        </p:nvSpPr>
        <p:spPr bwMode="auto">
          <a:xfrm>
            <a:off x="2286000" y="2362200"/>
            <a:ext cx="228600" cy="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5479" name="Line 7"/>
          <p:cNvSpPr>
            <a:spLocks noChangeShapeType="1"/>
          </p:cNvSpPr>
          <p:nvPr/>
        </p:nvSpPr>
        <p:spPr bwMode="auto">
          <a:xfrm flipV="1">
            <a:off x="2514600" y="2209800"/>
            <a:ext cx="0" cy="609600"/>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5480" name="Text Box 8"/>
          <p:cNvSpPr txBox="1">
            <a:spLocks noChangeArrowheads="1"/>
          </p:cNvSpPr>
          <p:nvPr/>
        </p:nvSpPr>
        <p:spPr bwMode="auto">
          <a:xfrm>
            <a:off x="3581400" y="5715000"/>
            <a:ext cx="2743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0.12 seconds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5477"/>
                                        </p:tgtEl>
                                        <p:attrNameLst>
                                          <p:attrName>style.visibility</p:attrName>
                                        </p:attrNameLst>
                                      </p:cBhvr>
                                      <p:to>
                                        <p:strVal val="visible"/>
                                      </p:to>
                                    </p:set>
                                    <p:animEffect transition="in" filter="dissolve">
                                      <p:cBhvr>
                                        <p:cTn id="7" dur="500"/>
                                        <p:tgtEl>
                                          <p:spTgt spid="105477"/>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05479"/>
                                        </p:tgtEl>
                                        <p:attrNameLst>
                                          <p:attrName>style.visibility</p:attrName>
                                        </p:attrNameLst>
                                      </p:cBhvr>
                                      <p:to>
                                        <p:strVal val="visible"/>
                                      </p:to>
                                    </p:set>
                                    <p:animEffect transition="in" filter="dissolve">
                                      <p:cBhvr>
                                        <p:cTn id="11" dur="500"/>
                                        <p:tgtEl>
                                          <p:spTgt spid="105479"/>
                                        </p:tgtEl>
                                      </p:cBhvr>
                                    </p:animEffect>
                                  </p:childTnLst>
                                </p:cTn>
                              </p:par>
                            </p:childTnLst>
                          </p:cTn>
                        </p:par>
                        <p:par>
                          <p:cTn id="12" fill="hold" nodeType="afterGroup">
                            <p:stCondLst>
                              <p:cond delay="1000"/>
                            </p:stCondLst>
                            <p:childTnLst>
                              <p:par>
                                <p:cTn id="13" presetID="17" presetClass="entr" presetSubtype="8" fill="hold" grpId="0" nodeType="afterEffect">
                                  <p:stCondLst>
                                    <p:cond delay="0"/>
                                  </p:stCondLst>
                                  <p:childTnLst>
                                    <p:set>
                                      <p:cBhvr>
                                        <p:cTn id="14" dur="1" fill="hold">
                                          <p:stCondLst>
                                            <p:cond delay="0"/>
                                          </p:stCondLst>
                                        </p:cTn>
                                        <p:tgtEl>
                                          <p:spTgt spid="105478"/>
                                        </p:tgtEl>
                                        <p:attrNameLst>
                                          <p:attrName>style.visibility</p:attrName>
                                        </p:attrNameLst>
                                      </p:cBhvr>
                                      <p:to>
                                        <p:strVal val="visible"/>
                                      </p:to>
                                    </p:set>
                                    <p:anim calcmode="lin" valueType="num">
                                      <p:cBhvr>
                                        <p:cTn id="15" dur="500" fill="hold"/>
                                        <p:tgtEl>
                                          <p:spTgt spid="105478"/>
                                        </p:tgtEl>
                                        <p:attrNameLst>
                                          <p:attrName>ppt_x</p:attrName>
                                        </p:attrNameLst>
                                      </p:cBhvr>
                                      <p:tavLst>
                                        <p:tav tm="0">
                                          <p:val>
                                            <p:strVal val="#ppt_x-#ppt_w/2"/>
                                          </p:val>
                                        </p:tav>
                                        <p:tav tm="100000">
                                          <p:val>
                                            <p:strVal val="#ppt_x"/>
                                          </p:val>
                                        </p:tav>
                                      </p:tavLst>
                                    </p:anim>
                                    <p:anim calcmode="lin" valueType="num">
                                      <p:cBhvr>
                                        <p:cTn id="16" dur="500" fill="hold"/>
                                        <p:tgtEl>
                                          <p:spTgt spid="105478"/>
                                        </p:tgtEl>
                                        <p:attrNameLst>
                                          <p:attrName>ppt_y</p:attrName>
                                        </p:attrNameLst>
                                      </p:cBhvr>
                                      <p:tavLst>
                                        <p:tav tm="0">
                                          <p:val>
                                            <p:strVal val="#ppt_y"/>
                                          </p:val>
                                        </p:tav>
                                        <p:tav tm="100000">
                                          <p:val>
                                            <p:strVal val="#ppt_y"/>
                                          </p:val>
                                        </p:tav>
                                      </p:tavLst>
                                    </p:anim>
                                    <p:anim calcmode="lin" valueType="num">
                                      <p:cBhvr>
                                        <p:cTn id="17" dur="500" fill="hold"/>
                                        <p:tgtEl>
                                          <p:spTgt spid="105478"/>
                                        </p:tgtEl>
                                        <p:attrNameLst>
                                          <p:attrName>ppt_w</p:attrName>
                                        </p:attrNameLst>
                                      </p:cBhvr>
                                      <p:tavLst>
                                        <p:tav tm="0">
                                          <p:val>
                                            <p:fltVal val="0"/>
                                          </p:val>
                                        </p:tav>
                                        <p:tav tm="100000">
                                          <p:val>
                                            <p:strVal val="#ppt_w"/>
                                          </p:val>
                                        </p:tav>
                                      </p:tavLst>
                                    </p:anim>
                                    <p:anim calcmode="lin" valueType="num">
                                      <p:cBhvr>
                                        <p:cTn id="18" dur="500" fill="hold"/>
                                        <p:tgtEl>
                                          <p:spTgt spid="105478"/>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05476">
                                            <p:txEl>
                                              <p:pRg st="3" end="3"/>
                                            </p:txEl>
                                          </p:spTgt>
                                        </p:tgtEl>
                                        <p:attrNameLst>
                                          <p:attrName>style.visibility</p:attrName>
                                        </p:attrNameLst>
                                      </p:cBhvr>
                                      <p:to>
                                        <p:strVal val="visible"/>
                                      </p:to>
                                    </p:set>
                                    <p:animEffect transition="in" filter="dissolve">
                                      <p:cBhvr>
                                        <p:cTn id="23" dur="500"/>
                                        <p:tgtEl>
                                          <p:spTgt spid="105476">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05476">
                                            <p:txEl>
                                              <p:pRg st="4" end="4"/>
                                            </p:txEl>
                                          </p:spTgt>
                                        </p:tgtEl>
                                        <p:attrNameLst>
                                          <p:attrName>style.visibility</p:attrName>
                                        </p:attrNameLst>
                                      </p:cBhvr>
                                      <p:to>
                                        <p:strVal val="visible"/>
                                      </p:to>
                                    </p:set>
                                    <p:animEffect transition="in" filter="dissolve">
                                      <p:cBhvr>
                                        <p:cTn id="28" dur="500"/>
                                        <p:tgtEl>
                                          <p:spTgt spid="105476">
                                            <p:txEl>
                                              <p:pRg st="4" end="4"/>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05476">
                                            <p:txEl>
                                              <p:pRg st="8" end="8"/>
                                            </p:txEl>
                                          </p:spTgt>
                                        </p:tgtEl>
                                        <p:attrNameLst>
                                          <p:attrName>style.visibility</p:attrName>
                                        </p:attrNameLst>
                                      </p:cBhvr>
                                      <p:to>
                                        <p:strVal val="visible"/>
                                      </p:to>
                                    </p:set>
                                    <p:animEffect transition="in" filter="dissolve">
                                      <p:cBhvr>
                                        <p:cTn id="33" dur="500"/>
                                        <p:tgtEl>
                                          <p:spTgt spid="105476">
                                            <p:txEl>
                                              <p:pRg st="8" end="8"/>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05480"/>
                                        </p:tgtEl>
                                        <p:attrNameLst>
                                          <p:attrName>style.visibility</p:attrName>
                                        </p:attrNameLst>
                                      </p:cBhvr>
                                      <p:to>
                                        <p:strVal val="visible"/>
                                      </p:to>
                                    </p:set>
                                    <p:animEffect transition="in" filter="dissolve">
                                      <p:cBhvr>
                                        <p:cTn id="38" dur="500"/>
                                        <p:tgtEl>
                                          <p:spTgt spid="1054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build="p" autoUpdateAnimBg="0"/>
      <p:bldP spid="105477" grpId="0" animBg="1"/>
      <p:bldP spid="105478" grpId="0" animBg="1"/>
      <p:bldP spid="105479" grpId="0" animBg="1"/>
      <p:bldP spid="105480"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9" name="Rectangle 3"/>
          <p:cNvSpPr>
            <a:spLocks noGrp="1" noChangeArrowheads="1"/>
          </p:cNvSpPr>
          <p:nvPr>
            <p:ph type="title"/>
          </p:nvPr>
        </p:nvSpPr>
        <p:spPr/>
        <p:txBody>
          <a:bodyPr/>
          <a:lstStyle/>
          <a:p>
            <a:pPr eaLnBrk="1" fontAlgn="auto" hangingPunct="1">
              <a:spcAft>
                <a:spcPts val="0"/>
              </a:spcAft>
              <a:defRPr/>
            </a:pPr>
            <a:r>
              <a:rPr lang="en-US" altLang="en-US"/>
              <a:t>Step 5: QRS duration</a:t>
            </a:r>
          </a:p>
        </p:txBody>
      </p:sp>
      <p:sp>
        <p:nvSpPr>
          <p:cNvPr id="106500" name="Rectangle 4"/>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endParaRPr lang="en-US" altLang="en-US" smtClean="0"/>
          </a:p>
          <a:p>
            <a:pPr eaLnBrk="1" hangingPunct="1"/>
            <a:r>
              <a:rPr lang="en-US" altLang="en-US" smtClean="0"/>
              <a:t>Normal: 0.04 - 0.12 seconds.</a:t>
            </a:r>
          </a:p>
          <a:p>
            <a:pPr eaLnBrk="1" hangingPunct="1">
              <a:buFontTx/>
              <a:buNone/>
            </a:pPr>
            <a:r>
              <a:rPr lang="en-US" altLang="en-US" smtClean="0"/>
              <a:t>                 (1 - 3 boxes)</a:t>
            </a:r>
          </a:p>
          <a:p>
            <a:pPr lvl="1" eaLnBrk="1" hangingPunct="1"/>
            <a:endParaRPr lang="en-US" altLang="en-US" smtClean="0"/>
          </a:p>
          <a:p>
            <a:pPr lvl="1" eaLnBrk="1" hangingPunct="1"/>
            <a:endParaRPr lang="en-US" altLang="en-US" smtClean="0"/>
          </a:p>
          <a:p>
            <a:pPr lvl="1" eaLnBrk="1" hangingPunct="1"/>
            <a:endParaRPr lang="en-US" altLang="en-US" sz="1600" smtClean="0">
              <a:solidFill>
                <a:srgbClr val="FF5050"/>
              </a:solidFill>
              <a:latin typeface="Comic Sans MS" pitchFamily="66" charset="0"/>
            </a:endParaRPr>
          </a:p>
          <a:p>
            <a:pPr eaLnBrk="1" hangingPunct="1">
              <a:buFontTx/>
              <a:buNone/>
            </a:pPr>
            <a:r>
              <a:rPr lang="en-US" altLang="en-US" smtClean="0"/>
              <a:t>Interpretation?</a:t>
            </a:r>
          </a:p>
        </p:txBody>
      </p:sp>
      <p:sp>
        <p:nvSpPr>
          <p:cNvPr id="3789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7893"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1" name="Line 5"/>
          <p:cNvSpPr>
            <a:spLocks noChangeShapeType="1"/>
          </p:cNvSpPr>
          <p:nvPr/>
        </p:nvSpPr>
        <p:spPr bwMode="auto">
          <a:xfrm flipV="1">
            <a:off x="1600200" y="1981200"/>
            <a:ext cx="0" cy="762000"/>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6502" name="Line 6"/>
          <p:cNvSpPr>
            <a:spLocks noChangeShapeType="1"/>
          </p:cNvSpPr>
          <p:nvPr/>
        </p:nvSpPr>
        <p:spPr bwMode="auto">
          <a:xfrm>
            <a:off x="1600200" y="2057400"/>
            <a:ext cx="152400" cy="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6503" name="Text Box 7"/>
          <p:cNvSpPr txBox="1">
            <a:spLocks noChangeArrowheads="1"/>
          </p:cNvSpPr>
          <p:nvPr/>
        </p:nvSpPr>
        <p:spPr bwMode="auto">
          <a:xfrm>
            <a:off x="3581400" y="5715000"/>
            <a:ext cx="2743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0.08 seconds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6501"/>
                                        </p:tgtEl>
                                        <p:attrNameLst>
                                          <p:attrName>style.visibility</p:attrName>
                                        </p:attrNameLst>
                                      </p:cBhvr>
                                      <p:to>
                                        <p:strVal val="visible"/>
                                      </p:to>
                                    </p:set>
                                    <p:animEffect transition="in" filter="dissolve">
                                      <p:cBhvr>
                                        <p:cTn id="7" dur="500"/>
                                        <p:tgtEl>
                                          <p:spTgt spid="106501"/>
                                        </p:tgtEl>
                                      </p:cBhvr>
                                    </p:animEffect>
                                  </p:childTnLst>
                                </p:cTn>
                              </p:par>
                            </p:childTnLst>
                          </p:cTn>
                        </p:par>
                        <p:par>
                          <p:cTn id="8" fill="hold" nodeType="afterGroup">
                            <p:stCondLst>
                              <p:cond delay="500"/>
                            </p:stCondLst>
                            <p:childTnLst>
                              <p:par>
                                <p:cTn id="9" presetID="17" presetClass="entr" presetSubtype="8" fill="hold" grpId="0" nodeType="afterEffect">
                                  <p:stCondLst>
                                    <p:cond delay="0"/>
                                  </p:stCondLst>
                                  <p:childTnLst>
                                    <p:set>
                                      <p:cBhvr>
                                        <p:cTn id="10" dur="1" fill="hold">
                                          <p:stCondLst>
                                            <p:cond delay="0"/>
                                          </p:stCondLst>
                                        </p:cTn>
                                        <p:tgtEl>
                                          <p:spTgt spid="106502"/>
                                        </p:tgtEl>
                                        <p:attrNameLst>
                                          <p:attrName>style.visibility</p:attrName>
                                        </p:attrNameLst>
                                      </p:cBhvr>
                                      <p:to>
                                        <p:strVal val="visible"/>
                                      </p:to>
                                    </p:set>
                                    <p:anim calcmode="lin" valueType="num">
                                      <p:cBhvr>
                                        <p:cTn id="11" dur="500" fill="hold"/>
                                        <p:tgtEl>
                                          <p:spTgt spid="106502"/>
                                        </p:tgtEl>
                                        <p:attrNameLst>
                                          <p:attrName>ppt_x</p:attrName>
                                        </p:attrNameLst>
                                      </p:cBhvr>
                                      <p:tavLst>
                                        <p:tav tm="0">
                                          <p:val>
                                            <p:strVal val="#ppt_x-#ppt_w/2"/>
                                          </p:val>
                                        </p:tav>
                                        <p:tav tm="100000">
                                          <p:val>
                                            <p:strVal val="#ppt_x"/>
                                          </p:val>
                                        </p:tav>
                                      </p:tavLst>
                                    </p:anim>
                                    <p:anim calcmode="lin" valueType="num">
                                      <p:cBhvr>
                                        <p:cTn id="12" dur="500" fill="hold"/>
                                        <p:tgtEl>
                                          <p:spTgt spid="106502"/>
                                        </p:tgtEl>
                                        <p:attrNameLst>
                                          <p:attrName>ppt_y</p:attrName>
                                        </p:attrNameLst>
                                      </p:cBhvr>
                                      <p:tavLst>
                                        <p:tav tm="0">
                                          <p:val>
                                            <p:strVal val="#ppt_y"/>
                                          </p:val>
                                        </p:tav>
                                        <p:tav tm="100000">
                                          <p:val>
                                            <p:strVal val="#ppt_y"/>
                                          </p:val>
                                        </p:tav>
                                      </p:tavLst>
                                    </p:anim>
                                    <p:anim calcmode="lin" valueType="num">
                                      <p:cBhvr>
                                        <p:cTn id="13" dur="500" fill="hold"/>
                                        <p:tgtEl>
                                          <p:spTgt spid="106502"/>
                                        </p:tgtEl>
                                        <p:attrNameLst>
                                          <p:attrName>ppt_w</p:attrName>
                                        </p:attrNameLst>
                                      </p:cBhvr>
                                      <p:tavLst>
                                        <p:tav tm="0">
                                          <p:val>
                                            <p:fltVal val="0"/>
                                          </p:val>
                                        </p:tav>
                                        <p:tav tm="100000">
                                          <p:val>
                                            <p:strVal val="#ppt_w"/>
                                          </p:val>
                                        </p:tav>
                                      </p:tavLst>
                                    </p:anim>
                                    <p:anim calcmode="lin" valueType="num">
                                      <p:cBhvr>
                                        <p:cTn id="14" dur="500" fill="hold"/>
                                        <p:tgtEl>
                                          <p:spTgt spid="106502"/>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06500">
                                            <p:txEl>
                                              <p:pRg st="3" end="3"/>
                                            </p:txEl>
                                          </p:spTgt>
                                        </p:tgtEl>
                                        <p:attrNameLst>
                                          <p:attrName>style.visibility</p:attrName>
                                        </p:attrNameLst>
                                      </p:cBhvr>
                                      <p:to>
                                        <p:strVal val="visible"/>
                                      </p:to>
                                    </p:set>
                                    <p:animEffect transition="in" filter="dissolve">
                                      <p:cBhvr>
                                        <p:cTn id="19" dur="500"/>
                                        <p:tgtEl>
                                          <p:spTgt spid="106500">
                                            <p:txEl>
                                              <p:pRg st="3" end="3"/>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06500">
                                            <p:txEl>
                                              <p:pRg st="4" end="4"/>
                                            </p:txEl>
                                          </p:spTgt>
                                        </p:tgtEl>
                                        <p:attrNameLst>
                                          <p:attrName>style.visibility</p:attrName>
                                        </p:attrNameLst>
                                      </p:cBhvr>
                                      <p:to>
                                        <p:strVal val="visible"/>
                                      </p:to>
                                    </p:set>
                                    <p:animEffect transition="in" filter="dissolve">
                                      <p:cBhvr>
                                        <p:cTn id="24" dur="500"/>
                                        <p:tgtEl>
                                          <p:spTgt spid="106500">
                                            <p:txEl>
                                              <p:pRg st="4" end="4"/>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06500">
                                            <p:txEl>
                                              <p:pRg st="8" end="8"/>
                                            </p:txEl>
                                          </p:spTgt>
                                        </p:tgtEl>
                                        <p:attrNameLst>
                                          <p:attrName>style.visibility</p:attrName>
                                        </p:attrNameLst>
                                      </p:cBhvr>
                                      <p:to>
                                        <p:strVal val="visible"/>
                                      </p:to>
                                    </p:set>
                                    <p:animEffect transition="in" filter="dissolve">
                                      <p:cBhvr>
                                        <p:cTn id="29" dur="500"/>
                                        <p:tgtEl>
                                          <p:spTgt spid="106500">
                                            <p:txEl>
                                              <p:pRg st="8" end="8"/>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06503"/>
                                        </p:tgtEl>
                                        <p:attrNameLst>
                                          <p:attrName>style.visibility</p:attrName>
                                        </p:attrNameLst>
                                      </p:cBhvr>
                                      <p:to>
                                        <p:strVal val="visible"/>
                                      </p:to>
                                    </p:set>
                                    <p:animEffect transition="in" filter="dissolve">
                                      <p:cBhvr>
                                        <p:cTn id="34" dur="500"/>
                                        <p:tgtEl>
                                          <p:spTgt spid="106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build="p" autoUpdateAnimBg="0"/>
      <p:bldP spid="106501" grpId="0" animBg="1"/>
      <p:bldP spid="106502" grpId="0" animBg="1"/>
      <p:bldP spid="106503"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fontAlgn="auto" hangingPunct="1">
              <a:spcAft>
                <a:spcPts val="0"/>
              </a:spcAft>
              <a:defRPr/>
            </a:pPr>
            <a:r>
              <a:rPr lang="en-US" altLang="en-US"/>
              <a:t>Rhythm Summary</a:t>
            </a:r>
          </a:p>
        </p:txBody>
      </p:sp>
      <p:sp>
        <p:nvSpPr>
          <p:cNvPr id="107523" name="Rectangle 3"/>
          <p:cNvSpPr>
            <a:spLocks noGrp="1" noChangeArrowheads="1"/>
          </p:cNvSpPr>
          <p:nvPr>
            <p:ph sz="quarter" idx="1"/>
          </p:nvPr>
        </p:nvSpPr>
        <p:spPr>
          <a:xfrm>
            <a:off x="457200" y="1600200"/>
            <a:ext cx="7467600" cy="4873625"/>
          </a:xfrm>
        </p:spPr>
        <p:txBody>
          <a:bodyPr/>
          <a:lstStyle/>
          <a:p>
            <a:pPr eaLnBrk="1" hangingPunct="1"/>
            <a:endParaRPr lang="en-US" altLang="en-US" sz="2800" smtClean="0"/>
          </a:p>
          <a:p>
            <a:pPr eaLnBrk="1" hangingPunct="1"/>
            <a:endParaRPr lang="en-US" altLang="en-US" sz="2800" smtClean="0"/>
          </a:p>
          <a:p>
            <a:pPr eaLnBrk="1" hangingPunct="1"/>
            <a:r>
              <a:rPr lang="en-US" altLang="en-US" sz="2800" smtClean="0"/>
              <a:t>Rate				90-95 bpm	</a:t>
            </a:r>
          </a:p>
          <a:p>
            <a:pPr eaLnBrk="1" hangingPunct="1"/>
            <a:r>
              <a:rPr lang="en-US" altLang="en-US" sz="2800" smtClean="0"/>
              <a:t>Regularity			regular</a:t>
            </a:r>
          </a:p>
          <a:p>
            <a:pPr eaLnBrk="1" hangingPunct="1"/>
            <a:r>
              <a:rPr lang="en-US" altLang="en-US" sz="2800" smtClean="0"/>
              <a:t>P waves				normal</a:t>
            </a:r>
          </a:p>
          <a:p>
            <a:pPr eaLnBrk="1" hangingPunct="1"/>
            <a:r>
              <a:rPr lang="en-US" altLang="en-US" sz="2800" smtClean="0"/>
              <a:t>PR interval			0.12 s</a:t>
            </a:r>
          </a:p>
          <a:p>
            <a:pPr eaLnBrk="1" hangingPunct="1"/>
            <a:r>
              <a:rPr lang="en-US" altLang="en-US" sz="2800" smtClean="0"/>
              <a:t>QRS duration			0.08 s</a:t>
            </a:r>
          </a:p>
          <a:p>
            <a:pPr eaLnBrk="1" hangingPunct="1">
              <a:buFontTx/>
              <a:buNone/>
            </a:pPr>
            <a:r>
              <a:rPr lang="en-US" altLang="en-US" sz="2800" smtClean="0"/>
              <a:t>Interpretation?</a:t>
            </a:r>
          </a:p>
        </p:txBody>
      </p:sp>
      <p:sp>
        <p:nvSpPr>
          <p:cNvPr id="38916"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7524" name="Text Box 4"/>
          <p:cNvSpPr txBox="1">
            <a:spLocks noChangeArrowheads="1"/>
          </p:cNvSpPr>
          <p:nvPr/>
        </p:nvSpPr>
        <p:spPr bwMode="auto">
          <a:xfrm>
            <a:off x="3581400" y="5638800"/>
            <a:ext cx="4800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Normal Sinus Rhythm</a:t>
            </a:r>
          </a:p>
        </p:txBody>
      </p:sp>
      <p:pic>
        <p:nvPicPr>
          <p:cNvPr id="38918" name="Picture 5"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7523">
                                            <p:txEl>
                                              <p:pRg st="2" end="2"/>
                                            </p:txEl>
                                          </p:spTgt>
                                        </p:tgtEl>
                                        <p:attrNameLst>
                                          <p:attrName>style.visibility</p:attrName>
                                        </p:attrNameLst>
                                      </p:cBhvr>
                                      <p:to>
                                        <p:strVal val="visible"/>
                                      </p:to>
                                    </p:set>
                                    <p:anim calcmode="lin" valueType="num">
                                      <p:cBhvr additive="base">
                                        <p:cTn id="7" dur="500" fill="hold"/>
                                        <p:tgtEl>
                                          <p:spTgt spid="10752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75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7523">
                                            <p:txEl>
                                              <p:pRg st="3" end="3"/>
                                            </p:txEl>
                                          </p:spTgt>
                                        </p:tgtEl>
                                        <p:attrNameLst>
                                          <p:attrName>style.visibility</p:attrName>
                                        </p:attrNameLst>
                                      </p:cBhvr>
                                      <p:to>
                                        <p:strVal val="visible"/>
                                      </p:to>
                                    </p:set>
                                    <p:anim calcmode="lin" valueType="num">
                                      <p:cBhvr additive="base">
                                        <p:cTn id="13" dur="500" fill="hold"/>
                                        <p:tgtEl>
                                          <p:spTgt spid="10752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75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7523">
                                            <p:txEl>
                                              <p:pRg st="4" end="4"/>
                                            </p:txEl>
                                          </p:spTgt>
                                        </p:tgtEl>
                                        <p:attrNameLst>
                                          <p:attrName>style.visibility</p:attrName>
                                        </p:attrNameLst>
                                      </p:cBhvr>
                                      <p:to>
                                        <p:strVal val="visible"/>
                                      </p:to>
                                    </p:set>
                                    <p:anim calcmode="lin" valueType="num">
                                      <p:cBhvr additive="base">
                                        <p:cTn id="19" dur="500" fill="hold"/>
                                        <p:tgtEl>
                                          <p:spTgt spid="10752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752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7523">
                                            <p:txEl>
                                              <p:pRg st="5" end="5"/>
                                            </p:txEl>
                                          </p:spTgt>
                                        </p:tgtEl>
                                        <p:attrNameLst>
                                          <p:attrName>style.visibility</p:attrName>
                                        </p:attrNameLst>
                                      </p:cBhvr>
                                      <p:to>
                                        <p:strVal val="visible"/>
                                      </p:to>
                                    </p:set>
                                    <p:anim calcmode="lin" valueType="num">
                                      <p:cBhvr additive="base">
                                        <p:cTn id="25" dur="500" fill="hold"/>
                                        <p:tgtEl>
                                          <p:spTgt spid="10752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752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7523">
                                            <p:txEl>
                                              <p:pRg st="6" end="6"/>
                                            </p:txEl>
                                          </p:spTgt>
                                        </p:tgtEl>
                                        <p:attrNameLst>
                                          <p:attrName>style.visibility</p:attrName>
                                        </p:attrNameLst>
                                      </p:cBhvr>
                                      <p:to>
                                        <p:strVal val="visible"/>
                                      </p:to>
                                    </p:set>
                                    <p:anim calcmode="lin" valueType="num">
                                      <p:cBhvr additive="base">
                                        <p:cTn id="31" dur="500" fill="hold"/>
                                        <p:tgtEl>
                                          <p:spTgt spid="10752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752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7523">
                                            <p:txEl>
                                              <p:pRg st="7" end="7"/>
                                            </p:txEl>
                                          </p:spTgt>
                                        </p:tgtEl>
                                        <p:attrNameLst>
                                          <p:attrName>style.visibility</p:attrName>
                                        </p:attrNameLst>
                                      </p:cBhvr>
                                      <p:to>
                                        <p:strVal val="visible"/>
                                      </p:to>
                                    </p:set>
                                    <p:anim calcmode="lin" valueType="num">
                                      <p:cBhvr additive="base">
                                        <p:cTn id="37" dur="500" fill="hold"/>
                                        <p:tgtEl>
                                          <p:spTgt spid="10752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752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07524"/>
                                        </p:tgtEl>
                                        <p:attrNameLst>
                                          <p:attrName>style.visibility</p:attrName>
                                        </p:attrNameLst>
                                      </p:cBhvr>
                                      <p:to>
                                        <p:strVal val="visible"/>
                                      </p:to>
                                    </p:set>
                                    <p:animEffect transition="in" filter="dissolve">
                                      <p:cBhvr>
                                        <p:cTn id="43" dur="500"/>
                                        <p:tgtEl>
                                          <p:spTgt spid="107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build="p" autoUpdateAnimBg="0"/>
      <p:bldP spid="107524"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914400" y="381000"/>
            <a:ext cx="7772400" cy="762000"/>
          </a:xfrm>
        </p:spPr>
        <p:txBody>
          <a:bodyPr/>
          <a:lstStyle/>
          <a:p>
            <a:pPr eaLnBrk="1" fontAlgn="auto" hangingPunct="1">
              <a:spcAft>
                <a:spcPts val="0"/>
              </a:spcAft>
              <a:defRPr/>
            </a:pPr>
            <a:r>
              <a:rPr lang="en-US" altLang="en-US"/>
              <a:t>NSR Parameters</a:t>
            </a:r>
          </a:p>
        </p:txBody>
      </p:sp>
      <p:sp>
        <p:nvSpPr>
          <p:cNvPr id="113667" name="Rectangle 3"/>
          <p:cNvSpPr>
            <a:spLocks noGrp="1" noChangeArrowheads="1"/>
          </p:cNvSpPr>
          <p:nvPr>
            <p:ph sz="quarter" idx="1"/>
          </p:nvPr>
        </p:nvSpPr>
        <p:spPr>
          <a:xfrm>
            <a:off x="685800" y="2209800"/>
            <a:ext cx="7772400" cy="4114800"/>
          </a:xfrm>
        </p:spPr>
        <p:txBody>
          <a:bodyPr/>
          <a:lstStyle/>
          <a:p>
            <a:pPr eaLnBrk="1" hangingPunct="1"/>
            <a:r>
              <a:rPr lang="en-US" altLang="en-US" smtClean="0"/>
              <a:t>Rate				</a:t>
            </a:r>
            <a:r>
              <a:rPr lang="en-US" altLang="en-US" smtClean="0">
                <a:solidFill>
                  <a:srgbClr val="FF5050"/>
                </a:solidFill>
              </a:rPr>
              <a:t>60 - 100 bpm</a:t>
            </a:r>
            <a:r>
              <a:rPr lang="en-US" altLang="en-US" smtClean="0"/>
              <a:t>	</a:t>
            </a:r>
          </a:p>
          <a:p>
            <a:pPr eaLnBrk="1" hangingPunct="1"/>
            <a:r>
              <a:rPr lang="en-US" altLang="en-US" smtClean="0"/>
              <a:t>Regularity			</a:t>
            </a:r>
            <a:r>
              <a:rPr lang="en-US" altLang="en-US" smtClean="0">
                <a:solidFill>
                  <a:srgbClr val="FF5050"/>
                </a:solidFill>
              </a:rPr>
              <a:t>regular</a:t>
            </a:r>
            <a:endParaRPr lang="en-US" altLang="en-US" smtClean="0"/>
          </a:p>
          <a:p>
            <a:pPr eaLnBrk="1" hangingPunct="1"/>
            <a:r>
              <a:rPr lang="en-US" altLang="en-US" smtClean="0"/>
              <a:t>P waves			</a:t>
            </a:r>
            <a:r>
              <a:rPr lang="en-US" altLang="en-US" smtClean="0">
                <a:solidFill>
                  <a:srgbClr val="FF5050"/>
                </a:solidFill>
              </a:rPr>
              <a:t>normal</a:t>
            </a:r>
            <a:endParaRPr lang="en-US" altLang="en-US" smtClean="0"/>
          </a:p>
          <a:p>
            <a:pPr eaLnBrk="1" hangingPunct="1"/>
            <a:r>
              <a:rPr lang="en-US" altLang="en-US" smtClean="0"/>
              <a:t>PR interval			</a:t>
            </a:r>
            <a:r>
              <a:rPr lang="en-US" altLang="en-US" smtClean="0">
                <a:solidFill>
                  <a:srgbClr val="FF5050"/>
                </a:solidFill>
              </a:rPr>
              <a:t>0.12 - 0.20 s</a:t>
            </a:r>
            <a:endParaRPr lang="en-US" altLang="en-US" smtClean="0"/>
          </a:p>
          <a:p>
            <a:pPr eaLnBrk="1" hangingPunct="1"/>
            <a:r>
              <a:rPr lang="en-US" altLang="en-US" smtClean="0"/>
              <a:t>QRS duration		</a:t>
            </a:r>
            <a:r>
              <a:rPr lang="en-US" altLang="en-US" smtClean="0">
                <a:solidFill>
                  <a:srgbClr val="FF5050"/>
                </a:solidFill>
              </a:rPr>
              <a:t>0.04 - 0.12 s</a:t>
            </a:r>
          </a:p>
          <a:p>
            <a:pPr eaLnBrk="1" hangingPunct="1">
              <a:buFontTx/>
              <a:buNone/>
            </a:pPr>
            <a:r>
              <a:rPr lang="en-US" altLang="en-US" u="sng" smtClean="0"/>
              <a:t>Any deviation from above is sinus tachycardia, sinus bradycardia or an arrhythmia</a:t>
            </a:r>
            <a:endParaRPr lang="en-US" altLang="en-US" smtClean="0">
              <a:solidFill>
                <a:schemeClr val="accent2"/>
              </a:solidFill>
            </a:endParaRPr>
          </a:p>
          <a:p>
            <a:pPr algn="ctr" eaLnBrk="1" hangingPunct="1">
              <a:buFontTx/>
              <a:buNone/>
            </a:pPr>
            <a:endParaRPr lang="en-US" altLang="en-US" smtClean="0"/>
          </a:p>
        </p:txBody>
      </p:sp>
      <p:sp>
        <p:nvSpPr>
          <p:cNvPr id="4096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40965" name="Picture 4" descr="nsr2-m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19200"/>
            <a:ext cx="777240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 calcmode="lin" valueType="num">
                                      <p:cBhvr additive="base">
                                        <p:cTn id="7" dur="500" fill="hold"/>
                                        <p:tgtEl>
                                          <p:spTgt spid="1136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36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3667">
                                            <p:txEl>
                                              <p:pRg st="1" end="1"/>
                                            </p:txEl>
                                          </p:spTgt>
                                        </p:tgtEl>
                                        <p:attrNameLst>
                                          <p:attrName>style.visibility</p:attrName>
                                        </p:attrNameLst>
                                      </p:cBhvr>
                                      <p:to>
                                        <p:strVal val="visible"/>
                                      </p:to>
                                    </p:set>
                                    <p:anim calcmode="lin" valueType="num">
                                      <p:cBhvr additive="base">
                                        <p:cTn id="13" dur="500" fill="hold"/>
                                        <p:tgtEl>
                                          <p:spTgt spid="1136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36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3667">
                                            <p:txEl>
                                              <p:pRg st="2" end="2"/>
                                            </p:txEl>
                                          </p:spTgt>
                                        </p:tgtEl>
                                        <p:attrNameLst>
                                          <p:attrName>style.visibility</p:attrName>
                                        </p:attrNameLst>
                                      </p:cBhvr>
                                      <p:to>
                                        <p:strVal val="visible"/>
                                      </p:to>
                                    </p:set>
                                    <p:anim calcmode="lin" valueType="num">
                                      <p:cBhvr additive="base">
                                        <p:cTn id="19" dur="500" fill="hold"/>
                                        <p:tgtEl>
                                          <p:spTgt spid="1136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36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3667">
                                            <p:txEl>
                                              <p:pRg st="3" end="3"/>
                                            </p:txEl>
                                          </p:spTgt>
                                        </p:tgtEl>
                                        <p:attrNameLst>
                                          <p:attrName>style.visibility</p:attrName>
                                        </p:attrNameLst>
                                      </p:cBhvr>
                                      <p:to>
                                        <p:strVal val="visible"/>
                                      </p:to>
                                    </p:set>
                                    <p:anim calcmode="lin" valueType="num">
                                      <p:cBhvr additive="base">
                                        <p:cTn id="25" dur="500" fill="hold"/>
                                        <p:tgtEl>
                                          <p:spTgt spid="1136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36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3667">
                                            <p:txEl>
                                              <p:pRg st="4" end="4"/>
                                            </p:txEl>
                                          </p:spTgt>
                                        </p:tgtEl>
                                        <p:attrNameLst>
                                          <p:attrName>style.visibility</p:attrName>
                                        </p:attrNameLst>
                                      </p:cBhvr>
                                      <p:to>
                                        <p:strVal val="visible"/>
                                      </p:to>
                                    </p:set>
                                    <p:anim calcmode="lin" valueType="num">
                                      <p:cBhvr additive="base">
                                        <p:cTn id="31" dur="500" fill="hold"/>
                                        <p:tgtEl>
                                          <p:spTgt spid="1136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36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13667">
                                            <p:txEl>
                                              <p:pRg st="5" end="5"/>
                                            </p:txEl>
                                          </p:spTgt>
                                        </p:tgtEl>
                                        <p:attrNameLst>
                                          <p:attrName>style.visibility</p:attrName>
                                        </p:attrNameLst>
                                      </p:cBhvr>
                                      <p:to>
                                        <p:strVal val="visible"/>
                                      </p:to>
                                    </p:set>
                                    <p:anim calcmode="lin" valueType="num">
                                      <p:cBhvr additive="base">
                                        <p:cTn id="37" dur="500" fill="hold"/>
                                        <p:tgtEl>
                                          <p:spTgt spid="11366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136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defRPr/>
            </a:pPr>
            <a:r>
              <a:rPr lang="en-US" dirty="0"/>
              <a:t>The QRS Axis</a:t>
            </a:r>
          </a:p>
        </p:txBody>
      </p:sp>
      <p:sp>
        <p:nvSpPr>
          <p:cNvPr id="70659" name="Rectangle 3"/>
          <p:cNvSpPr>
            <a:spLocks noGrp="1" noChangeArrowheads="1"/>
          </p:cNvSpPr>
          <p:nvPr>
            <p:ph type="body" idx="1"/>
          </p:nvPr>
        </p:nvSpPr>
        <p:spPr>
          <a:xfrm>
            <a:off x="457200" y="1828800"/>
            <a:ext cx="8229600" cy="4302125"/>
          </a:xfrm>
        </p:spPr>
        <p:txBody>
          <a:bodyPr/>
          <a:lstStyle/>
          <a:p>
            <a:pPr>
              <a:buFont typeface="Wingdings" pitchFamily="2" charset="2"/>
              <a:buNone/>
            </a:pPr>
            <a:r>
              <a:rPr lang="en-US" smtClean="0"/>
              <a:t>The QRS axis represents the net overall direction of the heart’s electrical activity.</a:t>
            </a:r>
          </a:p>
          <a:p>
            <a:pPr>
              <a:buFont typeface="Wingdings" pitchFamily="2" charset="2"/>
              <a:buNone/>
            </a:pPr>
            <a:endParaRPr lang="en-US" smtClean="0"/>
          </a:p>
          <a:p>
            <a:pPr>
              <a:buFont typeface="Wingdings" pitchFamily="2" charset="2"/>
              <a:buNone/>
            </a:pPr>
            <a:r>
              <a:rPr lang="en-US" smtClean="0"/>
              <a:t>Abnormalities of axis can hint at:</a:t>
            </a:r>
          </a:p>
          <a:p>
            <a:pPr>
              <a:buFont typeface="Wingdings" pitchFamily="2" charset="2"/>
              <a:buNone/>
            </a:pPr>
            <a:r>
              <a:rPr lang="en-US" smtClean="0"/>
              <a:t>		Ventricular enlargement</a:t>
            </a:r>
          </a:p>
          <a:p>
            <a:pPr>
              <a:buFont typeface="Wingdings" pitchFamily="2" charset="2"/>
              <a:buNone/>
            </a:pPr>
            <a:r>
              <a:rPr lang="en-US" smtClean="0"/>
              <a:t>		Conduction blocks (i.e. hemiblocks)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70659">
                                            <p:txEl>
                                              <p:pRg st="3" end="3"/>
                                            </p:txEl>
                                          </p:spTgt>
                                        </p:tgtEl>
                                        <p:attrNameLst>
                                          <p:attrName>style.visibility</p:attrName>
                                        </p:attrNameLst>
                                      </p:cBhvr>
                                      <p:to>
                                        <p:strVal val="visible"/>
                                      </p:to>
                                    </p:set>
                                    <p:animEffect transition="in" filter="fade">
                                      <p:cBhvr>
                                        <p:cTn id="7" dur="1000"/>
                                        <p:tgtEl>
                                          <p:spTgt spid="70659">
                                            <p:txEl>
                                              <p:pRg st="3" end="3"/>
                                            </p:txEl>
                                          </p:spTgt>
                                        </p:tgtEl>
                                      </p:cBhvr>
                                    </p:animEffect>
                                    <p:anim calcmode="lin" valueType="num">
                                      <p:cBhvr>
                                        <p:cTn id="8" dur="1000" fill="hold"/>
                                        <p:tgtEl>
                                          <p:spTgt spid="70659">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065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70659">
                                            <p:txEl>
                                              <p:pRg st="4" end="4"/>
                                            </p:txEl>
                                          </p:spTgt>
                                        </p:tgtEl>
                                        <p:attrNameLst>
                                          <p:attrName>style.visibility</p:attrName>
                                        </p:attrNameLst>
                                      </p:cBhvr>
                                      <p:to>
                                        <p:strVal val="visible"/>
                                      </p:to>
                                    </p:set>
                                    <p:animEffect transition="in" filter="fade">
                                      <p:cBhvr>
                                        <p:cTn id="14" dur="1000"/>
                                        <p:tgtEl>
                                          <p:spTgt spid="70659">
                                            <p:txEl>
                                              <p:pRg st="4" end="4"/>
                                            </p:txEl>
                                          </p:spTgt>
                                        </p:tgtEl>
                                      </p:cBhvr>
                                    </p:animEffect>
                                    <p:anim calcmode="lin" valueType="num">
                                      <p:cBhvr>
                                        <p:cTn id="15" dur="1000" fill="hold"/>
                                        <p:tgtEl>
                                          <p:spTgt spid="70659">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065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1071538" y="500042"/>
            <a:ext cx="7715303" cy="5643602"/>
          </a:xfrm>
          <a:prstGeom prst="rect">
            <a:avLst/>
          </a:prstGeom>
          <a:noFill/>
          <a:ln w="9525">
            <a:noFill/>
            <a:miter lim="800000"/>
            <a:headEnd/>
            <a:tailEnd/>
          </a:ln>
          <a:effectLst/>
        </p:spPr>
      </p:pic>
    </p:spTree>
    <p:extLst>
      <p:ext uri="{BB962C8B-B14F-4D97-AF65-F5344CB8AC3E}">
        <p14:creationId xmlns:p14="http://schemas.microsoft.com/office/powerpoint/2010/main" val="1184764593"/>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a:defRPr/>
            </a:pPr>
            <a:r>
              <a:rPr lang="en-US"/>
              <a:t>Determining the Axis</a:t>
            </a:r>
          </a:p>
        </p:txBody>
      </p:sp>
      <p:pic>
        <p:nvPicPr>
          <p:cNvPr id="45059" name="Picture 4" descr="axis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05000"/>
            <a:ext cx="17875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0" name="Picture 5" descr="axis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905000"/>
            <a:ext cx="1785938"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6" descr="axis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1905000"/>
            <a:ext cx="17875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Text Box 7"/>
          <p:cNvSpPr txBox="1">
            <a:spLocks noChangeArrowheads="1"/>
          </p:cNvSpPr>
          <p:nvPr/>
        </p:nvSpPr>
        <p:spPr bwMode="auto">
          <a:xfrm>
            <a:off x="533400" y="5257800"/>
            <a:ext cx="2362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spcBef>
                <a:spcPct val="50000"/>
              </a:spcBef>
            </a:pPr>
            <a:r>
              <a:rPr lang="en-US"/>
              <a:t>Predominantly Positive</a:t>
            </a:r>
          </a:p>
        </p:txBody>
      </p:sp>
      <p:sp>
        <p:nvSpPr>
          <p:cNvPr id="45063" name="Text Box 8"/>
          <p:cNvSpPr txBox="1">
            <a:spLocks noChangeArrowheads="1"/>
          </p:cNvSpPr>
          <p:nvPr/>
        </p:nvSpPr>
        <p:spPr bwMode="auto">
          <a:xfrm>
            <a:off x="3429000" y="5257800"/>
            <a:ext cx="2362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spcBef>
                <a:spcPct val="50000"/>
              </a:spcBef>
            </a:pPr>
            <a:r>
              <a:rPr lang="en-US"/>
              <a:t>Predominantly Negative</a:t>
            </a:r>
          </a:p>
        </p:txBody>
      </p:sp>
      <p:sp>
        <p:nvSpPr>
          <p:cNvPr id="45064" name="Text Box 9"/>
          <p:cNvSpPr txBox="1">
            <a:spLocks noChangeArrowheads="1"/>
          </p:cNvSpPr>
          <p:nvPr/>
        </p:nvSpPr>
        <p:spPr bwMode="auto">
          <a:xfrm>
            <a:off x="6705600" y="5257800"/>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t>Equiphasic</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a:defRPr/>
            </a:pPr>
            <a:r>
              <a:rPr lang="en-US"/>
              <a:t>The Quadrant Approach</a:t>
            </a:r>
          </a:p>
        </p:txBody>
      </p:sp>
      <p:sp>
        <p:nvSpPr>
          <p:cNvPr id="46083" name="Rectangle 3"/>
          <p:cNvSpPr>
            <a:spLocks noGrp="1" noChangeArrowheads="1"/>
          </p:cNvSpPr>
          <p:nvPr>
            <p:ph type="body" idx="1"/>
          </p:nvPr>
        </p:nvSpPr>
        <p:spPr>
          <a:xfrm>
            <a:off x="228600" y="1447800"/>
            <a:ext cx="8534400" cy="1752600"/>
          </a:xfrm>
        </p:spPr>
        <p:txBody>
          <a:bodyPr/>
          <a:lstStyle/>
          <a:p>
            <a:pPr marL="350838" indent="-350838">
              <a:buFont typeface="Wingdings" pitchFamily="2" charset="2"/>
              <a:buNone/>
            </a:pPr>
            <a:r>
              <a:rPr lang="en-US" smtClean="0"/>
              <a:t>1. Examine the QRS complex in leads I and aVF to determine if they are predominantly positive or predominantly negative.  The combination should place the axis into one of the 4 quadrants below.</a:t>
            </a:r>
          </a:p>
        </p:txBody>
      </p:sp>
      <p:pic>
        <p:nvPicPr>
          <p:cNvPr id="46084" name="Picture 4" descr="axis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352800"/>
            <a:ext cx="5181600" cy="321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277813"/>
            <a:ext cx="8229600" cy="788987"/>
          </a:xfrm>
        </p:spPr>
        <p:txBody>
          <a:bodyPr/>
          <a:lstStyle/>
          <a:p>
            <a:pPr>
              <a:defRPr/>
            </a:pPr>
            <a:r>
              <a:rPr lang="en-US" sz="4000"/>
              <a:t>Quadrant Approach: Example 1</a:t>
            </a:r>
          </a:p>
        </p:txBody>
      </p:sp>
      <p:pic>
        <p:nvPicPr>
          <p:cNvPr id="47107" name="Picture 3" descr="ec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219200"/>
            <a:ext cx="5562600"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4" name="Text Box 4"/>
          <p:cNvSpPr txBox="1">
            <a:spLocks noChangeArrowheads="1"/>
          </p:cNvSpPr>
          <p:nvPr/>
        </p:nvSpPr>
        <p:spPr bwMode="auto">
          <a:xfrm>
            <a:off x="1905000" y="6172200"/>
            <a:ext cx="525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t>Negative in I, positive in aVF </a:t>
            </a:r>
            <a:r>
              <a:rPr lang="en-US">
                <a:sym typeface="Wingdings" pitchFamily="2" charset="2"/>
              </a:rPr>
              <a:t> RAD</a:t>
            </a:r>
            <a:endParaRPr lang="en-US"/>
          </a:p>
        </p:txBody>
      </p:sp>
      <p:sp>
        <p:nvSpPr>
          <p:cNvPr id="47109" name="Text Box 5"/>
          <p:cNvSpPr txBox="1">
            <a:spLocks noChangeArrowheads="1"/>
          </p:cNvSpPr>
          <p:nvPr/>
        </p:nvSpPr>
        <p:spPr bwMode="auto">
          <a:xfrm>
            <a:off x="7010400" y="5105400"/>
            <a:ext cx="1828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1200"/>
              <a:t>The Alan E. Lindsay ECG Learning Center http://medstat.med.utah.edu/kw/ecg/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97284">
                                            <p:txEl>
                                              <p:pRg st="0" end="0"/>
                                            </p:txEl>
                                          </p:spTgt>
                                        </p:tgtEl>
                                        <p:attrNameLst>
                                          <p:attrName>style.visibility</p:attrName>
                                        </p:attrNameLst>
                                      </p:cBhvr>
                                      <p:to>
                                        <p:strVal val="visible"/>
                                      </p:to>
                                    </p:set>
                                    <p:anim calcmode="lin" valueType="num">
                                      <p:cBhvr>
                                        <p:cTn id="7" dur="500" decel="50000" fill="hold">
                                          <p:stCondLst>
                                            <p:cond delay="0"/>
                                          </p:stCondLst>
                                        </p:cTn>
                                        <p:tgtEl>
                                          <p:spTgt spid="97284">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97284">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97284">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97284">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97284">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97284">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97284">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972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50179"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100355" name="Text Box 3"/>
          <p:cNvSpPr txBox="1">
            <a:spLocks noChangeArrowheads="1"/>
          </p:cNvSpPr>
          <p:nvPr/>
        </p:nvSpPr>
        <p:spPr bwMode="auto">
          <a:xfrm>
            <a:off x="5257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30 bpm</a:t>
            </a:r>
            <a:endParaRPr lang="en-US" altLang="en-US">
              <a:solidFill>
                <a:srgbClr val="FF5050"/>
              </a:solidFill>
            </a:endParaRPr>
          </a:p>
        </p:txBody>
      </p:sp>
      <p:sp>
        <p:nvSpPr>
          <p:cNvPr id="100356"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0357" name="Text Box 5"/>
          <p:cNvSpPr txBox="1">
            <a:spLocks noChangeArrowheads="1"/>
          </p:cNvSpPr>
          <p:nvPr/>
        </p:nvSpPr>
        <p:spPr bwMode="auto">
          <a:xfrm>
            <a:off x="685800" y="3306763"/>
            <a:ext cx="2895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0358" name="Text Box 6"/>
          <p:cNvSpPr txBox="1">
            <a:spLocks noChangeArrowheads="1"/>
          </p:cNvSpPr>
          <p:nvPr/>
        </p:nvSpPr>
        <p:spPr bwMode="auto">
          <a:xfrm>
            <a:off x="5257800" y="33528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regular</a:t>
            </a:r>
            <a:endParaRPr lang="en-US" altLang="en-US">
              <a:solidFill>
                <a:srgbClr val="FF5050"/>
              </a:solidFill>
            </a:endParaRPr>
          </a:p>
        </p:txBody>
      </p:sp>
      <p:sp>
        <p:nvSpPr>
          <p:cNvPr id="100359" name="Text Box 7"/>
          <p:cNvSpPr txBox="1">
            <a:spLocks noChangeArrowheads="1"/>
          </p:cNvSpPr>
          <p:nvPr/>
        </p:nvSpPr>
        <p:spPr bwMode="auto">
          <a:xfrm>
            <a:off x="5257800" y="39624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normal</a:t>
            </a:r>
            <a:endParaRPr lang="en-US" altLang="en-US">
              <a:solidFill>
                <a:srgbClr val="FF5050"/>
              </a:solidFill>
            </a:endParaRPr>
          </a:p>
        </p:txBody>
      </p:sp>
      <p:sp>
        <p:nvSpPr>
          <p:cNvPr id="100360" name="Text Box 8"/>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0.10 s</a:t>
            </a:r>
            <a:endParaRPr lang="en-US" altLang="en-US">
              <a:solidFill>
                <a:srgbClr val="FF5050"/>
              </a:solidFill>
            </a:endParaRPr>
          </a:p>
        </p:txBody>
      </p:sp>
      <p:sp>
        <p:nvSpPr>
          <p:cNvPr id="100361"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0362"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0363" name="Text Box 11"/>
          <p:cNvSpPr txBox="1">
            <a:spLocks noChangeArrowheads="1"/>
          </p:cNvSpPr>
          <p:nvPr/>
        </p:nvSpPr>
        <p:spPr bwMode="auto">
          <a:xfrm>
            <a:off x="5257800" y="45720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0.12 s</a:t>
            </a:r>
            <a:endParaRPr lang="en-US" altLang="en-US">
              <a:solidFill>
                <a:srgbClr val="FF5050"/>
              </a:solidFill>
            </a:endParaRPr>
          </a:p>
        </p:txBody>
      </p:sp>
      <p:sp>
        <p:nvSpPr>
          <p:cNvPr id="100364"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0365"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0366" name="Text Box 14"/>
          <p:cNvSpPr txBox="1">
            <a:spLocks noChangeArrowheads="1"/>
          </p:cNvSpPr>
          <p:nvPr/>
        </p:nvSpPr>
        <p:spPr bwMode="auto">
          <a:xfrm>
            <a:off x="3581400" y="5821363"/>
            <a:ext cx="4953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Sinus Bradycardia</a:t>
            </a:r>
          </a:p>
        </p:txBody>
      </p:sp>
      <p:pic>
        <p:nvPicPr>
          <p:cNvPr id="50192" name="Picture 15" descr="sb-m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17663"/>
            <a:ext cx="7772400" cy="97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0356"/>
                                        </p:tgtEl>
                                        <p:attrNameLst>
                                          <p:attrName>style.visibility</p:attrName>
                                        </p:attrNameLst>
                                      </p:cBhvr>
                                      <p:to>
                                        <p:strVal val="visible"/>
                                      </p:to>
                                    </p:set>
                                    <p:animEffect transition="in" filter="dissolve">
                                      <p:cBhvr>
                                        <p:cTn id="7" dur="500"/>
                                        <p:tgtEl>
                                          <p:spTgt spid="1003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0355"/>
                                        </p:tgtEl>
                                        <p:attrNameLst>
                                          <p:attrName>style.visibility</p:attrName>
                                        </p:attrNameLst>
                                      </p:cBhvr>
                                      <p:to>
                                        <p:strVal val="visible"/>
                                      </p:to>
                                    </p:set>
                                    <p:animEffect transition="in" filter="dissolve">
                                      <p:cBhvr>
                                        <p:cTn id="12" dur="500"/>
                                        <p:tgtEl>
                                          <p:spTgt spid="10035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0357"/>
                                        </p:tgtEl>
                                        <p:attrNameLst>
                                          <p:attrName>style.visibility</p:attrName>
                                        </p:attrNameLst>
                                      </p:cBhvr>
                                      <p:to>
                                        <p:strVal val="visible"/>
                                      </p:to>
                                    </p:set>
                                    <p:animEffect transition="in" filter="dissolve">
                                      <p:cBhvr>
                                        <p:cTn id="17" dur="500"/>
                                        <p:tgtEl>
                                          <p:spTgt spid="10035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0358"/>
                                        </p:tgtEl>
                                        <p:attrNameLst>
                                          <p:attrName>style.visibility</p:attrName>
                                        </p:attrNameLst>
                                      </p:cBhvr>
                                      <p:to>
                                        <p:strVal val="visible"/>
                                      </p:to>
                                    </p:set>
                                    <p:animEffect transition="in" filter="dissolve">
                                      <p:cBhvr>
                                        <p:cTn id="22" dur="500"/>
                                        <p:tgtEl>
                                          <p:spTgt spid="10035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0361"/>
                                        </p:tgtEl>
                                        <p:attrNameLst>
                                          <p:attrName>style.visibility</p:attrName>
                                        </p:attrNameLst>
                                      </p:cBhvr>
                                      <p:to>
                                        <p:strVal val="visible"/>
                                      </p:to>
                                    </p:set>
                                    <p:animEffect transition="in" filter="dissolve">
                                      <p:cBhvr>
                                        <p:cTn id="27" dur="500"/>
                                        <p:tgtEl>
                                          <p:spTgt spid="10036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0359"/>
                                        </p:tgtEl>
                                        <p:attrNameLst>
                                          <p:attrName>style.visibility</p:attrName>
                                        </p:attrNameLst>
                                      </p:cBhvr>
                                      <p:to>
                                        <p:strVal val="visible"/>
                                      </p:to>
                                    </p:set>
                                    <p:animEffect transition="in" filter="dissolve">
                                      <p:cBhvr>
                                        <p:cTn id="32" dur="500"/>
                                        <p:tgtEl>
                                          <p:spTgt spid="10035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0362"/>
                                        </p:tgtEl>
                                        <p:attrNameLst>
                                          <p:attrName>style.visibility</p:attrName>
                                        </p:attrNameLst>
                                      </p:cBhvr>
                                      <p:to>
                                        <p:strVal val="visible"/>
                                      </p:to>
                                    </p:set>
                                    <p:animEffect transition="in" filter="dissolve">
                                      <p:cBhvr>
                                        <p:cTn id="37" dur="500"/>
                                        <p:tgtEl>
                                          <p:spTgt spid="10036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0363"/>
                                        </p:tgtEl>
                                        <p:attrNameLst>
                                          <p:attrName>style.visibility</p:attrName>
                                        </p:attrNameLst>
                                      </p:cBhvr>
                                      <p:to>
                                        <p:strVal val="visible"/>
                                      </p:to>
                                    </p:set>
                                    <p:animEffect transition="in" filter="dissolve">
                                      <p:cBhvr>
                                        <p:cTn id="42" dur="500"/>
                                        <p:tgtEl>
                                          <p:spTgt spid="10036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0364"/>
                                        </p:tgtEl>
                                        <p:attrNameLst>
                                          <p:attrName>style.visibility</p:attrName>
                                        </p:attrNameLst>
                                      </p:cBhvr>
                                      <p:to>
                                        <p:strVal val="visible"/>
                                      </p:to>
                                    </p:set>
                                    <p:animEffect transition="in" filter="dissolve">
                                      <p:cBhvr>
                                        <p:cTn id="47" dur="500"/>
                                        <p:tgtEl>
                                          <p:spTgt spid="10036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0360"/>
                                        </p:tgtEl>
                                        <p:attrNameLst>
                                          <p:attrName>style.visibility</p:attrName>
                                        </p:attrNameLst>
                                      </p:cBhvr>
                                      <p:to>
                                        <p:strVal val="visible"/>
                                      </p:to>
                                    </p:set>
                                    <p:animEffect transition="in" filter="dissolve">
                                      <p:cBhvr>
                                        <p:cTn id="52" dur="500"/>
                                        <p:tgtEl>
                                          <p:spTgt spid="10036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0365"/>
                                        </p:tgtEl>
                                        <p:attrNameLst>
                                          <p:attrName>style.visibility</p:attrName>
                                        </p:attrNameLst>
                                      </p:cBhvr>
                                      <p:to>
                                        <p:strVal val="visible"/>
                                      </p:to>
                                    </p:set>
                                    <p:animEffect transition="in" filter="dissolve">
                                      <p:cBhvr>
                                        <p:cTn id="57" dur="500"/>
                                        <p:tgtEl>
                                          <p:spTgt spid="100365"/>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0366"/>
                                        </p:tgtEl>
                                        <p:attrNameLst>
                                          <p:attrName>style.visibility</p:attrName>
                                        </p:attrNameLst>
                                      </p:cBhvr>
                                      <p:to>
                                        <p:strVal val="visible"/>
                                      </p:to>
                                    </p:set>
                                    <p:animEffect transition="in" filter="dissolve">
                                      <p:cBhvr>
                                        <p:cTn id="62" dur="500"/>
                                        <p:tgtEl>
                                          <p:spTgt spid="100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autoUpdateAnimBg="0"/>
      <p:bldP spid="100356" grpId="0" autoUpdateAnimBg="0"/>
      <p:bldP spid="100357" grpId="0" autoUpdateAnimBg="0"/>
      <p:bldP spid="100358" grpId="0" autoUpdateAnimBg="0"/>
      <p:bldP spid="100359" grpId="0" autoUpdateAnimBg="0"/>
      <p:bldP spid="100360" grpId="0" autoUpdateAnimBg="0"/>
      <p:bldP spid="100361" grpId="0" autoUpdateAnimBg="0"/>
      <p:bldP spid="100362" grpId="0" autoUpdateAnimBg="0"/>
      <p:bldP spid="100363" grpId="0" autoUpdateAnimBg="0"/>
      <p:bldP spid="100364" grpId="0" autoUpdateAnimBg="0"/>
      <p:bldP spid="100365" grpId="0" autoUpdateAnimBg="0"/>
      <p:bldP spid="100366"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fontAlgn="auto" hangingPunct="1">
              <a:spcAft>
                <a:spcPts val="0"/>
              </a:spcAft>
              <a:defRPr/>
            </a:pPr>
            <a:r>
              <a:rPr lang="en-US" altLang="en-US"/>
              <a:t>Sinus Bradycardia</a:t>
            </a:r>
          </a:p>
        </p:txBody>
      </p:sp>
      <p:sp>
        <p:nvSpPr>
          <p:cNvPr id="101379" name="Rectangle 3"/>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z="3600" smtClean="0">
              <a:solidFill>
                <a:srgbClr val="FF5050"/>
              </a:solidFill>
            </a:endParaRPr>
          </a:p>
          <a:p>
            <a:pPr eaLnBrk="1" hangingPunct="1"/>
            <a:r>
              <a:rPr lang="en-US" altLang="en-US" sz="3600" smtClean="0">
                <a:solidFill>
                  <a:srgbClr val="FF5050"/>
                </a:solidFill>
              </a:rPr>
              <a:t>Deviation from NSR</a:t>
            </a:r>
            <a:endParaRPr lang="en-US" altLang="en-US" smtClean="0">
              <a:solidFill>
                <a:srgbClr val="FF5050"/>
              </a:solidFill>
            </a:endParaRPr>
          </a:p>
          <a:p>
            <a:pPr eaLnBrk="1" hangingPunct="1">
              <a:buFontTx/>
              <a:buNone/>
            </a:pPr>
            <a:r>
              <a:rPr lang="en-US" altLang="en-US" sz="3600" smtClean="0"/>
              <a:t>		- Rate			</a:t>
            </a:r>
            <a:r>
              <a:rPr lang="en-US" altLang="en-US" sz="3600" smtClean="0">
                <a:solidFill>
                  <a:srgbClr val="FF5050"/>
                </a:solidFill>
              </a:rPr>
              <a:t>&lt; 60 bpm</a:t>
            </a:r>
            <a:r>
              <a:rPr lang="en-US" altLang="en-US" smtClean="0"/>
              <a:t>	</a:t>
            </a:r>
          </a:p>
          <a:p>
            <a:pPr lvl="1" eaLnBrk="1" hangingPunct="1"/>
            <a:endParaRPr lang="en-US" altLang="en-US" smtClean="0"/>
          </a:p>
        </p:txBody>
      </p:sp>
      <p:sp>
        <p:nvSpPr>
          <p:cNvPr id="5120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51205" name="Text Box 4"/>
          <p:cNvSpPr txBox="1">
            <a:spLocks noChangeArrowheads="1"/>
          </p:cNvSpPr>
          <p:nvPr/>
        </p:nvSpPr>
        <p:spPr bwMode="auto">
          <a:xfrm>
            <a:off x="3870325" y="18891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endParaRPr lang="en-US" altLang="en-US">
              <a:latin typeface="Times" pitchFamily="18" charset="0"/>
            </a:endParaRPr>
          </a:p>
        </p:txBody>
      </p:sp>
      <p:pic>
        <p:nvPicPr>
          <p:cNvPr id="51206" name="Picture 5" descr="sb-m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17663"/>
            <a:ext cx="7772400" cy="97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379">
                                            <p:txEl>
                                              <p:pRg st="2" end="2"/>
                                            </p:txEl>
                                          </p:spTgt>
                                        </p:tgtEl>
                                        <p:attrNameLst>
                                          <p:attrName>style.visibility</p:attrName>
                                        </p:attrNameLst>
                                      </p:cBhvr>
                                      <p:to>
                                        <p:strVal val="visible"/>
                                      </p:to>
                                    </p:set>
                                    <p:animEffect transition="in" filter="dissolve">
                                      <p:cBhvr>
                                        <p:cTn id="7" dur="500"/>
                                        <p:tgtEl>
                                          <p:spTgt spid="101379">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379">
                                            <p:txEl>
                                              <p:pRg st="3" end="3"/>
                                            </p:txEl>
                                          </p:spTgt>
                                        </p:tgtEl>
                                        <p:attrNameLst>
                                          <p:attrName>style.visibility</p:attrName>
                                        </p:attrNameLst>
                                      </p:cBhvr>
                                      <p:to>
                                        <p:strVal val="visible"/>
                                      </p:to>
                                    </p:set>
                                    <p:animEffect transition="in" filter="dissolve">
                                      <p:cBhvr>
                                        <p:cTn id="12" dur="500"/>
                                        <p:tgtEl>
                                          <p:spTgt spid="1013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53251"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27652" name="Text Box 4"/>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130 bpm</a:t>
            </a:r>
            <a:endParaRPr lang="en-US">
              <a:solidFill>
                <a:srgbClr val="FF5050"/>
              </a:solidFill>
            </a:endParaRPr>
          </a:p>
        </p:txBody>
      </p:sp>
      <p:sp>
        <p:nvSpPr>
          <p:cNvPr id="27653" name="Text Box 5"/>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Rate?</a:t>
            </a:r>
            <a:endParaRPr lang="en-US"/>
          </a:p>
        </p:txBody>
      </p:sp>
      <p:sp>
        <p:nvSpPr>
          <p:cNvPr id="27654" name="Text Box 6"/>
          <p:cNvSpPr txBox="1">
            <a:spLocks noChangeArrowheads="1"/>
          </p:cNvSpPr>
          <p:nvPr/>
        </p:nvSpPr>
        <p:spPr bwMode="auto">
          <a:xfrm>
            <a:off x="685800" y="3306763"/>
            <a:ext cx="3657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Regularity?</a:t>
            </a:r>
            <a:endParaRPr lang="en-US"/>
          </a:p>
        </p:txBody>
      </p:sp>
      <p:sp>
        <p:nvSpPr>
          <p:cNvPr id="27655" name="Text Box 7"/>
          <p:cNvSpPr txBox="1">
            <a:spLocks noChangeArrowheads="1"/>
          </p:cNvSpPr>
          <p:nvPr/>
        </p:nvSpPr>
        <p:spPr bwMode="auto">
          <a:xfrm>
            <a:off x="5257800" y="33528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regular</a:t>
            </a:r>
            <a:endParaRPr lang="en-US">
              <a:solidFill>
                <a:srgbClr val="FF5050"/>
              </a:solidFill>
            </a:endParaRPr>
          </a:p>
        </p:txBody>
      </p:sp>
      <p:sp>
        <p:nvSpPr>
          <p:cNvPr id="27656" name="Text Box 8"/>
          <p:cNvSpPr txBox="1">
            <a:spLocks noChangeArrowheads="1"/>
          </p:cNvSpPr>
          <p:nvPr/>
        </p:nvSpPr>
        <p:spPr bwMode="auto">
          <a:xfrm>
            <a:off x="5257800" y="39624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normal</a:t>
            </a:r>
            <a:endParaRPr lang="en-US">
              <a:solidFill>
                <a:srgbClr val="FF5050"/>
              </a:solidFill>
            </a:endParaRPr>
          </a:p>
        </p:txBody>
      </p:sp>
      <p:sp>
        <p:nvSpPr>
          <p:cNvPr id="27657" name="Text Box 9"/>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0.08 s</a:t>
            </a:r>
            <a:endParaRPr lang="en-US">
              <a:solidFill>
                <a:srgbClr val="FF5050"/>
              </a:solidFill>
            </a:endParaRPr>
          </a:p>
        </p:txBody>
      </p:sp>
      <p:sp>
        <p:nvSpPr>
          <p:cNvPr id="27658" name="Text Box 10"/>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P waves?</a:t>
            </a:r>
            <a:endParaRPr lang="en-US"/>
          </a:p>
        </p:txBody>
      </p:sp>
      <p:sp>
        <p:nvSpPr>
          <p:cNvPr id="27659" name="Text Box 11"/>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PR interval?</a:t>
            </a:r>
            <a:endParaRPr lang="en-US"/>
          </a:p>
        </p:txBody>
      </p:sp>
      <p:sp>
        <p:nvSpPr>
          <p:cNvPr id="27660" name="Text Box 12"/>
          <p:cNvSpPr txBox="1">
            <a:spLocks noChangeArrowheads="1"/>
          </p:cNvSpPr>
          <p:nvPr/>
        </p:nvSpPr>
        <p:spPr bwMode="auto">
          <a:xfrm>
            <a:off x="5257800" y="45720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0.16 s</a:t>
            </a:r>
            <a:endParaRPr lang="en-US">
              <a:solidFill>
                <a:srgbClr val="FF5050"/>
              </a:solidFill>
            </a:endParaRPr>
          </a:p>
        </p:txBody>
      </p:sp>
      <p:sp>
        <p:nvSpPr>
          <p:cNvPr id="27661" name="Text Box 13"/>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QRS duration?</a:t>
            </a:r>
            <a:endParaRPr lang="en-US"/>
          </a:p>
        </p:txBody>
      </p:sp>
      <p:sp>
        <p:nvSpPr>
          <p:cNvPr id="27662" name="Text Box 14"/>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latin typeface="Arial" charset="0"/>
              </a:rPr>
              <a:t>Interpretation?</a:t>
            </a:r>
            <a:endParaRPr lang="en-US"/>
          </a:p>
        </p:txBody>
      </p:sp>
      <p:sp>
        <p:nvSpPr>
          <p:cNvPr id="27663" name="Text Box 15"/>
          <p:cNvSpPr txBox="1">
            <a:spLocks noChangeArrowheads="1"/>
          </p:cNvSpPr>
          <p:nvPr/>
        </p:nvSpPr>
        <p:spPr bwMode="auto">
          <a:xfrm>
            <a:off x="3581400" y="5821363"/>
            <a:ext cx="4953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i="1">
                <a:solidFill>
                  <a:srgbClr val="FF5050"/>
                </a:solidFill>
                <a:latin typeface="Arial" charset="0"/>
              </a:rPr>
              <a:t>Sinus Tachycardia</a:t>
            </a:r>
          </a:p>
        </p:txBody>
      </p:sp>
      <p:pic>
        <p:nvPicPr>
          <p:cNvPr id="53264" name="Picture 16" descr="S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7724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dissolve">
                                      <p:cBhvr>
                                        <p:cTn id="7" dur="500"/>
                                        <p:tgtEl>
                                          <p:spTgt spid="276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652"/>
                                        </p:tgtEl>
                                        <p:attrNameLst>
                                          <p:attrName>style.visibility</p:attrName>
                                        </p:attrNameLst>
                                      </p:cBhvr>
                                      <p:to>
                                        <p:strVal val="visible"/>
                                      </p:to>
                                    </p:set>
                                    <p:animEffect transition="in" filter="dissolve">
                                      <p:cBhvr>
                                        <p:cTn id="12" dur="500"/>
                                        <p:tgtEl>
                                          <p:spTgt spid="2765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7654"/>
                                        </p:tgtEl>
                                        <p:attrNameLst>
                                          <p:attrName>style.visibility</p:attrName>
                                        </p:attrNameLst>
                                      </p:cBhvr>
                                      <p:to>
                                        <p:strVal val="visible"/>
                                      </p:to>
                                    </p:set>
                                    <p:animEffect transition="in" filter="dissolve">
                                      <p:cBhvr>
                                        <p:cTn id="17" dur="500"/>
                                        <p:tgtEl>
                                          <p:spTgt spid="2765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655"/>
                                        </p:tgtEl>
                                        <p:attrNameLst>
                                          <p:attrName>style.visibility</p:attrName>
                                        </p:attrNameLst>
                                      </p:cBhvr>
                                      <p:to>
                                        <p:strVal val="visible"/>
                                      </p:to>
                                    </p:set>
                                    <p:animEffect transition="in" filter="dissolve">
                                      <p:cBhvr>
                                        <p:cTn id="22" dur="500"/>
                                        <p:tgtEl>
                                          <p:spTgt spid="2765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7658"/>
                                        </p:tgtEl>
                                        <p:attrNameLst>
                                          <p:attrName>style.visibility</p:attrName>
                                        </p:attrNameLst>
                                      </p:cBhvr>
                                      <p:to>
                                        <p:strVal val="visible"/>
                                      </p:to>
                                    </p:set>
                                    <p:animEffect transition="in" filter="dissolve">
                                      <p:cBhvr>
                                        <p:cTn id="27" dur="500"/>
                                        <p:tgtEl>
                                          <p:spTgt spid="2765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7656"/>
                                        </p:tgtEl>
                                        <p:attrNameLst>
                                          <p:attrName>style.visibility</p:attrName>
                                        </p:attrNameLst>
                                      </p:cBhvr>
                                      <p:to>
                                        <p:strVal val="visible"/>
                                      </p:to>
                                    </p:set>
                                    <p:animEffect transition="in" filter="dissolve">
                                      <p:cBhvr>
                                        <p:cTn id="32" dur="500"/>
                                        <p:tgtEl>
                                          <p:spTgt spid="2765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7659"/>
                                        </p:tgtEl>
                                        <p:attrNameLst>
                                          <p:attrName>style.visibility</p:attrName>
                                        </p:attrNameLst>
                                      </p:cBhvr>
                                      <p:to>
                                        <p:strVal val="visible"/>
                                      </p:to>
                                    </p:set>
                                    <p:animEffect transition="in" filter="dissolve">
                                      <p:cBhvr>
                                        <p:cTn id="37" dur="500"/>
                                        <p:tgtEl>
                                          <p:spTgt spid="2765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7660"/>
                                        </p:tgtEl>
                                        <p:attrNameLst>
                                          <p:attrName>style.visibility</p:attrName>
                                        </p:attrNameLst>
                                      </p:cBhvr>
                                      <p:to>
                                        <p:strVal val="visible"/>
                                      </p:to>
                                    </p:set>
                                    <p:animEffect transition="in" filter="dissolve">
                                      <p:cBhvr>
                                        <p:cTn id="42" dur="500"/>
                                        <p:tgtEl>
                                          <p:spTgt spid="2766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7661"/>
                                        </p:tgtEl>
                                        <p:attrNameLst>
                                          <p:attrName>style.visibility</p:attrName>
                                        </p:attrNameLst>
                                      </p:cBhvr>
                                      <p:to>
                                        <p:strVal val="visible"/>
                                      </p:to>
                                    </p:set>
                                    <p:animEffect transition="in" filter="dissolve">
                                      <p:cBhvr>
                                        <p:cTn id="47" dur="500"/>
                                        <p:tgtEl>
                                          <p:spTgt spid="2766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7657"/>
                                        </p:tgtEl>
                                        <p:attrNameLst>
                                          <p:attrName>style.visibility</p:attrName>
                                        </p:attrNameLst>
                                      </p:cBhvr>
                                      <p:to>
                                        <p:strVal val="visible"/>
                                      </p:to>
                                    </p:set>
                                    <p:animEffect transition="in" filter="dissolve">
                                      <p:cBhvr>
                                        <p:cTn id="52" dur="500"/>
                                        <p:tgtEl>
                                          <p:spTgt spid="27657"/>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27662"/>
                                        </p:tgtEl>
                                        <p:attrNameLst>
                                          <p:attrName>style.visibility</p:attrName>
                                        </p:attrNameLst>
                                      </p:cBhvr>
                                      <p:to>
                                        <p:strVal val="visible"/>
                                      </p:to>
                                    </p:set>
                                    <p:animEffect transition="in" filter="dissolve">
                                      <p:cBhvr>
                                        <p:cTn id="57" dur="500"/>
                                        <p:tgtEl>
                                          <p:spTgt spid="27662"/>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27663"/>
                                        </p:tgtEl>
                                        <p:attrNameLst>
                                          <p:attrName>style.visibility</p:attrName>
                                        </p:attrNameLst>
                                      </p:cBhvr>
                                      <p:to>
                                        <p:strVal val="visible"/>
                                      </p:to>
                                    </p:set>
                                    <p:animEffect transition="in" filter="dissolve">
                                      <p:cBhvr>
                                        <p:cTn id="62" dur="500"/>
                                        <p:tgtEl>
                                          <p:spTgt spid="276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utoUpdateAnimBg="0"/>
      <p:bldP spid="27653" grpId="0" autoUpdateAnimBg="0"/>
      <p:bldP spid="27654" grpId="0" autoUpdateAnimBg="0"/>
      <p:bldP spid="27655" grpId="0" autoUpdateAnimBg="0"/>
      <p:bldP spid="27656" grpId="0" autoUpdateAnimBg="0"/>
      <p:bldP spid="27657" grpId="0" autoUpdateAnimBg="0"/>
      <p:bldP spid="27658" grpId="0" autoUpdateAnimBg="0"/>
      <p:bldP spid="27659" grpId="0" autoUpdateAnimBg="0"/>
      <p:bldP spid="27660" grpId="0" autoUpdateAnimBg="0"/>
      <p:bldP spid="27661" grpId="0" autoUpdateAnimBg="0"/>
      <p:bldP spid="27662" grpId="0" autoUpdateAnimBg="0"/>
      <p:bldP spid="27663"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1026"/>
          <p:cNvSpPr>
            <a:spLocks noGrp="1" noChangeArrowheads="1"/>
          </p:cNvSpPr>
          <p:nvPr>
            <p:ph type="title"/>
          </p:nvPr>
        </p:nvSpPr>
        <p:spPr/>
        <p:txBody>
          <a:bodyPr/>
          <a:lstStyle/>
          <a:p>
            <a:pPr eaLnBrk="1" fontAlgn="auto" hangingPunct="1">
              <a:spcAft>
                <a:spcPts val="0"/>
              </a:spcAft>
              <a:defRPr/>
            </a:pPr>
            <a:r>
              <a:rPr lang="en-US" altLang="en-US"/>
              <a:t>Sinus Tachycardia</a:t>
            </a:r>
          </a:p>
        </p:txBody>
      </p:sp>
      <p:sp>
        <p:nvSpPr>
          <p:cNvPr id="56323" name="Rectangle 1027"/>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r>
              <a:rPr lang="en-US" altLang="en-US" sz="3600" smtClean="0">
                <a:solidFill>
                  <a:srgbClr val="FF5050"/>
                </a:solidFill>
              </a:rPr>
              <a:t>Deviation from NSR</a:t>
            </a:r>
            <a:endParaRPr lang="en-US" altLang="en-US" smtClean="0"/>
          </a:p>
          <a:p>
            <a:pPr eaLnBrk="1" hangingPunct="1">
              <a:buFontTx/>
              <a:buNone/>
            </a:pPr>
            <a:r>
              <a:rPr lang="en-US" altLang="en-US" sz="3600" smtClean="0"/>
              <a:t>		- Rate			</a:t>
            </a:r>
            <a:r>
              <a:rPr lang="en-US" altLang="en-US" sz="3600" smtClean="0">
                <a:solidFill>
                  <a:srgbClr val="FF5050"/>
                </a:solidFill>
              </a:rPr>
              <a:t>&gt; 100 bpm</a:t>
            </a:r>
            <a:r>
              <a:rPr lang="en-US" altLang="en-US" smtClean="0"/>
              <a:t>	</a:t>
            </a:r>
          </a:p>
          <a:p>
            <a:pPr lvl="1" eaLnBrk="1" hangingPunct="1"/>
            <a:endParaRPr lang="en-US" altLang="en-US" smtClean="0"/>
          </a:p>
          <a:p>
            <a:pPr algn="ctr" eaLnBrk="1" hangingPunct="1">
              <a:buFontTx/>
              <a:buNone/>
            </a:pPr>
            <a:endParaRPr lang="en-US" altLang="en-US" smtClean="0"/>
          </a:p>
        </p:txBody>
      </p:sp>
      <p:sp>
        <p:nvSpPr>
          <p:cNvPr id="54276" name="Footer Placeholder 4"/>
          <p:cNvSpPr>
            <a:spLocks noGrp="1"/>
          </p:cNvSpPr>
          <p:nvPr>
            <p:ph type="ftr" sz="quarter" idx="12"/>
          </p:nvPr>
        </p:nvSpPr>
        <p:spPr bwMode="auto">
          <a:xfrm rot="5400000">
            <a:off x="7056438" y="3736975"/>
            <a:ext cx="3200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54277" name="Picture 1029" descr="S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505200"/>
            <a:ext cx="77724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Effect transition="in" filter="dissolve">
                                      <p:cBhvr>
                                        <p:cTn id="7" dur="500"/>
                                        <p:tgtEl>
                                          <p:spTgt spid="5632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6323">
                                            <p:txEl>
                                              <p:pRg st="2" end="2"/>
                                            </p:txEl>
                                          </p:spTgt>
                                        </p:tgtEl>
                                        <p:attrNameLst>
                                          <p:attrName>style.visibility</p:attrName>
                                        </p:attrNameLst>
                                      </p:cBhvr>
                                      <p:to>
                                        <p:strVal val="visible"/>
                                      </p:to>
                                    </p:set>
                                    <p:animEffect transition="in" filter="dissolve">
                                      <p:cBhvr>
                                        <p:cTn id="12" dur="500"/>
                                        <p:tgtEl>
                                          <p:spTgt spid="563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57347"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57348" name="Picture 2" descr="pac-m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0"/>
            <a:ext cx="7772400"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4" name="Text Box 4"/>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70 bpm</a:t>
            </a:r>
            <a:endParaRPr lang="en-US" altLang="en-US">
              <a:solidFill>
                <a:srgbClr val="FF5050"/>
              </a:solidFill>
            </a:endParaRPr>
          </a:p>
        </p:txBody>
      </p:sp>
      <p:sp>
        <p:nvSpPr>
          <p:cNvPr id="102405" name="Text Box 5"/>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2406" name="Text Box 6"/>
          <p:cNvSpPr txBox="1">
            <a:spLocks noChangeArrowheads="1"/>
          </p:cNvSpPr>
          <p:nvPr/>
        </p:nvSpPr>
        <p:spPr bwMode="auto">
          <a:xfrm>
            <a:off x="762000" y="33528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2407" name="Text Box 7"/>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occasionally irreg.</a:t>
            </a:r>
            <a:endParaRPr lang="en-US" altLang="en-US">
              <a:solidFill>
                <a:srgbClr val="FF5050"/>
              </a:solidFill>
            </a:endParaRPr>
          </a:p>
        </p:txBody>
      </p:sp>
      <p:sp>
        <p:nvSpPr>
          <p:cNvPr id="102408" name="Text Box 8"/>
          <p:cNvSpPr txBox="1">
            <a:spLocks noChangeArrowheads="1"/>
          </p:cNvSpPr>
          <p:nvPr/>
        </p:nvSpPr>
        <p:spPr bwMode="auto">
          <a:xfrm>
            <a:off x="5257800" y="3962400"/>
            <a:ext cx="3886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2/7 different contour</a:t>
            </a:r>
            <a:endParaRPr lang="en-US" altLang="en-US">
              <a:solidFill>
                <a:srgbClr val="FF5050"/>
              </a:solidFill>
            </a:endParaRPr>
          </a:p>
        </p:txBody>
      </p:sp>
      <p:sp>
        <p:nvSpPr>
          <p:cNvPr id="102409" name="Text Box 9"/>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0.08 s</a:t>
            </a:r>
            <a:endParaRPr lang="en-US" altLang="en-US">
              <a:solidFill>
                <a:srgbClr val="FF5050"/>
              </a:solidFill>
            </a:endParaRPr>
          </a:p>
        </p:txBody>
      </p:sp>
      <p:sp>
        <p:nvSpPr>
          <p:cNvPr id="102410" name="Text Box 10"/>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2411" name="Text Box 11"/>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2412" name="Text Box 12"/>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0.14 s (except 2/7)</a:t>
            </a:r>
            <a:endParaRPr lang="en-US" altLang="en-US">
              <a:solidFill>
                <a:srgbClr val="FF5050"/>
              </a:solidFill>
            </a:endParaRPr>
          </a:p>
        </p:txBody>
      </p:sp>
      <p:sp>
        <p:nvSpPr>
          <p:cNvPr id="102413" name="Text Box 13"/>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2414" name="Text Box 14"/>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2415" name="Text Box 15"/>
          <p:cNvSpPr txBox="1">
            <a:spLocks noChangeArrowheads="1"/>
          </p:cNvSpPr>
          <p:nvPr/>
        </p:nvSpPr>
        <p:spPr bwMode="auto">
          <a:xfrm>
            <a:off x="3581400" y="5791200"/>
            <a:ext cx="495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NSR with Premature Atrial Contractions</a:t>
            </a:r>
          </a:p>
        </p:txBody>
      </p:sp>
      <p:sp>
        <p:nvSpPr>
          <p:cNvPr id="102416" name="Line 16"/>
          <p:cNvSpPr>
            <a:spLocks noChangeShapeType="1"/>
          </p:cNvSpPr>
          <p:nvPr/>
        </p:nvSpPr>
        <p:spPr bwMode="auto">
          <a:xfrm>
            <a:off x="7391400" y="1676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417" name="Line 17"/>
          <p:cNvSpPr>
            <a:spLocks noChangeShapeType="1"/>
          </p:cNvSpPr>
          <p:nvPr/>
        </p:nvSpPr>
        <p:spPr bwMode="auto">
          <a:xfrm>
            <a:off x="1905000" y="1676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05"/>
                                        </p:tgtEl>
                                        <p:attrNameLst>
                                          <p:attrName>style.visibility</p:attrName>
                                        </p:attrNameLst>
                                      </p:cBhvr>
                                      <p:to>
                                        <p:strVal val="visible"/>
                                      </p:to>
                                    </p:set>
                                    <p:animEffect transition="in" filter="dissolve">
                                      <p:cBhvr>
                                        <p:cTn id="7" dur="500"/>
                                        <p:tgtEl>
                                          <p:spTgt spid="10240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2404"/>
                                        </p:tgtEl>
                                        <p:attrNameLst>
                                          <p:attrName>style.visibility</p:attrName>
                                        </p:attrNameLst>
                                      </p:cBhvr>
                                      <p:to>
                                        <p:strVal val="visible"/>
                                      </p:to>
                                    </p:set>
                                    <p:animEffect transition="in" filter="dissolve">
                                      <p:cBhvr>
                                        <p:cTn id="12" dur="500"/>
                                        <p:tgtEl>
                                          <p:spTgt spid="10240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2406"/>
                                        </p:tgtEl>
                                        <p:attrNameLst>
                                          <p:attrName>style.visibility</p:attrName>
                                        </p:attrNameLst>
                                      </p:cBhvr>
                                      <p:to>
                                        <p:strVal val="visible"/>
                                      </p:to>
                                    </p:set>
                                    <p:animEffect transition="in" filter="dissolve">
                                      <p:cBhvr>
                                        <p:cTn id="17" dur="500"/>
                                        <p:tgtEl>
                                          <p:spTgt spid="10240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2407"/>
                                        </p:tgtEl>
                                        <p:attrNameLst>
                                          <p:attrName>style.visibility</p:attrName>
                                        </p:attrNameLst>
                                      </p:cBhvr>
                                      <p:to>
                                        <p:strVal val="visible"/>
                                      </p:to>
                                    </p:set>
                                    <p:animEffect transition="in" filter="dissolve">
                                      <p:cBhvr>
                                        <p:cTn id="22" dur="500"/>
                                        <p:tgtEl>
                                          <p:spTgt spid="10240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2410"/>
                                        </p:tgtEl>
                                        <p:attrNameLst>
                                          <p:attrName>style.visibility</p:attrName>
                                        </p:attrNameLst>
                                      </p:cBhvr>
                                      <p:to>
                                        <p:strVal val="visible"/>
                                      </p:to>
                                    </p:set>
                                    <p:animEffect transition="in" filter="dissolve">
                                      <p:cBhvr>
                                        <p:cTn id="27" dur="500"/>
                                        <p:tgtEl>
                                          <p:spTgt spid="10241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2408"/>
                                        </p:tgtEl>
                                        <p:attrNameLst>
                                          <p:attrName>style.visibility</p:attrName>
                                        </p:attrNameLst>
                                      </p:cBhvr>
                                      <p:to>
                                        <p:strVal val="visible"/>
                                      </p:to>
                                    </p:set>
                                    <p:animEffect transition="in" filter="dissolve">
                                      <p:cBhvr>
                                        <p:cTn id="32" dur="500"/>
                                        <p:tgtEl>
                                          <p:spTgt spid="10240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2417"/>
                                        </p:tgtEl>
                                        <p:attrNameLst>
                                          <p:attrName>style.visibility</p:attrName>
                                        </p:attrNameLst>
                                      </p:cBhvr>
                                      <p:to>
                                        <p:strVal val="visible"/>
                                      </p:to>
                                    </p:set>
                                    <p:animEffect transition="in" filter="dissolve">
                                      <p:cBhvr>
                                        <p:cTn id="37" dur="500"/>
                                        <p:tgtEl>
                                          <p:spTgt spid="102417"/>
                                        </p:tgtEl>
                                      </p:cBhvr>
                                    </p:animEffect>
                                  </p:childTnLst>
                                </p:cTn>
                              </p:par>
                            </p:childTnLst>
                          </p:cTn>
                        </p:par>
                        <p:par>
                          <p:cTn id="38" fill="hold" nodeType="afterGroup">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102416"/>
                                        </p:tgtEl>
                                        <p:attrNameLst>
                                          <p:attrName>style.visibility</p:attrName>
                                        </p:attrNameLst>
                                      </p:cBhvr>
                                      <p:to>
                                        <p:strVal val="visible"/>
                                      </p:to>
                                    </p:set>
                                    <p:animEffect transition="in" filter="dissolve">
                                      <p:cBhvr>
                                        <p:cTn id="41" dur="500"/>
                                        <p:tgtEl>
                                          <p:spTgt spid="102416"/>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02411"/>
                                        </p:tgtEl>
                                        <p:attrNameLst>
                                          <p:attrName>style.visibility</p:attrName>
                                        </p:attrNameLst>
                                      </p:cBhvr>
                                      <p:to>
                                        <p:strVal val="visible"/>
                                      </p:to>
                                    </p:set>
                                    <p:animEffect transition="in" filter="dissolve">
                                      <p:cBhvr>
                                        <p:cTn id="46" dur="500"/>
                                        <p:tgtEl>
                                          <p:spTgt spid="10241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02412"/>
                                        </p:tgtEl>
                                        <p:attrNameLst>
                                          <p:attrName>style.visibility</p:attrName>
                                        </p:attrNameLst>
                                      </p:cBhvr>
                                      <p:to>
                                        <p:strVal val="visible"/>
                                      </p:to>
                                    </p:set>
                                    <p:animEffect transition="in" filter="dissolve">
                                      <p:cBhvr>
                                        <p:cTn id="51" dur="500"/>
                                        <p:tgtEl>
                                          <p:spTgt spid="102412"/>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102413"/>
                                        </p:tgtEl>
                                        <p:attrNameLst>
                                          <p:attrName>style.visibility</p:attrName>
                                        </p:attrNameLst>
                                      </p:cBhvr>
                                      <p:to>
                                        <p:strVal val="visible"/>
                                      </p:to>
                                    </p:set>
                                    <p:animEffect transition="in" filter="dissolve">
                                      <p:cBhvr>
                                        <p:cTn id="56" dur="500"/>
                                        <p:tgtEl>
                                          <p:spTgt spid="102413"/>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102409"/>
                                        </p:tgtEl>
                                        <p:attrNameLst>
                                          <p:attrName>style.visibility</p:attrName>
                                        </p:attrNameLst>
                                      </p:cBhvr>
                                      <p:to>
                                        <p:strVal val="visible"/>
                                      </p:to>
                                    </p:set>
                                    <p:animEffect transition="in" filter="dissolve">
                                      <p:cBhvr>
                                        <p:cTn id="61" dur="500"/>
                                        <p:tgtEl>
                                          <p:spTgt spid="102409"/>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102414"/>
                                        </p:tgtEl>
                                        <p:attrNameLst>
                                          <p:attrName>style.visibility</p:attrName>
                                        </p:attrNameLst>
                                      </p:cBhvr>
                                      <p:to>
                                        <p:strVal val="visible"/>
                                      </p:to>
                                    </p:set>
                                    <p:animEffect transition="in" filter="dissolve">
                                      <p:cBhvr>
                                        <p:cTn id="66" dur="500"/>
                                        <p:tgtEl>
                                          <p:spTgt spid="10241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102415"/>
                                        </p:tgtEl>
                                        <p:attrNameLst>
                                          <p:attrName>style.visibility</p:attrName>
                                        </p:attrNameLst>
                                      </p:cBhvr>
                                      <p:to>
                                        <p:strVal val="visible"/>
                                      </p:to>
                                    </p:set>
                                    <p:animEffect transition="in" filter="dissolve">
                                      <p:cBhvr>
                                        <p:cTn id="71" dur="500"/>
                                        <p:tgtEl>
                                          <p:spTgt spid="102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autoUpdateAnimBg="0"/>
      <p:bldP spid="102405" grpId="0" autoUpdateAnimBg="0"/>
      <p:bldP spid="102406" grpId="0" autoUpdateAnimBg="0"/>
      <p:bldP spid="102407" grpId="0" autoUpdateAnimBg="0"/>
      <p:bldP spid="102408" grpId="0" autoUpdateAnimBg="0"/>
      <p:bldP spid="102409" grpId="0" autoUpdateAnimBg="0"/>
      <p:bldP spid="102410" grpId="0" autoUpdateAnimBg="0"/>
      <p:bldP spid="102411" grpId="0" autoUpdateAnimBg="0"/>
      <p:bldP spid="102412" grpId="0" autoUpdateAnimBg="0"/>
      <p:bldP spid="102413" grpId="0" autoUpdateAnimBg="0"/>
      <p:bldP spid="102414" grpId="0" autoUpdateAnimBg="0"/>
      <p:bldP spid="102415" grpId="0" autoUpdateAnimBg="0"/>
      <p:bldP spid="102416" grpId="0" animBg="1"/>
      <p:bldP spid="10241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61443"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61444" name="Picture 2" descr="pvc-m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1476375"/>
            <a:ext cx="70104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0" name="Text Box 4"/>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60 bpm</a:t>
            </a:r>
            <a:endParaRPr lang="en-US" altLang="en-US">
              <a:solidFill>
                <a:srgbClr val="FF5050"/>
              </a:solidFill>
            </a:endParaRPr>
          </a:p>
        </p:txBody>
      </p:sp>
      <p:sp>
        <p:nvSpPr>
          <p:cNvPr id="106501" name="Text Box 5"/>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6502" name="Text Box 6"/>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6503" name="Text Box 7"/>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occasionally irreg.</a:t>
            </a:r>
            <a:endParaRPr lang="en-US" altLang="en-US">
              <a:solidFill>
                <a:srgbClr val="FF5050"/>
              </a:solidFill>
            </a:endParaRPr>
          </a:p>
        </p:txBody>
      </p:sp>
      <p:sp>
        <p:nvSpPr>
          <p:cNvPr id="106504" name="Text Box 8"/>
          <p:cNvSpPr txBox="1">
            <a:spLocks noChangeArrowheads="1"/>
          </p:cNvSpPr>
          <p:nvPr/>
        </p:nvSpPr>
        <p:spPr bwMode="auto">
          <a:xfrm>
            <a:off x="5257800" y="39624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 for 7</a:t>
            </a:r>
            <a:r>
              <a:rPr lang="en-US" altLang="en-US">
                <a:solidFill>
                  <a:srgbClr val="FF5050"/>
                </a:solidFill>
                <a:latin typeface="Arial" charset="0"/>
              </a:rPr>
              <a:t>th</a:t>
            </a:r>
            <a:r>
              <a:rPr lang="en-US" altLang="en-US" sz="3200">
                <a:solidFill>
                  <a:srgbClr val="FF5050"/>
                </a:solidFill>
                <a:latin typeface="Arial" charset="0"/>
              </a:rPr>
              <a:t> QRS</a:t>
            </a:r>
            <a:endParaRPr lang="en-US" altLang="en-US">
              <a:solidFill>
                <a:srgbClr val="FF5050"/>
              </a:solidFill>
            </a:endParaRPr>
          </a:p>
        </p:txBody>
      </p:sp>
      <p:sp>
        <p:nvSpPr>
          <p:cNvPr id="106505" name="Text Box 9"/>
          <p:cNvSpPr txBox="1">
            <a:spLocks noChangeArrowheads="1"/>
          </p:cNvSpPr>
          <p:nvPr/>
        </p:nvSpPr>
        <p:spPr bwMode="auto">
          <a:xfrm>
            <a:off x="5257800" y="51355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0.08 s (7th wide)</a:t>
            </a:r>
            <a:endParaRPr lang="en-US" altLang="en-US">
              <a:solidFill>
                <a:srgbClr val="FF5050"/>
              </a:solidFill>
            </a:endParaRPr>
          </a:p>
        </p:txBody>
      </p:sp>
      <p:sp>
        <p:nvSpPr>
          <p:cNvPr id="106506" name="Text Box 10"/>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6507" name="Text Box 11"/>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6508" name="Text Box 12"/>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0.14 s</a:t>
            </a:r>
            <a:endParaRPr lang="en-US" altLang="en-US">
              <a:solidFill>
                <a:srgbClr val="FF5050"/>
              </a:solidFill>
            </a:endParaRPr>
          </a:p>
        </p:txBody>
      </p:sp>
      <p:sp>
        <p:nvSpPr>
          <p:cNvPr id="106509" name="Text Box 13"/>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6510" name="Text Box 14"/>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6511" name="Text Box 15"/>
          <p:cNvSpPr txBox="1">
            <a:spLocks noChangeArrowheads="1"/>
          </p:cNvSpPr>
          <p:nvPr/>
        </p:nvSpPr>
        <p:spPr bwMode="auto">
          <a:xfrm>
            <a:off x="3581400" y="5821363"/>
            <a:ext cx="5257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Sinus Rhythm with 1 PVC</a:t>
            </a:r>
          </a:p>
        </p:txBody>
      </p:sp>
      <p:sp>
        <p:nvSpPr>
          <p:cNvPr id="106512" name="Line 16"/>
          <p:cNvSpPr>
            <a:spLocks noChangeShapeType="1"/>
          </p:cNvSpPr>
          <p:nvPr/>
        </p:nvSpPr>
        <p:spPr bwMode="auto">
          <a:xfrm>
            <a:off x="7239000" y="1371600"/>
            <a:ext cx="0" cy="304800"/>
          </a:xfrm>
          <a:prstGeom prst="line">
            <a:avLst/>
          </a:prstGeom>
          <a:noFill/>
          <a:ln w="5715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6501"/>
                                        </p:tgtEl>
                                        <p:attrNameLst>
                                          <p:attrName>style.visibility</p:attrName>
                                        </p:attrNameLst>
                                      </p:cBhvr>
                                      <p:to>
                                        <p:strVal val="visible"/>
                                      </p:to>
                                    </p:set>
                                    <p:animEffect transition="in" filter="dissolve">
                                      <p:cBhvr>
                                        <p:cTn id="7" dur="500"/>
                                        <p:tgtEl>
                                          <p:spTgt spid="1065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6500"/>
                                        </p:tgtEl>
                                        <p:attrNameLst>
                                          <p:attrName>style.visibility</p:attrName>
                                        </p:attrNameLst>
                                      </p:cBhvr>
                                      <p:to>
                                        <p:strVal val="visible"/>
                                      </p:to>
                                    </p:set>
                                    <p:animEffect transition="in" filter="dissolve">
                                      <p:cBhvr>
                                        <p:cTn id="12" dur="500"/>
                                        <p:tgtEl>
                                          <p:spTgt spid="10650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6502"/>
                                        </p:tgtEl>
                                        <p:attrNameLst>
                                          <p:attrName>style.visibility</p:attrName>
                                        </p:attrNameLst>
                                      </p:cBhvr>
                                      <p:to>
                                        <p:strVal val="visible"/>
                                      </p:to>
                                    </p:set>
                                    <p:animEffect transition="in" filter="dissolve">
                                      <p:cBhvr>
                                        <p:cTn id="17" dur="500"/>
                                        <p:tgtEl>
                                          <p:spTgt spid="10650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6503"/>
                                        </p:tgtEl>
                                        <p:attrNameLst>
                                          <p:attrName>style.visibility</p:attrName>
                                        </p:attrNameLst>
                                      </p:cBhvr>
                                      <p:to>
                                        <p:strVal val="visible"/>
                                      </p:to>
                                    </p:set>
                                    <p:animEffect transition="in" filter="dissolve">
                                      <p:cBhvr>
                                        <p:cTn id="22" dur="500"/>
                                        <p:tgtEl>
                                          <p:spTgt spid="10650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6506"/>
                                        </p:tgtEl>
                                        <p:attrNameLst>
                                          <p:attrName>style.visibility</p:attrName>
                                        </p:attrNameLst>
                                      </p:cBhvr>
                                      <p:to>
                                        <p:strVal val="visible"/>
                                      </p:to>
                                    </p:set>
                                    <p:animEffect transition="in" filter="dissolve">
                                      <p:cBhvr>
                                        <p:cTn id="27" dur="500"/>
                                        <p:tgtEl>
                                          <p:spTgt spid="10650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6504"/>
                                        </p:tgtEl>
                                        <p:attrNameLst>
                                          <p:attrName>style.visibility</p:attrName>
                                        </p:attrNameLst>
                                      </p:cBhvr>
                                      <p:to>
                                        <p:strVal val="visible"/>
                                      </p:to>
                                    </p:set>
                                    <p:animEffect transition="in" filter="dissolve">
                                      <p:cBhvr>
                                        <p:cTn id="32" dur="500"/>
                                        <p:tgtEl>
                                          <p:spTgt spid="106504"/>
                                        </p:tgtEl>
                                      </p:cBhvr>
                                    </p:animEffect>
                                  </p:childTnLst>
                                </p:cTn>
                              </p:par>
                            </p:childTnLst>
                          </p:cTn>
                        </p:par>
                        <p:par>
                          <p:cTn id="33" fill="hold" nodeType="afterGroup">
                            <p:stCondLst>
                              <p:cond delay="500"/>
                            </p:stCondLst>
                            <p:childTnLst>
                              <p:par>
                                <p:cTn id="34" presetID="9" presetClass="entr" presetSubtype="0" fill="hold" grpId="0" nodeType="afterEffect">
                                  <p:stCondLst>
                                    <p:cond delay="0"/>
                                  </p:stCondLst>
                                  <p:childTnLst>
                                    <p:set>
                                      <p:cBhvr>
                                        <p:cTn id="35" dur="1" fill="hold">
                                          <p:stCondLst>
                                            <p:cond delay="0"/>
                                          </p:stCondLst>
                                        </p:cTn>
                                        <p:tgtEl>
                                          <p:spTgt spid="106512"/>
                                        </p:tgtEl>
                                        <p:attrNameLst>
                                          <p:attrName>style.visibility</p:attrName>
                                        </p:attrNameLst>
                                      </p:cBhvr>
                                      <p:to>
                                        <p:strVal val="visible"/>
                                      </p:to>
                                    </p:set>
                                    <p:animEffect transition="in" filter="dissolve">
                                      <p:cBhvr>
                                        <p:cTn id="36" dur="500"/>
                                        <p:tgtEl>
                                          <p:spTgt spid="106512"/>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06507"/>
                                        </p:tgtEl>
                                        <p:attrNameLst>
                                          <p:attrName>style.visibility</p:attrName>
                                        </p:attrNameLst>
                                      </p:cBhvr>
                                      <p:to>
                                        <p:strVal val="visible"/>
                                      </p:to>
                                    </p:set>
                                    <p:animEffect transition="in" filter="dissolve">
                                      <p:cBhvr>
                                        <p:cTn id="41" dur="500"/>
                                        <p:tgtEl>
                                          <p:spTgt spid="106507"/>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06508"/>
                                        </p:tgtEl>
                                        <p:attrNameLst>
                                          <p:attrName>style.visibility</p:attrName>
                                        </p:attrNameLst>
                                      </p:cBhvr>
                                      <p:to>
                                        <p:strVal val="visible"/>
                                      </p:to>
                                    </p:set>
                                    <p:animEffect transition="in" filter="dissolve">
                                      <p:cBhvr>
                                        <p:cTn id="46" dur="500"/>
                                        <p:tgtEl>
                                          <p:spTgt spid="106508"/>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06509"/>
                                        </p:tgtEl>
                                        <p:attrNameLst>
                                          <p:attrName>style.visibility</p:attrName>
                                        </p:attrNameLst>
                                      </p:cBhvr>
                                      <p:to>
                                        <p:strVal val="visible"/>
                                      </p:to>
                                    </p:set>
                                    <p:animEffect transition="in" filter="dissolve">
                                      <p:cBhvr>
                                        <p:cTn id="51" dur="500"/>
                                        <p:tgtEl>
                                          <p:spTgt spid="106509"/>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106505"/>
                                        </p:tgtEl>
                                        <p:attrNameLst>
                                          <p:attrName>style.visibility</p:attrName>
                                        </p:attrNameLst>
                                      </p:cBhvr>
                                      <p:to>
                                        <p:strVal val="visible"/>
                                      </p:to>
                                    </p:set>
                                    <p:animEffect transition="in" filter="dissolve">
                                      <p:cBhvr>
                                        <p:cTn id="56" dur="500"/>
                                        <p:tgtEl>
                                          <p:spTgt spid="106505"/>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106510"/>
                                        </p:tgtEl>
                                        <p:attrNameLst>
                                          <p:attrName>style.visibility</p:attrName>
                                        </p:attrNameLst>
                                      </p:cBhvr>
                                      <p:to>
                                        <p:strVal val="visible"/>
                                      </p:to>
                                    </p:set>
                                    <p:animEffect transition="in" filter="dissolve">
                                      <p:cBhvr>
                                        <p:cTn id="61" dur="500"/>
                                        <p:tgtEl>
                                          <p:spTgt spid="106510"/>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106511"/>
                                        </p:tgtEl>
                                        <p:attrNameLst>
                                          <p:attrName>style.visibility</p:attrName>
                                        </p:attrNameLst>
                                      </p:cBhvr>
                                      <p:to>
                                        <p:strVal val="visible"/>
                                      </p:to>
                                    </p:set>
                                    <p:animEffect transition="in" filter="dissolve">
                                      <p:cBhvr>
                                        <p:cTn id="66" dur="500"/>
                                        <p:tgtEl>
                                          <p:spTgt spid="106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autoUpdateAnimBg="0"/>
      <p:bldP spid="106501" grpId="0" autoUpdateAnimBg="0"/>
      <p:bldP spid="106502" grpId="0" autoUpdateAnimBg="0"/>
      <p:bldP spid="106503" grpId="0" autoUpdateAnimBg="0"/>
      <p:bldP spid="106504" grpId="0" autoUpdateAnimBg="0"/>
      <p:bldP spid="106505" grpId="0" autoUpdateAnimBg="0"/>
      <p:bldP spid="106506" grpId="0" autoUpdateAnimBg="0"/>
      <p:bldP spid="106507" grpId="0" autoUpdateAnimBg="0"/>
      <p:bldP spid="106508" grpId="0" autoUpdateAnimBg="0"/>
      <p:bldP spid="106509" grpId="0" autoUpdateAnimBg="0"/>
      <p:bldP spid="106510" grpId="0" autoUpdateAnimBg="0"/>
      <p:bldP spid="106511" grpId="0" autoUpdateAnimBg="0"/>
      <p:bldP spid="10651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title"/>
          </p:nvPr>
        </p:nvSpPr>
        <p:spPr/>
        <p:txBody>
          <a:bodyPr/>
          <a:lstStyle/>
          <a:p>
            <a:pPr eaLnBrk="1" fontAlgn="auto" hangingPunct="1">
              <a:spcAft>
                <a:spcPts val="0"/>
              </a:spcAft>
              <a:defRPr/>
            </a:pPr>
            <a:r>
              <a:rPr lang="en-US" altLang="en-US"/>
              <a:t>Teaching Moment</a:t>
            </a:r>
          </a:p>
        </p:txBody>
      </p:sp>
      <p:sp>
        <p:nvSpPr>
          <p:cNvPr id="64515" name="Rectangle 4"/>
          <p:cNvSpPr>
            <a:spLocks noGrp="1" noChangeArrowheads="1"/>
          </p:cNvSpPr>
          <p:nvPr>
            <p:ph sz="quarter" idx="1"/>
          </p:nvPr>
        </p:nvSpPr>
        <p:spPr>
          <a:xfrm>
            <a:off x="457200" y="1600200"/>
            <a:ext cx="7467600" cy="4873625"/>
          </a:xfrm>
        </p:spPr>
        <p:txBody>
          <a:bodyPr/>
          <a:lstStyle/>
          <a:p>
            <a:pPr eaLnBrk="1" hangingPunct="1"/>
            <a:r>
              <a:rPr lang="en-US" altLang="en-US" smtClean="0"/>
              <a:t>When an impulse originates in a ventricle, conduction through the ventricles will be inefficient and the QRS will be wide and bizarre.</a:t>
            </a:r>
          </a:p>
        </p:txBody>
      </p:sp>
      <p:sp>
        <p:nvSpPr>
          <p:cNvPr id="64516"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64517" name="Picture 2" descr="pvc-mf3-m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424363"/>
            <a:ext cx="77724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Freeform 5"/>
          <p:cNvSpPr>
            <a:spLocks/>
          </p:cNvSpPr>
          <p:nvPr/>
        </p:nvSpPr>
        <p:spPr bwMode="auto">
          <a:xfrm>
            <a:off x="4973638" y="4475163"/>
            <a:ext cx="1122362" cy="1468437"/>
          </a:xfrm>
          <a:custGeom>
            <a:avLst/>
            <a:gdLst>
              <a:gd name="T0" fmla="*/ 2147483647 w 707"/>
              <a:gd name="T1" fmla="*/ 2147483647 h 925"/>
              <a:gd name="T2" fmla="*/ 2147483647 w 707"/>
              <a:gd name="T3" fmla="*/ 2147483647 h 925"/>
              <a:gd name="T4" fmla="*/ 2147483647 w 707"/>
              <a:gd name="T5" fmla="*/ 2147483647 h 925"/>
              <a:gd name="T6" fmla="*/ 2147483647 w 707"/>
              <a:gd name="T7" fmla="*/ 2147483647 h 925"/>
              <a:gd name="T8" fmla="*/ 2147483647 w 707"/>
              <a:gd name="T9" fmla="*/ 2147483647 h 925"/>
              <a:gd name="T10" fmla="*/ 2147483647 w 707"/>
              <a:gd name="T11" fmla="*/ 2147483647 h 925"/>
              <a:gd name="T12" fmla="*/ 2147483647 w 707"/>
              <a:gd name="T13" fmla="*/ 2147483647 h 925"/>
              <a:gd name="T14" fmla="*/ 2147483647 w 707"/>
              <a:gd name="T15" fmla="*/ 2147483647 h 925"/>
              <a:gd name="T16" fmla="*/ 2147483647 w 707"/>
              <a:gd name="T17" fmla="*/ 2147483647 h 925"/>
              <a:gd name="T18" fmla="*/ 2147483647 w 707"/>
              <a:gd name="T19" fmla="*/ 2147483647 h 925"/>
              <a:gd name="T20" fmla="*/ 2147483647 w 707"/>
              <a:gd name="T21" fmla="*/ 2147483647 h 925"/>
              <a:gd name="T22" fmla="*/ 2147483647 w 707"/>
              <a:gd name="T23" fmla="*/ 2147483647 h 925"/>
              <a:gd name="T24" fmla="*/ 2147483647 w 707"/>
              <a:gd name="T25" fmla="*/ 2147483647 h 925"/>
              <a:gd name="T26" fmla="*/ 2147483647 w 707"/>
              <a:gd name="T27" fmla="*/ 2147483647 h 925"/>
              <a:gd name="T28" fmla="*/ 2147483647 w 707"/>
              <a:gd name="T29" fmla="*/ 2147483647 h 9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7"/>
              <a:gd name="T46" fmla="*/ 0 h 925"/>
              <a:gd name="T47" fmla="*/ 707 w 707"/>
              <a:gd name="T48" fmla="*/ 925 h 9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7" h="925">
                <a:moveTo>
                  <a:pt x="264" y="156"/>
                </a:moveTo>
                <a:cubicBezTo>
                  <a:pt x="133" y="171"/>
                  <a:pt x="147" y="152"/>
                  <a:pt x="81" y="247"/>
                </a:cubicBezTo>
                <a:cubicBezTo>
                  <a:pt x="50" y="340"/>
                  <a:pt x="60" y="440"/>
                  <a:pt x="29" y="534"/>
                </a:cubicBezTo>
                <a:cubicBezTo>
                  <a:pt x="44" y="787"/>
                  <a:pt x="0" y="705"/>
                  <a:pt x="95" y="821"/>
                </a:cubicBezTo>
                <a:cubicBezTo>
                  <a:pt x="105" y="833"/>
                  <a:pt x="110" y="849"/>
                  <a:pt x="121" y="860"/>
                </a:cubicBezTo>
                <a:cubicBezTo>
                  <a:pt x="152" y="891"/>
                  <a:pt x="199" y="899"/>
                  <a:pt x="238" y="912"/>
                </a:cubicBezTo>
                <a:cubicBezTo>
                  <a:pt x="251" y="916"/>
                  <a:pt x="277" y="925"/>
                  <a:pt x="277" y="925"/>
                </a:cubicBezTo>
                <a:cubicBezTo>
                  <a:pt x="334" y="921"/>
                  <a:pt x="391" y="922"/>
                  <a:pt x="447" y="912"/>
                </a:cubicBezTo>
                <a:cubicBezTo>
                  <a:pt x="495" y="903"/>
                  <a:pt x="552" y="816"/>
                  <a:pt x="603" y="782"/>
                </a:cubicBezTo>
                <a:cubicBezTo>
                  <a:pt x="677" y="672"/>
                  <a:pt x="667" y="563"/>
                  <a:pt x="707" y="443"/>
                </a:cubicBezTo>
                <a:cubicBezTo>
                  <a:pt x="696" y="305"/>
                  <a:pt x="705" y="129"/>
                  <a:pt x="551" y="78"/>
                </a:cubicBezTo>
                <a:cubicBezTo>
                  <a:pt x="476" y="0"/>
                  <a:pt x="393" y="44"/>
                  <a:pt x="277" y="51"/>
                </a:cubicBezTo>
                <a:cubicBezTo>
                  <a:pt x="198" y="172"/>
                  <a:pt x="295" y="16"/>
                  <a:pt x="238" y="130"/>
                </a:cubicBezTo>
                <a:cubicBezTo>
                  <a:pt x="231" y="144"/>
                  <a:pt x="219" y="155"/>
                  <a:pt x="212" y="169"/>
                </a:cubicBezTo>
                <a:cubicBezTo>
                  <a:pt x="206" y="181"/>
                  <a:pt x="199" y="208"/>
                  <a:pt x="199" y="208"/>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4519" name="Freeform 6"/>
          <p:cNvSpPr>
            <a:spLocks/>
          </p:cNvSpPr>
          <p:nvPr/>
        </p:nvSpPr>
        <p:spPr bwMode="auto">
          <a:xfrm>
            <a:off x="7086600" y="4246563"/>
            <a:ext cx="1295400" cy="1544637"/>
          </a:xfrm>
          <a:custGeom>
            <a:avLst/>
            <a:gdLst>
              <a:gd name="T0" fmla="*/ 2147483647 w 707"/>
              <a:gd name="T1" fmla="*/ 2147483647 h 925"/>
              <a:gd name="T2" fmla="*/ 2147483647 w 707"/>
              <a:gd name="T3" fmla="*/ 2147483647 h 925"/>
              <a:gd name="T4" fmla="*/ 2147483647 w 707"/>
              <a:gd name="T5" fmla="*/ 2147483647 h 925"/>
              <a:gd name="T6" fmla="*/ 2147483647 w 707"/>
              <a:gd name="T7" fmla="*/ 2147483647 h 925"/>
              <a:gd name="T8" fmla="*/ 2147483647 w 707"/>
              <a:gd name="T9" fmla="*/ 2147483647 h 925"/>
              <a:gd name="T10" fmla="*/ 2147483647 w 707"/>
              <a:gd name="T11" fmla="*/ 2147483647 h 925"/>
              <a:gd name="T12" fmla="*/ 2147483647 w 707"/>
              <a:gd name="T13" fmla="*/ 2147483647 h 925"/>
              <a:gd name="T14" fmla="*/ 2147483647 w 707"/>
              <a:gd name="T15" fmla="*/ 2147483647 h 925"/>
              <a:gd name="T16" fmla="*/ 2147483647 w 707"/>
              <a:gd name="T17" fmla="*/ 2147483647 h 925"/>
              <a:gd name="T18" fmla="*/ 2147483647 w 707"/>
              <a:gd name="T19" fmla="*/ 2147483647 h 925"/>
              <a:gd name="T20" fmla="*/ 2147483647 w 707"/>
              <a:gd name="T21" fmla="*/ 2147483647 h 925"/>
              <a:gd name="T22" fmla="*/ 2147483647 w 707"/>
              <a:gd name="T23" fmla="*/ 2147483647 h 925"/>
              <a:gd name="T24" fmla="*/ 2147483647 w 707"/>
              <a:gd name="T25" fmla="*/ 2147483647 h 925"/>
              <a:gd name="T26" fmla="*/ 2147483647 w 707"/>
              <a:gd name="T27" fmla="*/ 2147483647 h 925"/>
              <a:gd name="T28" fmla="*/ 2147483647 w 707"/>
              <a:gd name="T29" fmla="*/ 2147483647 h 9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7"/>
              <a:gd name="T46" fmla="*/ 0 h 925"/>
              <a:gd name="T47" fmla="*/ 707 w 707"/>
              <a:gd name="T48" fmla="*/ 925 h 9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7" h="925">
                <a:moveTo>
                  <a:pt x="264" y="156"/>
                </a:moveTo>
                <a:cubicBezTo>
                  <a:pt x="133" y="171"/>
                  <a:pt x="147" y="152"/>
                  <a:pt x="81" y="247"/>
                </a:cubicBezTo>
                <a:cubicBezTo>
                  <a:pt x="50" y="340"/>
                  <a:pt x="60" y="440"/>
                  <a:pt x="29" y="534"/>
                </a:cubicBezTo>
                <a:cubicBezTo>
                  <a:pt x="44" y="787"/>
                  <a:pt x="0" y="705"/>
                  <a:pt x="95" y="821"/>
                </a:cubicBezTo>
                <a:cubicBezTo>
                  <a:pt x="105" y="833"/>
                  <a:pt x="110" y="849"/>
                  <a:pt x="121" y="860"/>
                </a:cubicBezTo>
                <a:cubicBezTo>
                  <a:pt x="152" y="891"/>
                  <a:pt x="199" y="899"/>
                  <a:pt x="238" y="912"/>
                </a:cubicBezTo>
                <a:cubicBezTo>
                  <a:pt x="251" y="916"/>
                  <a:pt x="277" y="925"/>
                  <a:pt x="277" y="925"/>
                </a:cubicBezTo>
                <a:cubicBezTo>
                  <a:pt x="334" y="921"/>
                  <a:pt x="391" y="922"/>
                  <a:pt x="447" y="912"/>
                </a:cubicBezTo>
                <a:cubicBezTo>
                  <a:pt x="495" y="903"/>
                  <a:pt x="552" y="816"/>
                  <a:pt x="603" y="782"/>
                </a:cubicBezTo>
                <a:cubicBezTo>
                  <a:pt x="677" y="672"/>
                  <a:pt x="667" y="563"/>
                  <a:pt x="707" y="443"/>
                </a:cubicBezTo>
                <a:cubicBezTo>
                  <a:pt x="696" y="305"/>
                  <a:pt x="705" y="129"/>
                  <a:pt x="551" y="78"/>
                </a:cubicBezTo>
                <a:cubicBezTo>
                  <a:pt x="476" y="0"/>
                  <a:pt x="393" y="44"/>
                  <a:pt x="277" y="51"/>
                </a:cubicBezTo>
                <a:cubicBezTo>
                  <a:pt x="198" y="172"/>
                  <a:pt x="295" y="16"/>
                  <a:pt x="238" y="130"/>
                </a:cubicBezTo>
                <a:cubicBezTo>
                  <a:pt x="231" y="144"/>
                  <a:pt x="219" y="155"/>
                  <a:pt x="212" y="169"/>
                </a:cubicBezTo>
                <a:cubicBezTo>
                  <a:pt x="206" y="181"/>
                  <a:pt x="199" y="208"/>
                  <a:pt x="199" y="208"/>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ekg-ecg-interpretation-p-qrs-st-t-wave.jp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4745869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66563"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0355" name="Text Box 3"/>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100 bpm</a:t>
            </a:r>
            <a:endParaRPr lang="en-US" altLang="en-US">
              <a:solidFill>
                <a:srgbClr val="FF5050"/>
              </a:solidFill>
            </a:endParaRPr>
          </a:p>
        </p:txBody>
      </p:sp>
      <p:sp>
        <p:nvSpPr>
          <p:cNvPr id="100356"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0357"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0358" name="Text Box 6"/>
          <p:cNvSpPr txBox="1">
            <a:spLocks noChangeArrowheads="1"/>
          </p:cNvSpPr>
          <p:nvPr/>
        </p:nvSpPr>
        <p:spPr bwMode="auto">
          <a:xfrm>
            <a:off x="5257800" y="3352800"/>
            <a:ext cx="3886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irregularly irregular</a:t>
            </a:r>
            <a:endParaRPr lang="en-US" altLang="en-US">
              <a:solidFill>
                <a:srgbClr val="FF5050"/>
              </a:solidFill>
            </a:endParaRPr>
          </a:p>
        </p:txBody>
      </p:sp>
      <p:sp>
        <p:nvSpPr>
          <p:cNvPr id="100359"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endParaRPr lang="en-US" altLang="en-US">
              <a:solidFill>
                <a:srgbClr val="FF5050"/>
              </a:solidFill>
            </a:endParaRPr>
          </a:p>
        </p:txBody>
      </p:sp>
      <p:sp>
        <p:nvSpPr>
          <p:cNvPr id="100360" name="Text Box 8"/>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0.06 s</a:t>
            </a:r>
            <a:endParaRPr lang="en-US" altLang="en-US">
              <a:solidFill>
                <a:srgbClr val="FF5050"/>
              </a:solidFill>
            </a:endParaRPr>
          </a:p>
        </p:txBody>
      </p:sp>
      <p:sp>
        <p:nvSpPr>
          <p:cNvPr id="100361"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0362"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0363"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p>
        </p:txBody>
      </p:sp>
      <p:sp>
        <p:nvSpPr>
          <p:cNvPr id="100364"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0365"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0366" name="Text Box 14"/>
          <p:cNvSpPr txBox="1">
            <a:spLocks noChangeArrowheads="1"/>
          </p:cNvSpPr>
          <p:nvPr/>
        </p:nvSpPr>
        <p:spPr bwMode="auto">
          <a:xfrm>
            <a:off x="3581400" y="5821363"/>
            <a:ext cx="4953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Atrial Fibrillation</a:t>
            </a:r>
          </a:p>
        </p:txBody>
      </p:sp>
      <p:pic>
        <p:nvPicPr>
          <p:cNvPr id="66576" name="Picture 15" descr="af-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00200"/>
            <a:ext cx="7772400"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0356"/>
                                        </p:tgtEl>
                                        <p:attrNameLst>
                                          <p:attrName>style.visibility</p:attrName>
                                        </p:attrNameLst>
                                      </p:cBhvr>
                                      <p:to>
                                        <p:strVal val="visible"/>
                                      </p:to>
                                    </p:set>
                                    <p:animEffect transition="in" filter="dissolve">
                                      <p:cBhvr>
                                        <p:cTn id="7" dur="500"/>
                                        <p:tgtEl>
                                          <p:spTgt spid="1003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0355"/>
                                        </p:tgtEl>
                                        <p:attrNameLst>
                                          <p:attrName>style.visibility</p:attrName>
                                        </p:attrNameLst>
                                      </p:cBhvr>
                                      <p:to>
                                        <p:strVal val="visible"/>
                                      </p:to>
                                    </p:set>
                                    <p:animEffect transition="in" filter="dissolve">
                                      <p:cBhvr>
                                        <p:cTn id="12" dur="500"/>
                                        <p:tgtEl>
                                          <p:spTgt spid="10035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0357"/>
                                        </p:tgtEl>
                                        <p:attrNameLst>
                                          <p:attrName>style.visibility</p:attrName>
                                        </p:attrNameLst>
                                      </p:cBhvr>
                                      <p:to>
                                        <p:strVal val="visible"/>
                                      </p:to>
                                    </p:set>
                                    <p:animEffect transition="in" filter="dissolve">
                                      <p:cBhvr>
                                        <p:cTn id="17" dur="500"/>
                                        <p:tgtEl>
                                          <p:spTgt spid="10035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0358"/>
                                        </p:tgtEl>
                                        <p:attrNameLst>
                                          <p:attrName>style.visibility</p:attrName>
                                        </p:attrNameLst>
                                      </p:cBhvr>
                                      <p:to>
                                        <p:strVal val="visible"/>
                                      </p:to>
                                    </p:set>
                                    <p:animEffect transition="in" filter="dissolve">
                                      <p:cBhvr>
                                        <p:cTn id="22" dur="500"/>
                                        <p:tgtEl>
                                          <p:spTgt spid="10035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0361"/>
                                        </p:tgtEl>
                                        <p:attrNameLst>
                                          <p:attrName>style.visibility</p:attrName>
                                        </p:attrNameLst>
                                      </p:cBhvr>
                                      <p:to>
                                        <p:strVal val="visible"/>
                                      </p:to>
                                    </p:set>
                                    <p:animEffect transition="in" filter="dissolve">
                                      <p:cBhvr>
                                        <p:cTn id="27" dur="500"/>
                                        <p:tgtEl>
                                          <p:spTgt spid="10036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0359"/>
                                        </p:tgtEl>
                                        <p:attrNameLst>
                                          <p:attrName>style.visibility</p:attrName>
                                        </p:attrNameLst>
                                      </p:cBhvr>
                                      <p:to>
                                        <p:strVal val="visible"/>
                                      </p:to>
                                    </p:set>
                                    <p:animEffect transition="in" filter="dissolve">
                                      <p:cBhvr>
                                        <p:cTn id="32" dur="500"/>
                                        <p:tgtEl>
                                          <p:spTgt spid="10035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0362"/>
                                        </p:tgtEl>
                                        <p:attrNameLst>
                                          <p:attrName>style.visibility</p:attrName>
                                        </p:attrNameLst>
                                      </p:cBhvr>
                                      <p:to>
                                        <p:strVal val="visible"/>
                                      </p:to>
                                    </p:set>
                                    <p:animEffect transition="in" filter="dissolve">
                                      <p:cBhvr>
                                        <p:cTn id="37" dur="500"/>
                                        <p:tgtEl>
                                          <p:spTgt spid="10036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0363"/>
                                        </p:tgtEl>
                                        <p:attrNameLst>
                                          <p:attrName>style.visibility</p:attrName>
                                        </p:attrNameLst>
                                      </p:cBhvr>
                                      <p:to>
                                        <p:strVal val="visible"/>
                                      </p:to>
                                    </p:set>
                                    <p:animEffect transition="in" filter="dissolve">
                                      <p:cBhvr>
                                        <p:cTn id="42" dur="500"/>
                                        <p:tgtEl>
                                          <p:spTgt spid="10036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0364"/>
                                        </p:tgtEl>
                                        <p:attrNameLst>
                                          <p:attrName>style.visibility</p:attrName>
                                        </p:attrNameLst>
                                      </p:cBhvr>
                                      <p:to>
                                        <p:strVal val="visible"/>
                                      </p:to>
                                    </p:set>
                                    <p:animEffect transition="in" filter="dissolve">
                                      <p:cBhvr>
                                        <p:cTn id="47" dur="500"/>
                                        <p:tgtEl>
                                          <p:spTgt spid="10036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0360"/>
                                        </p:tgtEl>
                                        <p:attrNameLst>
                                          <p:attrName>style.visibility</p:attrName>
                                        </p:attrNameLst>
                                      </p:cBhvr>
                                      <p:to>
                                        <p:strVal val="visible"/>
                                      </p:to>
                                    </p:set>
                                    <p:animEffect transition="in" filter="dissolve">
                                      <p:cBhvr>
                                        <p:cTn id="52" dur="500"/>
                                        <p:tgtEl>
                                          <p:spTgt spid="10036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0365"/>
                                        </p:tgtEl>
                                        <p:attrNameLst>
                                          <p:attrName>style.visibility</p:attrName>
                                        </p:attrNameLst>
                                      </p:cBhvr>
                                      <p:to>
                                        <p:strVal val="visible"/>
                                      </p:to>
                                    </p:set>
                                    <p:animEffect transition="in" filter="dissolve">
                                      <p:cBhvr>
                                        <p:cTn id="57" dur="500"/>
                                        <p:tgtEl>
                                          <p:spTgt spid="100365"/>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0366"/>
                                        </p:tgtEl>
                                        <p:attrNameLst>
                                          <p:attrName>style.visibility</p:attrName>
                                        </p:attrNameLst>
                                      </p:cBhvr>
                                      <p:to>
                                        <p:strVal val="visible"/>
                                      </p:to>
                                    </p:set>
                                    <p:animEffect transition="in" filter="dissolve">
                                      <p:cBhvr>
                                        <p:cTn id="62" dur="500"/>
                                        <p:tgtEl>
                                          <p:spTgt spid="100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autoUpdateAnimBg="0"/>
      <p:bldP spid="100356" grpId="0" autoUpdateAnimBg="0"/>
      <p:bldP spid="100357" grpId="0" autoUpdateAnimBg="0"/>
      <p:bldP spid="100358" grpId="0" autoUpdateAnimBg="0"/>
      <p:bldP spid="100359" grpId="0" autoUpdateAnimBg="0"/>
      <p:bldP spid="100360" grpId="0" autoUpdateAnimBg="0"/>
      <p:bldP spid="100361" grpId="0" autoUpdateAnimBg="0"/>
      <p:bldP spid="100362" grpId="0" autoUpdateAnimBg="0"/>
      <p:bldP spid="100363" grpId="0" autoUpdateAnimBg="0"/>
      <p:bldP spid="100364" grpId="0" autoUpdateAnimBg="0"/>
      <p:bldP spid="100365" grpId="0" autoUpdateAnimBg="0"/>
      <p:bldP spid="100366"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69635"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1379" name="Text Box 3"/>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70 bpm</a:t>
            </a:r>
            <a:endParaRPr lang="en-US" altLang="en-US">
              <a:solidFill>
                <a:srgbClr val="FF5050"/>
              </a:solidFill>
            </a:endParaRPr>
          </a:p>
        </p:txBody>
      </p:sp>
      <p:sp>
        <p:nvSpPr>
          <p:cNvPr id="101380"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1381"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1382" name="Text Box 6"/>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regular</a:t>
            </a:r>
            <a:endParaRPr lang="en-US" altLang="en-US">
              <a:solidFill>
                <a:srgbClr val="FF5050"/>
              </a:solidFill>
            </a:endParaRPr>
          </a:p>
        </p:txBody>
      </p:sp>
      <p:sp>
        <p:nvSpPr>
          <p:cNvPr id="101383"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flutter waves</a:t>
            </a:r>
            <a:endParaRPr lang="en-US" altLang="en-US">
              <a:solidFill>
                <a:srgbClr val="FF5050"/>
              </a:solidFill>
            </a:endParaRPr>
          </a:p>
        </p:txBody>
      </p:sp>
      <p:sp>
        <p:nvSpPr>
          <p:cNvPr id="101384" name="Text Box 8"/>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0.06 s</a:t>
            </a:r>
            <a:endParaRPr lang="en-US" altLang="en-US">
              <a:solidFill>
                <a:srgbClr val="FF5050"/>
              </a:solidFill>
            </a:endParaRPr>
          </a:p>
        </p:txBody>
      </p:sp>
      <p:sp>
        <p:nvSpPr>
          <p:cNvPr id="101385"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1386"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1387"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p>
        </p:txBody>
      </p:sp>
      <p:sp>
        <p:nvSpPr>
          <p:cNvPr id="101388"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1389"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1390" name="Text Box 14"/>
          <p:cNvSpPr txBox="1">
            <a:spLocks noChangeArrowheads="1"/>
          </p:cNvSpPr>
          <p:nvPr/>
        </p:nvSpPr>
        <p:spPr bwMode="auto">
          <a:xfrm>
            <a:off x="3581400" y="5821363"/>
            <a:ext cx="4953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Atrial Flutter</a:t>
            </a:r>
          </a:p>
        </p:txBody>
      </p:sp>
      <p:pic>
        <p:nvPicPr>
          <p:cNvPr id="69648" name="Picture 15" descr="aflut-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16075"/>
            <a:ext cx="77724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380"/>
                                        </p:tgtEl>
                                        <p:attrNameLst>
                                          <p:attrName>style.visibility</p:attrName>
                                        </p:attrNameLst>
                                      </p:cBhvr>
                                      <p:to>
                                        <p:strVal val="visible"/>
                                      </p:to>
                                    </p:set>
                                    <p:animEffect transition="in" filter="dissolve">
                                      <p:cBhvr>
                                        <p:cTn id="7" dur="500"/>
                                        <p:tgtEl>
                                          <p:spTgt spid="10138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379"/>
                                        </p:tgtEl>
                                        <p:attrNameLst>
                                          <p:attrName>style.visibility</p:attrName>
                                        </p:attrNameLst>
                                      </p:cBhvr>
                                      <p:to>
                                        <p:strVal val="visible"/>
                                      </p:to>
                                    </p:set>
                                    <p:animEffect transition="in" filter="dissolve">
                                      <p:cBhvr>
                                        <p:cTn id="12" dur="500"/>
                                        <p:tgtEl>
                                          <p:spTgt spid="10137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1381"/>
                                        </p:tgtEl>
                                        <p:attrNameLst>
                                          <p:attrName>style.visibility</p:attrName>
                                        </p:attrNameLst>
                                      </p:cBhvr>
                                      <p:to>
                                        <p:strVal val="visible"/>
                                      </p:to>
                                    </p:set>
                                    <p:animEffect transition="in" filter="dissolve">
                                      <p:cBhvr>
                                        <p:cTn id="17" dur="500"/>
                                        <p:tgtEl>
                                          <p:spTgt spid="10138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1382"/>
                                        </p:tgtEl>
                                        <p:attrNameLst>
                                          <p:attrName>style.visibility</p:attrName>
                                        </p:attrNameLst>
                                      </p:cBhvr>
                                      <p:to>
                                        <p:strVal val="visible"/>
                                      </p:to>
                                    </p:set>
                                    <p:animEffect transition="in" filter="dissolve">
                                      <p:cBhvr>
                                        <p:cTn id="22" dur="500"/>
                                        <p:tgtEl>
                                          <p:spTgt spid="10138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1385"/>
                                        </p:tgtEl>
                                        <p:attrNameLst>
                                          <p:attrName>style.visibility</p:attrName>
                                        </p:attrNameLst>
                                      </p:cBhvr>
                                      <p:to>
                                        <p:strVal val="visible"/>
                                      </p:to>
                                    </p:set>
                                    <p:animEffect transition="in" filter="dissolve">
                                      <p:cBhvr>
                                        <p:cTn id="27" dur="500"/>
                                        <p:tgtEl>
                                          <p:spTgt spid="10138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1383"/>
                                        </p:tgtEl>
                                        <p:attrNameLst>
                                          <p:attrName>style.visibility</p:attrName>
                                        </p:attrNameLst>
                                      </p:cBhvr>
                                      <p:to>
                                        <p:strVal val="visible"/>
                                      </p:to>
                                    </p:set>
                                    <p:animEffect transition="in" filter="dissolve">
                                      <p:cBhvr>
                                        <p:cTn id="32" dur="500"/>
                                        <p:tgtEl>
                                          <p:spTgt spid="10138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1386"/>
                                        </p:tgtEl>
                                        <p:attrNameLst>
                                          <p:attrName>style.visibility</p:attrName>
                                        </p:attrNameLst>
                                      </p:cBhvr>
                                      <p:to>
                                        <p:strVal val="visible"/>
                                      </p:to>
                                    </p:set>
                                    <p:animEffect transition="in" filter="dissolve">
                                      <p:cBhvr>
                                        <p:cTn id="37" dur="500"/>
                                        <p:tgtEl>
                                          <p:spTgt spid="10138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1387"/>
                                        </p:tgtEl>
                                        <p:attrNameLst>
                                          <p:attrName>style.visibility</p:attrName>
                                        </p:attrNameLst>
                                      </p:cBhvr>
                                      <p:to>
                                        <p:strVal val="visible"/>
                                      </p:to>
                                    </p:set>
                                    <p:animEffect transition="in" filter="dissolve">
                                      <p:cBhvr>
                                        <p:cTn id="42" dur="500"/>
                                        <p:tgtEl>
                                          <p:spTgt spid="10138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1388"/>
                                        </p:tgtEl>
                                        <p:attrNameLst>
                                          <p:attrName>style.visibility</p:attrName>
                                        </p:attrNameLst>
                                      </p:cBhvr>
                                      <p:to>
                                        <p:strVal val="visible"/>
                                      </p:to>
                                    </p:set>
                                    <p:animEffect transition="in" filter="dissolve">
                                      <p:cBhvr>
                                        <p:cTn id="47" dur="500"/>
                                        <p:tgtEl>
                                          <p:spTgt spid="10138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1384"/>
                                        </p:tgtEl>
                                        <p:attrNameLst>
                                          <p:attrName>style.visibility</p:attrName>
                                        </p:attrNameLst>
                                      </p:cBhvr>
                                      <p:to>
                                        <p:strVal val="visible"/>
                                      </p:to>
                                    </p:set>
                                    <p:animEffect transition="in" filter="dissolve">
                                      <p:cBhvr>
                                        <p:cTn id="52" dur="500"/>
                                        <p:tgtEl>
                                          <p:spTgt spid="101384"/>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1389"/>
                                        </p:tgtEl>
                                        <p:attrNameLst>
                                          <p:attrName>style.visibility</p:attrName>
                                        </p:attrNameLst>
                                      </p:cBhvr>
                                      <p:to>
                                        <p:strVal val="visible"/>
                                      </p:to>
                                    </p:set>
                                    <p:animEffect transition="in" filter="dissolve">
                                      <p:cBhvr>
                                        <p:cTn id="57" dur="500"/>
                                        <p:tgtEl>
                                          <p:spTgt spid="101389"/>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1390"/>
                                        </p:tgtEl>
                                        <p:attrNameLst>
                                          <p:attrName>style.visibility</p:attrName>
                                        </p:attrNameLst>
                                      </p:cBhvr>
                                      <p:to>
                                        <p:strVal val="visible"/>
                                      </p:to>
                                    </p:set>
                                    <p:animEffect transition="in" filter="dissolve">
                                      <p:cBhvr>
                                        <p:cTn id="62" dur="500"/>
                                        <p:tgtEl>
                                          <p:spTgt spid="101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autoUpdateAnimBg="0"/>
      <p:bldP spid="101380" grpId="0" autoUpdateAnimBg="0"/>
      <p:bldP spid="101381" grpId="0" autoUpdateAnimBg="0"/>
      <p:bldP spid="101382" grpId="0" autoUpdateAnimBg="0"/>
      <p:bldP spid="101383" grpId="0" autoUpdateAnimBg="0"/>
      <p:bldP spid="101384" grpId="0" autoUpdateAnimBg="0"/>
      <p:bldP spid="101385" grpId="0" autoUpdateAnimBg="0"/>
      <p:bldP spid="101386" grpId="0" autoUpdateAnimBg="0"/>
      <p:bldP spid="101387" grpId="0" autoUpdateAnimBg="0"/>
      <p:bldP spid="101388" grpId="0" autoUpdateAnimBg="0"/>
      <p:bldP spid="101389" grpId="0" autoUpdateAnimBg="0"/>
      <p:bldP spid="101390" grpId="0"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72707"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4451" name="Text Box 3"/>
          <p:cNvSpPr txBox="1">
            <a:spLocks noChangeArrowheads="1"/>
          </p:cNvSpPr>
          <p:nvPr/>
        </p:nvSpPr>
        <p:spPr bwMode="auto">
          <a:xfrm>
            <a:off x="5257800" y="2743200"/>
            <a:ext cx="3200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74 </a:t>
            </a:r>
            <a:r>
              <a:rPr lang="en-US" altLang="en-US" sz="3200">
                <a:solidFill>
                  <a:srgbClr val="FF5050"/>
                </a:solidFill>
                <a:latin typeface="Arial" charset="0"/>
                <a:sym typeface="Wingdings" pitchFamily="2" charset="2"/>
              </a:rPr>
              <a:t>148</a:t>
            </a:r>
            <a:r>
              <a:rPr lang="en-US" altLang="en-US" sz="3200">
                <a:solidFill>
                  <a:srgbClr val="FF5050"/>
                </a:solidFill>
                <a:latin typeface="Arial" charset="0"/>
              </a:rPr>
              <a:t> bpm</a:t>
            </a:r>
          </a:p>
        </p:txBody>
      </p:sp>
      <p:sp>
        <p:nvSpPr>
          <p:cNvPr id="104452"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4453"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4454" name="Text Box 6"/>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Regular </a:t>
            </a:r>
            <a:r>
              <a:rPr lang="en-US" altLang="en-US" sz="3200">
                <a:solidFill>
                  <a:srgbClr val="FF5050"/>
                </a:solidFill>
                <a:latin typeface="Arial" charset="0"/>
                <a:sym typeface="Wingdings" pitchFamily="2" charset="2"/>
              </a:rPr>
              <a:t> regular</a:t>
            </a:r>
            <a:endParaRPr lang="en-US" altLang="en-US">
              <a:solidFill>
                <a:srgbClr val="FF5050"/>
              </a:solidFill>
            </a:endParaRPr>
          </a:p>
        </p:txBody>
      </p:sp>
      <p:sp>
        <p:nvSpPr>
          <p:cNvPr id="104455"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Normal </a:t>
            </a:r>
            <a:r>
              <a:rPr lang="en-US" altLang="en-US" sz="3200">
                <a:solidFill>
                  <a:srgbClr val="FF5050"/>
                </a:solidFill>
                <a:latin typeface="Arial" charset="0"/>
                <a:sym typeface="Wingdings" pitchFamily="2" charset="2"/>
              </a:rPr>
              <a:t> </a:t>
            </a:r>
            <a:r>
              <a:rPr lang="en-US" altLang="en-US" sz="3200">
                <a:solidFill>
                  <a:srgbClr val="FF5050"/>
                </a:solidFill>
                <a:latin typeface="Arial" charset="0"/>
              </a:rPr>
              <a:t>none</a:t>
            </a:r>
            <a:endParaRPr lang="en-US" altLang="en-US">
              <a:solidFill>
                <a:srgbClr val="FF5050"/>
              </a:solidFill>
            </a:endParaRPr>
          </a:p>
        </p:txBody>
      </p:sp>
      <p:sp>
        <p:nvSpPr>
          <p:cNvPr id="104456" name="Text Box 8"/>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0.08 s</a:t>
            </a:r>
            <a:endParaRPr lang="en-US" altLang="en-US">
              <a:solidFill>
                <a:srgbClr val="FF5050"/>
              </a:solidFill>
            </a:endParaRPr>
          </a:p>
        </p:txBody>
      </p:sp>
      <p:sp>
        <p:nvSpPr>
          <p:cNvPr id="104457"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4458"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4459"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0.16 s </a:t>
            </a:r>
            <a:r>
              <a:rPr lang="en-US" altLang="en-US" sz="3200">
                <a:solidFill>
                  <a:srgbClr val="FF5050"/>
                </a:solidFill>
                <a:latin typeface="Arial" charset="0"/>
                <a:sym typeface="Wingdings" pitchFamily="2" charset="2"/>
              </a:rPr>
              <a:t> </a:t>
            </a:r>
            <a:r>
              <a:rPr lang="en-US" altLang="en-US" sz="3200">
                <a:solidFill>
                  <a:srgbClr val="FF5050"/>
                </a:solidFill>
                <a:latin typeface="Arial" charset="0"/>
              </a:rPr>
              <a:t>none</a:t>
            </a:r>
          </a:p>
        </p:txBody>
      </p:sp>
      <p:sp>
        <p:nvSpPr>
          <p:cNvPr id="104460"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4461"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4462" name="Text Box 14"/>
          <p:cNvSpPr txBox="1">
            <a:spLocks noChangeArrowheads="1"/>
          </p:cNvSpPr>
          <p:nvPr/>
        </p:nvSpPr>
        <p:spPr bwMode="auto">
          <a:xfrm>
            <a:off x="3581400" y="5821363"/>
            <a:ext cx="5791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Paroxysmal Supraventricular Tachycardia (PSVT)</a:t>
            </a:r>
          </a:p>
        </p:txBody>
      </p:sp>
      <p:pic>
        <p:nvPicPr>
          <p:cNvPr id="72720" name="Picture 15" descr="psvt-m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0"/>
            <a:ext cx="8153400"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4452"/>
                                        </p:tgtEl>
                                        <p:attrNameLst>
                                          <p:attrName>style.visibility</p:attrName>
                                        </p:attrNameLst>
                                      </p:cBhvr>
                                      <p:to>
                                        <p:strVal val="visible"/>
                                      </p:to>
                                    </p:set>
                                    <p:animEffect transition="in" filter="dissolve">
                                      <p:cBhvr>
                                        <p:cTn id="7" dur="500"/>
                                        <p:tgtEl>
                                          <p:spTgt spid="1044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4451"/>
                                        </p:tgtEl>
                                        <p:attrNameLst>
                                          <p:attrName>style.visibility</p:attrName>
                                        </p:attrNameLst>
                                      </p:cBhvr>
                                      <p:to>
                                        <p:strVal val="visible"/>
                                      </p:to>
                                    </p:set>
                                    <p:animEffect transition="in" filter="dissolve">
                                      <p:cBhvr>
                                        <p:cTn id="12" dur="500"/>
                                        <p:tgtEl>
                                          <p:spTgt spid="1044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4453"/>
                                        </p:tgtEl>
                                        <p:attrNameLst>
                                          <p:attrName>style.visibility</p:attrName>
                                        </p:attrNameLst>
                                      </p:cBhvr>
                                      <p:to>
                                        <p:strVal val="visible"/>
                                      </p:to>
                                    </p:set>
                                    <p:animEffect transition="in" filter="dissolve">
                                      <p:cBhvr>
                                        <p:cTn id="17" dur="500"/>
                                        <p:tgtEl>
                                          <p:spTgt spid="10445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4454"/>
                                        </p:tgtEl>
                                        <p:attrNameLst>
                                          <p:attrName>style.visibility</p:attrName>
                                        </p:attrNameLst>
                                      </p:cBhvr>
                                      <p:to>
                                        <p:strVal val="visible"/>
                                      </p:to>
                                    </p:set>
                                    <p:animEffect transition="in" filter="dissolve">
                                      <p:cBhvr>
                                        <p:cTn id="22" dur="500"/>
                                        <p:tgtEl>
                                          <p:spTgt spid="10445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4457"/>
                                        </p:tgtEl>
                                        <p:attrNameLst>
                                          <p:attrName>style.visibility</p:attrName>
                                        </p:attrNameLst>
                                      </p:cBhvr>
                                      <p:to>
                                        <p:strVal val="visible"/>
                                      </p:to>
                                    </p:set>
                                    <p:animEffect transition="in" filter="dissolve">
                                      <p:cBhvr>
                                        <p:cTn id="27" dur="500"/>
                                        <p:tgtEl>
                                          <p:spTgt spid="10445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4455"/>
                                        </p:tgtEl>
                                        <p:attrNameLst>
                                          <p:attrName>style.visibility</p:attrName>
                                        </p:attrNameLst>
                                      </p:cBhvr>
                                      <p:to>
                                        <p:strVal val="visible"/>
                                      </p:to>
                                    </p:set>
                                    <p:animEffect transition="in" filter="dissolve">
                                      <p:cBhvr>
                                        <p:cTn id="32" dur="500"/>
                                        <p:tgtEl>
                                          <p:spTgt spid="10445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4458"/>
                                        </p:tgtEl>
                                        <p:attrNameLst>
                                          <p:attrName>style.visibility</p:attrName>
                                        </p:attrNameLst>
                                      </p:cBhvr>
                                      <p:to>
                                        <p:strVal val="visible"/>
                                      </p:to>
                                    </p:set>
                                    <p:animEffect transition="in" filter="dissolve">
                                      <p:cBhvr>
                                        <p:cTn id="37" dur="500"/>
                                        <p:tgtEl>
                                          <p:spTgt spid="10445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4459"/>
                                        </p:tgtEl>
                                        <p:attrNameLst>
                                          <p:attrName>style.visibility</p:attrName>
                                        </p:attrNameLst>
                                      </p:cBhvr>
                                      <p:to>
                                        <p:strVal val="visible"/>
                                      </p:to>
                                    </p:set>
                                    <p:animEffect transition="in" filter="dissolve">
                                      <p:cBhvr>
                                        <p:cTn id="42" dur="500"/>
                                        <p:tgtEl>
                                          <p:spTgt spid="10445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4460"/>
                                        </p:tgtEl>
                                        <p:attrNameLst>
                                          <p:attrName>style.visibility</p:attrName>
                                        </p:attrNameLst>
                                      </p:cBhvr>
                                      <p:to>
                                        <p:strVal val="visible"/>
                                      </p:to>
                                    </p:set>
                                    <p:animEffect transition="in" filter="dissolve">
                                      <p:cBhvr>
                                        <p:cTn id="47" dur="500"/>
                                        <p:tgtEl>
                                          <p:spTgt spid="10446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4456"/>
                                        </p:tgtEl>
                                        <p:attrNameLst>
                                          <p:attrName>style.visibility</p:attrName>
                                        </p:attrNameLst>
                                      </p:cBhvr>
                                      <p:to>
                                        <p:strVal val="visible"/>
                                      </p:to>
                                    </p:set>
                                    <p:animEffect transition="in" filter="dissolve">
                                      <p:cBhvr>
                                        <p:cTn id="52" dur="500"/>
                                        <p:tgtEl>
                                          <p:spTgt spid="104456"/>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4461"/>
                                        </p:tgtEl>
                                        <p:attrNameLst>
                                          <p:attrName>style.visibility</p:attrName>
                                        </p:attrNameLst>
                                      </p:cBhvr>
                                      <p:to>
                                        <p:strVal val="visible"/>
                                      </p:to>
                                    </p:set>
                                    <p:animEffect transition="in" filter="dissolve">
                                      <p:cBhvr>
                                        <p:cTn id="57" dur="500"/>
                                        <p:tgtEl>
                                          <p:spTgt spid="10446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4462"/>
                                        </p:tgtEl>
                                        <p:attrNameLst>
                                          <p:attrName>style.visibility</p:attrName>
                                        </p:attrNameLst>
                                      </p:cBhvr>
                                      <p:to>
                                        <p:strVal val="visible"/>
                                      </p:to>
                                    </p:set>
                                    <p:animEffect transition="in" filter="dissolve">
                                      <p:cBhvr>
                                        <p:cTn id="62" dur="500"/>
                                        <p:tgtEl>
                                          <p:spTgt spid="104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autoUpdateAnimBg="0"/>
      <p:bldP spid="104452" grpId="0" autoUpdateAnimBg="0"/>
      <p:bldP spid="104453" grpId="0" autoUpdateAnimBg="0"/>
      <p:bldP spid="104454" grpId="0" autoUpdateAnimBg="0"/>
      <p:bldP spid="104455" grpId="0" autoUpdateAnimBg="0"/>
      <p:bldP spid="104456" grpId="0" autoUpdateAnimBg="0"/>
      <p:bldP spid="104457" grpId="0" autoUpdateAnimBg="0"/>
      <p:bldP spid="104458" grpId="0" autoUpdateAnimBg="0"/>
      <p:bldP spid="104459" grpId="0" autoUpdateAnimBg="0"/>
      <p:bldP spid="104460" grpId="0" autoUpdateAnimBg="0"/>
      <p:bldP spid="104461" grpId="0" autoUpdateAnimBg="0"/>
      <p:bldP spid="104462"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76803"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6499" name="Text Box 3"/>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160 bpm</a:t>
            </a:r>
            <a:endParaRPr lang="en-US" altLang="en-US">
              <a:solidFill>
                <a:srgbClr val="FF5050"/>
              </a:solidFill>
            </a:endParaRPr>
          </a:p>
        </p:txBody>
      </p:sp>
      <p:sp>
        <p:nvSpPr>
          <p:cNvPr id="106500"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6501"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6502" name="Text Box 6"/>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regular</a:t>
            </a:r>
            <a:endParaRPr lang="en-US" altLang="en-US">
              <a:solidFill>
                <a:srgbClr val="FF5050"/>
              </a:solidFill>
            </a:endParaRPr>
          </a:p>
        </p:txBody>
      </p:sp>
      <p:sp>
        <p:nvSpPr>
          <p:cNvPr id="106503"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endParaRPr lang="en-US" altLang="en-US">
              <a:solidFill>
                <a:srgbClr val="FF5050"/>
              </a:solidFill>
            </a:endParaRPr>
          </a:p>
        </p:txBody>
      </p:sp>
      <p:sp>
        <p:nvSpPr>
          <p:cNvPr id="106504" name="Text Box 8"/>
          <p:cNvSpPr txBox="1">
            <a:spLocks noChangeArrowheads="1"/>
          </p:cNvSpPr>
          <p:nvPr/>
        </p:nvSpPr>
        <p:spPr bwMode="auto">
          <a:xfrm>
            <a:off x="5257800" y="5135563"/>
            <a:ext cx="3657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wide (&gt; 0.12 sec)</a:t>
            </a:r>
            <a:endParaRPr lang="en-US" altLang="en-US">
              <a:solidFill>
                <a:srgbClr val="FF5050"/>
              </a:solidFill>
            </a:endParaRPr>
          </a:p>
        </p:txBody>
      </p:sp>
      <p:sp>
        <p:nvSpPr>
          <p:cNvPr id="106505"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6506"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6507"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p>
        </p:txBody>
      </p:sp>
      <p:sp>
        <p:nvSpPr>
          <p:cNvPr id="106508"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6509"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6510" name="Text Box 14"/>
          <p:cNvSpPr txBox="1">
            <a:spLocks noChangeArrowheads="1"/>
          </p:cNvSpPr>
          <p:nvPr/>
        </p:nvSpPr>
        <p:spPr bwMode="auto">
          <a:xfrm>
            <a:off x="3581400" y="5821363"/>
            <a:ext cx="579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Ventricular Tachycardia</a:t>
            </a:r>
          </a:p>
        </p:txBody>
      </p:sp>
      <p:pic>
        <p:nvPicPr>
          <p:cNvPr id="76816" name="Picture 15" descr="vt-m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00200"/>
            <a:ext cx="7772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6500"/>
                                        </p:tgtEl>
                                        <p:attrNameLst>
                                          <p:attrName>style.visibility</p:attrName>
                                        </p:attrNameLst>
                                      </p:cBhvr>
                                      <p:to>
                                        <p:strVal val="visible"/>
                                      </p:to>
                                    </p:set>
                                    <p:animEffect transition="in" filter="dissolve">
                                      <p:cBhvr>
                                        <p:cTn id="7" dur="500"/>
                                        <p:tgtEl>
                                          <p:spTgt spid="1065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6499"/>
                                        </p:tgtEl>
                                        <p:attrNameLst>
                                          <p:attrName>style.visibility</p:attrName>
                                        </p:attrNameLst>
                                      </p:cBhvr>
                                      <p:to>
                                        <p:strVal val="visible"/>
                                      </p:to>
                                    </p:set>
                                    <p:animEffect transition="in" filter="dissolve">
                                      <p:cBhvr>
                                        <p:cTn id="12" dur="500"/>
                                        <p:tgtEl>
                                          <p:spTgt spid="10649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6501"/>
                                        </p:tgtEl>
                                        <p:attrNameLst>
                                          <p:attrName>style.visibility</p:attrName>
                                        </p:attrNameLst>
                                      </p:cBhvr>
                                      <p:to>
                                        <p:strVal val="visible"/>
                                      </p:to>
                                    </p:set>
                                    <p:animEffect transition="in" filter="dissolve">
                                      <p:cBhvr>
                                        <p:cTn id="17" dur="500"/>
                                        <p:tgtEl>
                                          <p:spTgt spid="10650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6502"/>
                                        </p:tgtEl>
                                        <p:attrNameLst>
                                          <p:attrName>style.visibility</p:attrName>
                                        </p:attrNameLst>
                                      </p:cBhvr>
                                      <p:to>
                                        <p:strVal val="visible"/>
                                      </p:to>
                                    </p:set>
                                    <p:animEffect transition="in" filter="dissolve">
                                      <p:cBhvr>
                                        <p:cTn id="22" dur="500"/>
                                        <p:tgtEl>
                                          <p:spTgt spid="10650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6505"/>
                                        </p:tgtEl>
                                        <p:attrNameLst>
                                          <p:attrName>style.visibility</p:attrName>
                                        </p:attrNameLst>
                                      </p:cBhvr>
                                      <p:to>
                                        <p:strVal val="visible"/>
                                      </p:to>
                                    </p:set>
                                    <p:animEffect transition="in" filter="dissolve">
                                      <p:cBhvr>
                                        <p:cTn id="27" dur="500"/>
                                        <p:tgtEl>
                                          <p:spTgt spid="10650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6503"/>
                                        </p:tgtEl>
                                        <p:attrNameLst>
                                          <p:attrName>style.visibility</p:attrName>
                                        </p:attrNameLst>
                                      </p:cBhvr>
                                      <p:to>
                                        <p:strVal val="visible"/>
                                      </p:to>
                                    </p:set>
                                    <p:animEffect transition="in" filter="dissolve">
                                      <p:cBhvr>
                                        <p:cTn id="32" dur="500"/>
                                        <p:tgtEl>
                                          <p:spTgt spid="10650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6506"/>
                                        </p:tgtEl>
                                        <p:attrNameLst>
                                          <p:attrName>style.visibility</p:attrName>
                                        </p:attrNameLst>
                                      </p:cBhvr>
                                      <p:to>
                                        <p:strVal val="visible"/>
                                      </p:to>
                                    </p:set>
                                    <p:animEffect transition="in" filter="dissolve">
                                      <p:cBhvr>
                                        <p:cTn id="37" dur="500"/>
                                        <p:tgtEl>
                                          <p:spTgt spid="10650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6507"/>
                                        </p:tgtEl>
                                        <p:attrNameLst>
                                          <p:attrName>style.visibility</p:attrName>
                                        </p:attrNameLst>
                                      </p:cBhvr>
                                      <p:to>
                                        <p:strVal val="visible"/>
                                      </p:to>
                                    </p:set>
                                    <p:animEffect transition="in" filter="dissolve">
                                      <p:cBhvr>
                                        <p:cTn id="42" dur="500"/>
                                        <p:tgtEl>
                                          <p:spTgt spid="10650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6508"/>
                                        </p:tgtEl>
                                        <p:attrNameLst>
                                          <p:attrName>style.visibility</p:attrName>
                                        </p:attrNameLst>
                                      </p:cBhvr>
                                      <p:to>
                                        <p:strVal val="visible"/>
                                      </p:to>
                                    </p:set>
                                    <p:animEffect transition="in" filter="dissolve">
                                      <p:cBhvr>
                                        <p:cTn id="47" dur="500"/>
                                        <p:tgtEl>
                                          <p:spTgt spid="10650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6504"/>
                                        </p:tgtEl>
                                        <p:attrNameLst>
                                          <p:attrName>style.visibility</p:attrName>
                                        </p:attrNameLst>
                                      </p:cBhvr>
                                      <p:to>
                                        <p:strVal val="visible"/>
                                      </p:to>
                                    </p:set>
                                    <p:animEffect transition="in" filter="dissolve">
                                      <p:cBhvr>
                                        <p:cTn id="52" dur="500"/>
                                        <p:tgtEl>
                                          <p:spTgt spid="106504"/>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6509"/>
                                        </p:tgtEl>
                                        <p:attrNameLst>
                                          <p:attrName>style.visibility</p:attrName>
                                        </p:attrNameLst>
                                      </p:cBhvr>
                                      <p:to>
                                        <p:strVal val="visible"/>
                                      </p:to>
                                    </p:set>
                                    <p:animEffect transition="in" filter="dissolve">
                                      <p:cBhvr>
                                        <p:cTn id="57" dur="500"/>
                                        <p:tgtEl>
                                          <p:spTgt spid="106509"/>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6510"/>
                                        </p:tgtEl>
                                        <p:attrNameLst>
                                          <p:attrName>style.visibility</p:attrName>
                                        </p:attrNameLst>
                                      </p:cBhvr>
                                      <p:to>
                                        <p:strVal val="visible"/>
                                      </p:to>
                                    </p:set>
                                    <p:animEffect transition="in" filter="dissolve">
                                      <p:cBhvr>
                                        <p:cTn id="62" dur="500"/>
                                        <p:tgtEl>
                                          <p:spTgt spid="106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autoUpdateAnimBg="0"/>
      <p:bldP spid="106500" grpId="0" autoUpdateAnimBg="0"/>
      <p:bldP spid="106501" grpId="0" autoUpdateAnimBg="0"/>
      <p:bldP spid="106502" grpId="0" autoUpdateAnimBg="0"/>
      <p:bldP spid="106503" grpId="0" autoUpdateAnimBg="0"/>
      <p:bldP spid="106504" grpId="0" autoUpdateAnimBg="0"/>
      <p:bldP spid="106505" grpId="0" autoUpdateAnimBg="0"/>
      <p:bldP spid="106506" grpId="0" autoUpdateAnimBg="0"/>
      <p:bldP spid="106507" grpId="0" autoUpdateAnimBg="0"/>
      <p:bldP spid="106508" grpId="0" autoUpdateAnimBg="0"/>
      <p:bldP spid="106509" grpId="0" autoUpdateAnimBg="0"/>
      <p:bldP spid="106510"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79875"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8547" name="Text Box 3"/>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endParaRPr lang="en-US" altLang="en-US">
              <a:solidFill>
                <a:srgbClr val="FF5050"/>
              </a:solidFill>
            </a:endParaRPr>
          </a:p>
        </p:txBody>
      </p:sp>
      <p:sp>
        <p:nvSpPr>
          <p:cNvPr id="108548"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8549"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8550" name="Text Box 6"/>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irregularly irreg.</a:t>
            </a:r>
            <a:endParaRPr lang="en-US" altLang="en-US">
              <a:solidFill>
                <a:srgbClr val="FF5050"/>
              </a:solidFill>
            </a:endParaRPr>
          </a:p>
        </p:txBody>
      </p:sp>
      <p:sp>
        <p:nvSpPr>
          <p:cNvPr id="108551"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endParaRPr lang="en-US" altLang="en-US">
              <a:solidFill>
                <a:srgbClr val="FF5050"/>
              </a:solidFill>
            </a:endParaRPr>
          </a:p>
        </p:txBody>
      </p:sp>
      <p:sp>
        <p:nvSpPr>
          <p:cNvPr id="108552" name="Text Box 8"/>
          <p:cNvSpPr txBox="1">
            <a:spLocks noChangeArrowheads="1"/>
          </p:cNvSpPr>
          <p:nvPr/>
        </p:nvSpPr>
        <p:spPr bwMode="auto">
          <a:xfrm>
            <a:off x="5257800" y="5135563"/>
            <a:ext cx="3886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wide, if recognizable </a:t>
            </a:r>
            <a:endParaRPr lang="en-US" altLang="en-US">
              <a:solidFill>
                <a:srgbClr val="FF5050"/>
              </a:solidFill>
            </a:endParaRPr>
          </a:p>
        </p:txBody>
      </p:sp>
      <p:sp>
        <p:nvSpPr>
          <p:cNvPr id="108553"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8554"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8555"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p>
        </p:txBody>
      </p:sp>
      <p:sp>
        <p:nvSpPr>
          <p:cNvPr id="108556"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8557"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8558" name="Text Box 14"/>
          <p:cNvSpPr txBox="1">
            <a:spLocks noChangeArrowheads="1"/>
          </p:cNvSpPr>
          <p:nvPr/>
        </p:nvSpPr>
        <p:spPr bwMode="auto">
          <a:xfrm>
            <a:off x="3581400" y="5821363"/>
            <a:ext cx="579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Ventricular Fibrillation</a:t>
            </a:r>
          </a:p>
        </p:txBody>
      </p:sp>
      <p:pic>
        <p:nvPicPr>
          <p:cNvPr id="79888" name="Picture 15" descr="vfib-m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00200"/>
            <a:ext cx="7772400"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8548"/>
                                        </p:tgtEl>
                                        <p:attrNameLst>
                                          <p:attrName>style.visibility</p:attrName>
                                        </p:attrNameLst>
                                      </p:cBhvr>
                                      <p:to>
                                        <p:strVal val="visible"/>
                                      </p:to>
                                    </p:set>
                                    <p:animEffect transition="in" filter="dissolve">
                                      <p:cBhvr>
                                        <p:cTn id="7" dur="500"/>
                                        <p:tgtEl>
                                          <p:spTgt spid="10854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8547"/>
                                        </p:tgtEl>
                                        <p:attrNameLst>
                                          <p:attrName>style.visibility</p:attrName>
                                        </p:attrNameLst>
                                      </p:cBhvr>
                                      <p:to>
                                        <p:strVal val="visible"/>
                                      </p:to>
                                    </p:set>
                                    <p:animEffect transition="in" filter="dissolve">
                                      <p:cBhvr>
                                        <p:cTn id="12" dur="500"/>
                                        <p:tgtEl>
                                          <p:spTgt spid="1085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8549"/>
                                        </p:tgtEl>
                                        <p:attrNameLst>
                                          <p:attrName>style.visibility</p:attrName>
                                        </p:attrNameLst>
                                      </p:cBhvr>
                                      <p:to>
                                        <p:strVal val="visible"/>
                                      </p:to>
                                    </p:set>
                                    <p:animEffect transition="in" filter="dissolve">
                                      <p:cBhvr>
                                        <p:cTn id="17" dur="500"/>
                                        <p:tgtEl>
                                          <p:spTgt spid="10854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8550"/>
                                        </p:tgtEl>
                                        <p:attrNameLst>
                                          <p:attrName>style.visibility</p:attrName>
                                        </p:attrNameLst>
                                      </p:cBhvr>
                                      <p:to>
                                        <p:strVal val="visible"/>
                                      </p:to>
                                    </p:set>
                                    <p:animEffect transition="in" filter="dissolve">
                                      <p:cBhvr>
                                        <p:cTn id="22" dur="500"/>
                                        <p:tgtEl>
                                          <p:spTgt spid="10855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8553"/>
                                        </p:tgtEl>
                                        <p:attrNameLst>
                                          <p:attrName>style.visibility</p:attrName>
                                        </p:attrNameLst>
                                      </p:cBhvr>
                                      <p:to>
                                        <p:strVal val="visible"/>
                                      </p:to>
                                    </p:set>
                                    <p:animEffect transition="in" filter="dissolve">
                                      <p:cBhvr>
                                        <p:cTn id="27" dur="500"/>
                                        <p:tgtEl>
                                          <p:spTgt spid="10855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8551"/>
                                        </p:tgtEl>
                                        <p:attrNameLst>
                                          <p:attrName>style.visibility</p:attrName>
                                        </p:attrNameLst>
                                      </p:cBhvr>
                                      <p:to>
                                        <p:strVal val="visible"/>
                                      </p:to>
                                    </p:set>
                                    <p:animEffect transition="in" filter="dissolve">
                                      <p:cBhvr>
                                        <p:cTn id="32" dur="500"/>
                                        <p:tgtEl>
                                          <p:spTgt spid="10855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8554"/>
                                        </p:tgtEl>
                                        <p:attrNameLst>
                                          <p:attrName>style.visibility</p:attrName>
                                        </p:attrNameLst>
                                      </p:cBhvr>
                                      <p:to>
                                        <p:strVal val="visible"/>
                                      </p:to>
                                    </p:set>
                                    <p:animEffect transition="in" filter="dissolve">
                                      <p:cBhvr>
                                        <p:cTn id="37" dur="500"/>
                                        <p:tgtEl>
                                          <p:spTgt spid="10855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8555"/>
                                        </p:tgtEl>
                                        <p:attrNameLst>
                                          <p:attrName>style.visibility</p:attrName>
                                        </p:attrNameLst>
                                      </p:cBhvr>
                                      <p:to>
                                        <p:strVal val="visible"/>
                                      </p:to>
                                    </p:set>
                                    <p:animEffect transition="in" filter="dissolve">
                                      <p:cBhvr>
                                        <p:cTn id="42" dur="500"/>
                                        <p:tgtEl>
                                          <p:spTgt spid="10855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8556"/>
                                        </p:tgtEl>
                                        <p:attrNameLst>
                                          <p:attrName>style.visibility</p:attrName>
                                        </p:attrNameLst>
                                      </p:cBhvr>
                                      <p:to>
                                        <p:strVal val="visible"/>
                                      </p:to>
                                    </p:set>
                                    <p:animEffect transition="in" filter="dissolve">
                                      <p:cBhvr>
                                        <p:cTn id="47" dur="500"/>
                                        <p:tgtEl>
                                          <p:spTgt spid="108556"/>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8552"/>
                                        </p:tgtEl>
                                        <p:attrNameLst>
                                          <p:attrName>style.visibility</p:attrName>
                                        </p:attrNameLst>
                                      </p:cBhvr>
                                      <p:to>
                                        <p:strVal val="visible"/>
                                      </p:to>
                                    </p:set>
                                    <p:animEffect transition="in" filter="dissolve">
                                      <p:cBhvr>
                                        <p:cTn id="52" dur="500"/>
                                        <p:tgtEl>
                                          <p:spTgt spid="10855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8557"/>
                                        </p:tgtEl>
                                        <p:attrNameLst>
                                          <p:attrName>style.visibility</p:attrName>
                                        </p:attrNameLst>
                                      </p:cBhvr>
                                      <p:to>
                                        <p:strVal val="visible"/>
                                      </p:to>
                                    </p:set>
                                    <p:animEffect transition="in" filter="dissolve">
                                      <p:cBhvr>
                                        <p:cTn id="57" dur="500"/>
                                        <p:tgtEl>
                                          <p:spTgt spid="108557"/>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8558"/>
                                        </p:tgtEl>
                                        <p:attrNameLst>
                                          <p:attrName>style.visibility</p:attrName>
                                        </p:attrNameLst>
                                      </p:cBhvr>
                                      <p:to>
                                        <p:strVal val="visible"/>
                                      </p:to>
                                    </p:set>
                                    <p:animEffect transition="in" filter="dissolve">
                                      <p:cBhvr>
                                        <p:cTn id="62" dur="500"/>
                                        <p:tgtEl>
                                          <p:spTgt spid="108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autoUpdateAnimBg="0"/>
      <p:bldP spid="108548" grpId="0" autoUpdateAnimBg="0"/>
      <p:bldP spid="108549" grpId="0" autoUpdateAnimBg="0"/>
      <p:bldP spid="108550" grpId="0" autoUpdateAnimBg="0"/>
      <p:bldP spid="108551" grpId="0" autoUpdateAnimBg="0"/>
      <p:bldP spid="108552" grpId="0" autoUpdateAnimBg="0"/>
      <p:bldP spid="108553" grpId="0" autoUpdateAnimBg="0"/>
      <p:bldP spid="108554" grpId="0" autoUpdateAnimBg="0"/>
      <p:bldP spid="108555" grpId="0" autoUpdateAnimBg="0"/>
      <p:bldP spid="108556" grpId="0" autoUpdateAnimBg="0"/>
      <p:bldP spid="108557" grpId="0" autoUpdateAnimBg="0"/>
      <p:bldP spid="108558" grpId="0"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sv-SE" sz="3200" dirty="0" smtClean="0"/>
              <a:t>AV Nodal Blocks</a:t>
            </a:r>
            <a:r>
              <a:rPr lang="sv-SE" dirty="0" smtClean="0"/>
              <a:t/>
            </a:r>
            <a:br>
              <a:rPr lang="sv-SE" dirty="0" smtClean="0"/>
            </a:br>
            <a:endParaRPr lang="en-US" dirty="0"/>
          </a:p>
        </p:txBody>
      </p:sp>
      <p:sp>
        <p:nvSpPr>
          <p:cNvPr id="82947" name="Content Placeholder 2"/>
          <p:cNvSpPr>
            <a:spLocks noGrp="1"/>
          </p:cNvSpPr>
          <p:nvPr>
            <p:ph sz="quarter" idx="1"/>
          </p:nvPr>
        </p:nvSpPr>
        <p:spPr>
          <a:xfrm>
            <a:off x="457200" y="1600200"/>
            <a:ext cx="7467600" cy="4873625"/>
          </a:xfrm>
        </p:spPr>
        <p:txBody>
          <a:bodyPr/>
          <a:lstStyle/>
          <a:p>
            <a:r>
              <a:rPr lang="sv-SE" sz="3600" smtClean="0"/>
              <a:t>1st Degree AV Block</a:t>
            </a:r>
          </a:p>
          <a:p>
            <a:r>
              <a:rPr lang="sv-SE" sz="3600" smtClean="0"/>
              <a:t> 2nd Degree AV Block, Type I</a:t>
            </a:r>
          </a:p>
          <a:p>
            <a:r>
              <a:rPr lang="sv-SE" sz="3600" smtClean="0"/>
              <a:t> 2nd Degree AV Block, Type II</a:t>
            </a:r>
          </a:p>
          <a:p>
            <a:r>
              <a:rPr lang="sv-SE" sz="3600" smtClean="0"/>
              <a:t> 3rd Degree AV Block</a:t>
            </a:r>
            <a:endParaRPr lang="en-US" sz="3600" smtClean="0"/>
          </a:p>
        </p:txBody>
      </p:sp>
      <p:sp>
        <p:nvSpPr>
          <p:cNvPr id="82948" name="Footer Placeholder 3"/>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83971" name="Content Placeholder 2"/>
          <p:cNvSpPr>
            <a:spLocks noGrp="1"/>
          </p:cNvSpPr>
          <p:nvPr>
            <p:ph sz="quarter" idx="1"/>
          </p:nvPr>
        </p:nvSpPr>
        <p:spPr>
          <a:xfrm>
            <a:off x="457200" y="1600200"/>
            <a:ext cx="7467600" cy="4873625"/>
          </a:xfrm>
        </p:spPr>
        <p:txBody>
          <a:bodyPr/>
          <a:lstStyle/>
          <a:p>
            <a:pPr marL="0" indent="0">
              <a:buFont typeface="Wingdings" pitchFamily="2" charset="2"/>
              <a:buNone/>
            </a:pPr>
            <a:r>
              <a:rPr lang="en-US" dirty="0" smtClean="0"/>
              <a:t>  </a:t>
            </a:r>
            <a:r>
              <a:rPr lang="en-US" sz="2800" dirty="0" smtClean="0"/>
              <a:t>Rate?                                          </a:t>
            </a:r>
            <a:r>
              <a:rPr lang="en-US" sz="2800" dirty="0" smtClean="0">
                <a:solidFill>
                  <a:srgbClr val="FF0000"/>
                </a:solidFill>
              </a:rPr>
              <a:t>60 BPM </a:t>
            </a:r>
          </a:p>
          <a:p>
            <a:pPr marL="0" indent="0">
              <a:buFont typeface="Wingdings" pitchFamily="2" charset="2"/>
              <a:buNone/>
            </a:pPr>
            <a:r>
              <a:rPr lang="en-US" sz="2800" dirty="0" smtClean="0"/>
              <a:t>  Regularity?                                </a:t>
            </a:r>
            <a:r>
              <a:rPr lang="en-US" sz="2800" dirty="0" smtClean="0">
                <a:solidFill>
                  <a:srgbClr val="FF0000"/>
                </a:solidFill>
              </a:rPr>
              <a:t>Regular</a:t>
            </a:r>
          </a:p>
          <a:p>
            <a:pPr marL="0" indent="0">
              <a:buFont typeface="Wingdings" pitchFamily="2" charset="2"/>
              <a:buNone/>
            </a:pPr>
            <a:r>
              <a:rPr lang="en-US" sz="2800" dirty="0" smtClean="0"/>
              <a:t>  P waves?                                     </a:t>
            </a:r>
            <a:r>
              <a:rPr lang="en-US" sz="2800" dirty="0" smtClean="0">
                <a:solidFill>
                  <a:srgbClr val="FF0000"/>
                </a:solidFill>
              </a:rPr>
              <a:t>Normal</a:t>
            </a:r>
          </a:p>
          <a:p>
            <a:pPr marL="0" indent="0">
              <a:buFont typeface="Wingdings" pitchFamily="2" charset="2"/>
              <a:buNone/>
            </a:pPr>
            <a:r>
              <a:rPr lang="en-US" sz="2800" dirty="0" smtClean="0"/>
              <a:t>  PR interval?                                 </a:t>
            </a:r>
            <a:r>
              <a:rPr lang="en-US" sz="2800" dirty="0" smtClean="0">
                <a:solidFill>
                  <a:srgbClr val="FF0000"/>
                </a:solidFill>
              </a:rPr>
              <a:t>0.36 s</a:t>
            </a:r>
          </a:p>
          <a:p>
            <a:pPr marL="0" indent="0">
              <a:buFont typeface="Wingdings" pitchFamily="2" charset="2"/>
              <a:buNone/>
            </a:pPr>
            <a:r>
              <a:rPr lang="en-US" sz="2800" dirty="0" smtClean="0"/>
              <a:t> QRS duration?                              </a:t>
            </a:r>
            <a:r>
              <a:rPr lang="en-US" sz="2800" dirty="0" smtClean="0">
                <a:solidFill>
                  <a:srgbClr val="FF0000"/>
                </a:solidFill>
              </a:rPr>
              <a:t>0.08  s</a:t>
            </a:r>
          </a:p>
          <a:p>
            <a:pPr marL="0" indent="0">
              <a:buFont typeface="Wingdings" pitchFamily="2" charset="2"/>
              <a:buNone/>
            </a:pPr>
            <a:r>
              <a:rPr lang="en-US" sz="2800" dirty="0" smtClean="0"/>
              <a:t>          </a:t>
            </a:r>
          </a:p>
          <a:p>
            <a:pPr marL="0" indent="0">
              <a:buFont typeface="Wingdings" pitchFamily="2" charset="2"/>
              <a:buNone/>
            </a:pPr>
            <a:r>
              <a:rPr lang="en-US" sz="2800" dirty="0" smtClean="0"/>
              <a:t> </a:t>
            </a:r>
            <a:r>
              <a:rPr lang="en-US" sz="2800" dirty="0" smtClean="0">
                <a:solidFill>
                  <a:srgbClr val="FF0000"/>
                </a:solidFill>
              </a:rPr>
              <a:t>Interpretation?   </a:t>
            </a:r>
            <a:r>
              <a:rPr lang="en-US" sz="2800" dirty="0" smtClean="0"/>
              <a:t>1st Degree AV Block</a:t>
            </a:r>
          </a:p>
        </p:txBody>
      </p:sp>
      <p:sp>
        <p:nvSpPr>
          <p:cNvPr id="83972" name="Footer Placeholder 3"/>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8397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286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Effect transition="in" filter="fade">
                                      <p:cBhvr>
                                        <p:cTn id="7" dur="1000"/>
                                        <p:tgtEl>
                                          <p:spTgt spid="83971">
                                            <p:txEl>
                                              <p:pRg st="0" end="0"/>
                                            </p:txEl>
                                          </p:spTgt>
                                        </p:tgtEl>
                                      </p:cBhvr>
                                    </p:animEffect>
                                    <p:anim calcmode="lin" valueType="num">
                                      <p:cBhvr>
                                        <p:cTn id="8" dur="1000" fill="hold"/>
                                        <p:tgtEl>
                                          <p:spTgt spid="839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39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3971">
                                            <p:txEl>
                                              <p:pRg st="1" end="1"/>
                                            </p:txEl>
                                          </p:spTgt>
                                        </p:tgtEl>
                                        <p:attrNameLst>
                                          <p:attrName>style.visibility</p:attrName>
                                        </p:attrNameLst>
                                      </p:cBhvr>
                                      <p:to>
                                        <p:strVal val="visible"/>
                                      </p:to>
                                    </p:set>
                                    <p:animEffect transition="in" filter="fade">
                                      <p:cBhvr>
                                        <p:cTn id="14" dur="1000"/>
                                        <p:tgtEl>
                                          <p:spTgt spid="83971">
                                            <p:txEl>
                                              <p:pRg st="1" end="1"/>
                                            </p:txEl>
                                          </p:spTgt>
                                        </p:tgtEl>
                                      </p:cBhvr>
                                    </p:animEffect>
                                    <p:anim calcmode="lin" valueType="num">
                                      <p:cBhvr>
                                        <p:cTn id="15" dur="1000" fill="hold"/>
                                        <p:tgtEl>
                                          <p:spTgt spid="8397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39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3971">
                                            <p:txEl>
                                              <p:pRg st="2" end="2"/>
                                            </p:txEl>
                                          </p:spTgt>
                                        </p:tgtEl>
                                        <p:attrNameLst>
                                          <p:attrName>style.visibility</p:attrName>
                                        </p:attrNameLst>
                                      </p:cBhvr>
                                      <p:to>
                                        <p:strVal val="visible"/>
                                      </p:to>
                                    </p:set>
                                    <p:animEffect transition="in" filter="fade">
                                      <p:cBhvr>
                                        <p:cTn id="21" dur="1000"/>
                                        <p:tgtEl>
                                          <p:spTgt spid="83971">
                                            <p:txEl>
                                              <p:pRg st="2" end="2"/>
                                            </p:txEl>
                                          </p:spTgt>
                                        </p:tgtEl>
                                      </p:cBhvr>
                                    </p:animEffect>
                                    <p:anim calcmode="lin" valueType="num">
                                      <p:cBhvr>
                                        <p:cTn id="22" dur="1000" fill="hold"/>
                                        <p:tgtEl>
                                          <p:spTgt spid="8397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39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3971">
                                            <p:txEl>
                                              <p:pRg st="3" end="3"/>
                                            </p:txEl>
                                          </p:spTgt>
                                        </p:tgtEl>
                                        <p:attrNameLst>
                                          <p:attrName>style.visibility</p:attrName>
                                        </p:attrNameLst>
                                      </p:cBhvr>
                                      <p:to>
                                        <p:strVal val="visible"/>
                                      </p:to>
                                    </p:set>
                                    <p:animEffect transition="in" filter="fade">
                                      <p:cBhvr>
                                        <p:cTn id="28" dur="1000"/>
                                        <p:tgtEl>
                                          <p:spTgt spid="83971">
                                            <p:txEl>
                                              <p:pRg st="3" end="3"/>
                                            </p:txEl>
                                          </p:spTgt>
                                        </p:tgtEl>
                                      </p:cBhvr>
                                    </p:animEffect>
                                    <p:anim calcmode="lin" valueType="num">
                                      <p:cBhvr>
                                        <p:cTn id="29" dur="1000" fill="hold"/>
                                        <p:tgtEl>
                                          <p:spTgt spid="8397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39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3971">
                                            <p:txEl>
                                              <p:pRg st="4" end="4"/>
                                            </p:txEl>
                                          </p:spTgt>
                                        </p:tgtEl>
                                        <p:attrNameLst>
                                          <p:attrName>style.visibility</p:attrName>
                                        </p:attrNameLst>
                                      </p:cBhvr>
                                      <p:to>
                                        <p:strVal val="visible"/>
                                      </p:to>
                                    </p:set>
                                    <p:animEffect transition="in" filter="fade">
                                      <p:cBhvr>
                                        <p:cTn id="35" dur="1000"/>
                                        <p:tgtEl>
                                          <p:spTgt spid="83971">
                                            <p:txEl>
                                              <p:pRg st="4" end="4"/>
                                            </p:txEl>
                                          </p:spTgt>
                                        </p:tgtEl>
                                      </p:cBhvr>
                                    </p:animEffect>
                                    <p:anim calcmode="lin" valueType="num">
                                      <p:cBhvr>
                                        <p:cTn id="36" dur="1000" fill="hold"/>
                                        <p:tgtEl>
                                          <p:spTgt spid="83971">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39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3971">
                                            <p:txEl>
                                              <p:pRg st="6" end="6"/>
                                            </p:txEl>
                                          </p:spTgt>
                                        </p:tgtEl>
                                        <p:attrNameLst>
                                          <p:attrName>style.visibility</p:attrName>
                                        </p:attrNameLst>
                                      </p:cBhvr>
                                      <p:to>
                                        <p:strVal val="visible"/>
                                      </p:to>
                                    </p:set>
                                    <p:animEffect transition="in" filter="fade">
                                      <p:cBhvr>
                                        <p:cTn id="42" dur="1000"/>
                                        <p:tgtEl>
                                          <p:spTgt spid="83971">
                                            <p:txEl>
                                              <p:pRg st="6" end="6"/>
                                            </p:txEl>
                                          </p:spTgt>
                                        </p:tgtEl>
                                      </p:cBhvr>
                                    </p:animEffect>
                                    <p:anim calcmode="lin" valueType="num">
                                      <p:cBhvr>
                                        <p:cTn id="43" dur="1000" fill="hold"/>
                                        <p:tgtEl>
                                          <p:spTgt spid="83971">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839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93187" name="Content Placeholder 2"/>
          <p:cNvSpPr>
            <a:spLocks noGrp="1"/>
          </p:cNvSpPr>
          <p:nvPr>
            <p:ph sz="quarter" idx="1"/>
          </p:nvPr>
        </p:nvSpPr>
        <p:spPr>
          <a:xfrm>
            <a:off x="457200" y="2209800"/>
            <a:ext cx="7467600" cy="4264025"/>
          </a:xfrm>
        </p:spPr>
        <p:txBody>
          <a:bodyPr/>
          <a:lstStyle/>
          <a:p>
            <a:pPr>
              <a:defRPr/>
            </a:pPr>
            <a:r>
              <a:rPr lang="en-US" dirty="0" smtClean="0"/>
              <a:t> • Rate?                                       </a:t>
            </a:r>
            <a:r>
              <a:rPr lang="en-US" dirty="0" smtClean="0">
                <a:solidFill>
                  <a:srgbClr val="FF0000"/>
                </a:solidFill>
              </a:rPr>
              <a:t>50 </a:t>
            </a:r>
            <a:r>
              <a:rPr lang="en-US" dirty="0" err="1" smtClean="0">
                <a:solidFill>
                  <a:srgbClr val="FF0000"/>
                </a:solidFill>
              </a:rPr>
              <a:t>bpm</a:t>
            </a:r>
            <a:endParaRPr lang="en-US" dirty="0" smtClean="0">
              <a:solidFill>
                <a:srgbClr val="FF0000"/>
              </a:solidFill>
            </a:endParaRPr>
          </a:p>
          <a:p>
            <a:pPr>
              <a:defRPr/>
            </a:pPr>
            <a:r>
              <a:rPr lang="en-US" dirty="0" smtClean="0"/>
              <a:t>• Regularity?                            </a:t>
            </a:r>
            <a:r>
              <a:rPr lang="en-US" dirty="0" smtClean="0">
                <a:solidFill>
                  <a:srgbClr val="FF0000"/>
                </a:solidFill>
              </a:rPr>
              <a:t>regularly irregular</a:t>
            </a:r>
          </a:p>
          <a:p>
            <a:pPr>
              <a:defRPr/>
            </a:pPr>
            <a:r>
              <a:rPr lang="en-US" dirty="0" smtClean="0"/>
              <a:t>   P waves?                                 </a:t>
            </a:r>
            <a:r>
              <a:rPr lang="en-US" dirty="0" err="1" smtClean="0">
                <a:solidFill>
                  <a:srgbClr val="FF0000"/>
                </a:solidFill>
              </a:rPr>
              <a:t>nl</a:t>
            </a:r>
            <a:r>
              <a:rPr lang="en-US" dirty="0" smtClean="0">
                <a:solidFill>
                  <a:srgbClr val="FF0000"/>
                </a:solidFill>
              </a:rPr>
              <a:t>, but 4th no QRS</a:t>
            </a:r>
          </a:p>
          <a:p>
            <a:pPr>
              <a:defRPr/>
            </a:pPr>
            <a:r>
              <a:rPr lang="en-US" dirty="0" smtClean="0"/>
              <a:t>• PR interval?                             </a:t>
            </a:r>
            <a:r>
              <a:rPr lang="en-US" dirty="0" smtClean="0">
                <a:solidFill>
                  <a:srgbClr val="FF0000"/>
                </a:solidFill>
              </a:rPr>
              <a:t>Lengthens</a:t>
            </a:r>
          </a:p>
          <a:p>
            <a:pPr>
              <a:defRPr/>
            </a:pPr>
            <a:r>
              <a:rPr lang="en-US" dirty="0" smtClean="0"/>
              <a:t>QRS duration?                             </a:t>
            </a:r>
            <a:r>
              <a:rPr lang="en-US" dirty="0" smtClean="0">
                <a:solidFill>
                  <a:srgbClr val="FF0000"/>
                </a:solidFill>
              </a:rPr>
              <a:t>0.08  s</a:t>
            </a:r>
          </a:p>
          <a:p>
            <a:pPr>
              <a:defRPr/>
            </a:pPr>
            <a:r>
              <a:rPr lang="en-US" dirty="0" smtClean="0">
                <a:solidFill>
                  <a:srgbClr val="FF0000"/>
                </a:solidFill>
              </a:rPr>
              <a:t>Interpretation? </a:t>
            </a:r>
            <a:r>
              <a:rPr lang="en-US" dirty="0" smtClean="0"/>
              <a:t>2nd Degree AV Block, Type I</a:t>
            </a:r>
          </a:p>
          <a:p>
            <a:pPr marL="0" indent="0">
              <a:buFont typeface="Wingdings" pitchFamily="2" charset="2"/>
              <a:buNone/>
              <a:defRPr/>
            </a:pPr>
            <a:r>
              <a:rPr lang="en-US" dirty="0" smtClean="0"/>
              <a:t>                    (</a:t>
            </a:r>
            <a:r>
              <a:rPr lang="en-US" dirty="0" err="1" smtClean="0"/>
              <a:t>Wenckebach</a:t>
            </a:r>
            <a:r>
              <a:rPr lang="en-US" dirty="0" smtClean="0"/>
              <a:t>, </a:t>
            </a:r>
            <a:r>
              <a:rPr lang="en-US" dirty="0" err="1" smtClean="0"/>
              <a:t>Mobitz</a:t>
            </a:r>
            <a:r>
              <a:rPr lang="en-US" dirty="0" smtClean="0"/>
              <a:t> type I)</a:t>
            </a:r>
          </a:p>
          <a:p>
            <a:pPr marL="0" indent="0">
              <a:buFont typeface="Wingdings" pitchFamily="2" charset="2"/>
              <a:buNone/>
              <a:defRPr/>
            </a:pPr>
            <a:r>
              <a:rPr lang="en-US" dirty="0" smtClean="0"/>
              <a:t>PR interval progressively lengthens, then the impulse is completely blocked (P wave not followed by QRS)</a:t>
            </a:r>
          </a:p>
        </p:txBody>
      </p:sp>
      <p:pic>
        <p:nvPicPr>
          <p:cNvPr id="8499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0"/>
            <a:ext cx="8991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animEffect transition="in" filter="fade">
                                      <p:cBhvr>
                                        <p:cTn id="7" dur="1000"/>
                                        <p:tgtEl>
                                          <p:spTgt spid="93187">
                                            <p:txEl>
                                              <p:pRg st="0" end="0"/>
                                            </p:txEl>
                                          </p:spTgt>
                                        </p:tgtEl>
                                      </p:cBhvr>
                                    </p:animEffect>
                                    <p:anim calcmode="lin" valueType="num">
                                      <p:cBhvr>
                                        <p:cTn id="8" dur="1000" fill="hold"/>
                                        <p:tgtEl>
                                          <p:spTgt spid="9318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318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3187">
                                            <p:txEl>
                                              <p:pRg st="1" end="1"/>
                                            </p:txEl>
                                          </p:spTgt>
                                        </p:tgtEl>
                                        <p:attrNameLst>
                                          <p:attrName>style.visibility</p:attrName>
                                        </p:attrNameLst>
                                      </p:cBhvr>
                                      <p:to>
                                        <p:strVal val="visible"/>
                                      </p:to>
                                    </p:set>
                                    <p:animEffect transition="in" filter="fade">
                                      <p:cBhvr>
                                        <p:cTn id="14" dur="1000"/>
                                        <p:tgtEl>
                                          <p:spTgt spid="93187">
                                            <p:txEl>
                                              <p:pRg st="1" end="1"/>
                                            </p:txEl>
                                          </p:spTgt>
                                        </p:tgtEl>
                                      </p:cBhvr>
                                    </p:animEffect>
                                    <p:anim calcmode="lin" valueType="num">
                                      <p:cBhvr>
                                        <p:cTn id="15" dur="1000" fill="hold"/>
                                        <p:tgtEl>
                                          <p:spTgt spid="9318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318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3187">
                                            <p:txEl>
                                              <p:pRg st="2" end="2"/>
                                            </p:txEl>
                                          </p:spTgt>
                                        </p:tgtEl>
                                        <p:attrNameLst>
                                          <p:attrName>style.visibility</p:attrName>
                                        </p:attrNameLst>
                                      </p:cBhvr>
                                      <p:to>
                                        <p:strVal val="visible"/>
                                      </p:to>
                                    </p:set>
                                    <p:animEffect transition="in" filter="fade">
                                      <p:cBhvr>
                                        <p:cTn id="21" dur="1000"/>
                                        <p:tgtEl>
                                          <p:spTgt spid="93187">
                                            <p:txEl>
                                              <p:pRg st="2" end="2"/>
                                            </p:txEl>
                                          </p:spTgt>
                                        </p:tgtEl>
                                      </p:cBhvr>
                                    </p:animEffect>
                                    <p:anim calcmode="lin" valueType="num">
                                      <p:cBhvr>
                                        <p:cTn id="22" dur="1000" fill="hold"/>
                                        <p:tgtEl>
                                          <p:spTgt spid="9318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318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3187">
                                            <p:txEl>
                                              <p:pRg st="3" end="3"/>
                                            </p:txEl>
                                          </p:spTgt>
                                        </p:tgtEl>
                                        <p:attrNameLst>
                                          <p:attrName>style.visibility</p:attrName>
                                        </p:attrNameLst>
                                      </p:cBhvr>
                                      <p:to>
                                        <p:strVal val="visible"/>
                                      </p:to>
                                    </p:set>
                                    <p:animEffect transition="in" filter="fade">
                                      <p:cBhvr>
                                        <p:cTn id="28" dur="1000"/>
                                        <p:tgtEl>
                                          <p:spTgt spid="93187">
                                            <p:txEl>
                                              <p:pRg st="3" end="3"/>
                                            </p:txEl>
                                          </p:spTgt>
                                        </p:tgtEl>
                                      </p:cBhvr>
                                    </p:animEffect>
                                    <p:anim calcmode="lin" valueType="num">
                                      <p:cBhvr>
                                        <p:cTn id="29" dur="1000" fill="hold"/>
                                        <p:tgtEl>
                                          <p:spTgt spid="9318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9318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3187">
                                            <p:txEl>
                                              <p:pRg st="4" end="4"/>
                                            </p:txEl>
                                          </p:spTgt>
                                        </p:tgtEl>
                                        <p:attrNameLst>
                                          <p:attrName>style.visibility</p:attrName>
                                        </p:attrNameLst>
                                      </p:cBhvr>
                                      <p:to>
                                        <p:strVal val="visible"/>
                                      </p:to>
                                    </p:set>
                                    <p:animEffect transition="in" filter="fade">
                                      <p:cBhvr>
                                        <p:cTn id="35" dur="1000"/>
                                        <p:tgtEl>
                                          <p:spTgt spid="93187">
                                            <p:txEl>
                                              <p:pRg st="4" end="4"/>
                                            </p:txEl>
                                          </p:spTgt>
                                        </p:tgtEl>
                                      </p:cBhvr>
                                    </p:animEffect>
                                    <p:anim calcmode="lin" valueType="num">
                                      <p:cBhvr>
                                        <p:cTn id="36" dur="1000" fill="hold"/>
                                        <p:tgtEl>
                                          <p:spTgt spid="93187">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9318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3187">
                                            <p:txEl>
                                              <p:pRg st="5" end="5"/>
                                            </p:txEl>
                                          </p:spTgt>
                                        </p:tgtEl>
                                        <p:attrNameLst>
                                          <p:attrName>style.visibility</p:attrName>
                                        </p:attrNameLst>
                                      </p:cBhvr>
                                      <p:to>
                                        <p:strVal val="visible"/>
                                      </p:to>
                                    </p:set>
                                    <p:animEffect transition="in" filter="fade">
                                      <p:cBhvr>
                                        <p:cTn id="42" dur="1000"/>
                                        <p:tgtEl>
                                          <p:spTgt spid="93187">
                                            <p:txEl>
                                              <p:pRg st="5" end="5"/>
                                            </p:txEl>
                                          </p:spTgt>
                                        </p:tgtEl>
                                      </p:cBhvr>
                                    </p:animEffect>
                                    <p:anim calcmode="lin" valueType="num">
                                      <p:cBhvr>
                                        <p:cTn id="43" dur="1000" fill="hold"/>
                                        <p:tgtEl>
                                          <p:spTgt spid="93187">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9318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93187">
                                            <p:txEl>
                                              <p:pRg st="6" end="6"/>
                                            </p:txEl>
                                          </p:spTgt>
                                        </p:tgtEl>
                                        <p:attrNameLst>
                                          <p:attrName>style.visibility</p:attrName>
                                        </p:attrNameLst>
                                      </p:cBhvr>
                                      <p:to>
                                        <p:strVal val="visible"/>
                                      </p:to>
                                    </p:set>
                                    <p:animEffect transition="in" filter="fade">
                                      <p:cBhvr>
                                        <p:cTn id="49" dur="1000"/>
                                        <p:tgtEl>
                                          <p:spTgt spid="93187">
                                            <p:txEl>
                                              <p:pRg st="6" end="6"/>
                                            </p:txEl>
                                          </p:spTgt>
                                        </p:tgtEl>
                                      </p:cBhvr>
                                    </p:animEffect>
                                    <p:anim calcmode="lin" valueType="num">
                                      <p:cBhvr>
                                        <p:cTn id="50" dur="1000" fill="hold"/>
                                        <p:tgtEl>
                                          <p:spTgt spid="93187">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9318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3187">
                                            <p:txEl>
                                              <p:pRg st="7" end="7"/>
                                            </p:txEl>
                                          </p:spTgt>
                                        </p:tgtEl>
                                        <p:attrNameLst>
                                          <p:attrName>style.visibility</p:attrName>
                                        </p:attrNameLst>
                                      </p:cBhvr>
                                      <p:to>
                                        <p:strVal val="visible"/>
                                      </p:to>
                                    </p:set>
                                    <p:animEffect transition="in" filter="fade">
                                      <p:cBhvr>
                                        <p:cTn id="56" dur="1000"/>
                                        <p:tgtEl>
                                          <p:spTgt spid="93187">
                                            <p:txEl>
                                              <p:pRg st="7" end="7"/>
                                            </p:txEl>
                                          </p:spTgt>
                                        </p:tgtEl>
                                      </p:cBhvr>
                                    </p:animEffect>
                                    <p:anim calcmode="lin" valueType="num">
                                      <p:cBhvr>
                                        <p:cTn id="57" dur="1000" fill="hold"/>
                                        <p:tgtEl>
                                          <p:spTgt spid="93187">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9318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86019" name="Content Placeholder 2"/>
          <p:cNvSpPr>
            <a:spLocks noGrp="1"/>
          </p:cNvSpPr>
          <p:nvPr>
            <p:ph sz="quarter" idx="1"/>
          </p:nvPr>
        </p:nvSpPr>
        <p:spPr>
          <a:xfrm>
            <a:off x="457200" y="1600200"/>
            <a:ext cx="7467600" cy="4873625"/>
          </a:xfrm>
        </p:spPr>
        <p:txBody>
          <a:bodyPr/>
          <a:lstStyle/>
          <a:p>
            <a:r>
              <a:rPr lang="en-US" dirty="0" smtClean="0"/>
              <a:t> • Rate?                                        </a:t>
            </a:r>
            <a:r>
              <a:rPr lang="en-US" dirty="0" smtClean="0">
                <a:solidFill>
                  <a:srgbClr val="FF0000"/>
                </a:solidFill>
              </a:rPr>
              <a:t>40 </a:t>
            </a:r>
            <a:r>
              <a:rPr lang="en-US" dirty="0" err="1" smtClean="0">
                <a:solidFill>
                  <a:srgbClr val="FF0000"/>
                </a:solidFill>
              </a:rPr>
              <a:t>bpm</a:t>
            </a:r>
            <a:endParaRPr lang="en-US" dirty="0" smtClean="0">
              <a:solidFill>
                <a:srgbClr val="FF0000"/>
              </a:solidFill>
            </a:endParaRPr>
          </a:p>
          <a:p>
            <a:r>
              <a:rPr lang="en-US" dirty="0" smtClean="0"/>
              <a:t>• Regularity?                               </a:t>
            </a:r>
            <a:r>
              <a:rPr lang="en-US" dirty="0" smtClean="0">
                <a:solidFill>
                  <a:srgbClr val="FF0000"/>
                </a:solidFill>
              </a:rPr>
              <a:t>Regular</a:t>
            </a:r>
          </a:p>
          <a:p>
            <a:r>
              <a:rPr lang="en-US" dirty="0" smtClean="0">
                <a:solidFill>
                  <a:srgbClr val="FF0000"/>
                </a:solidFill>
              </a:rPr>
              <a:t>•</a:t>
            </a:r>
            <a:r>
              <a:rPr lang="en-US" dirty="0" smtClean="0"/>
              <a:t> P waves?</a:t>
            </a:r>
            <a:r>
              <a:rPr lang="en-US" dirty="0" smtClean="0">
                <a:solidFill>
                  <a:srgbClr val="FF0000"/>
                </a:solidFill>
              </a:rPr>
              <a:t>                                </a:t>
            </a:r>
            <a:r>
              <a:rPr lang="en-US" dirty="0" err="1" smtClean="0">
                <a:solidFill>
                  <a:srgbClr val="FF0000"/>
                </a:solidFill>
              </a:rPr>
              <a:t>nl</a:t>
            </a:r>
            <a:r>
              <a:rPr lang="en-US" dirty="0" smtClean="0">
                <a:solidFill>
                  <a:srgbClr val="FF0000"/>
                </a:solidFill>
              </a:rPr>
              <a:t>, 2 of 3 no QRS</a:t>
            </a:r>
          </a:p>
          <a:p>
            <a:r>
              <a:rPr lang="en-US" dirty="0" smtClean="0">
                <a:solidFill>
                  <a:srgbClr val="FF0000"/>
                </a:solidFill>
              </a:rPr>
              <a:t>• </a:t>
            </a:r>
            <a:r>
              <a:rPr lang="en-US" dirty="0" smtClean="0"/>
              <a:t>PR interval?                              </a:t>
            </a:r>
            <a:r>
              <a:rPr lang="en-US" dirty="0" smtClean="0">
                <a:solidFill>
                  <a:srgbClr val="FF0000"/>
                </a:solidFill>
              </a:rPr>
              <a:t>0.14 s</a:t>
            </a:r>
          </a:p>
          <a:p>
            <a:r>
              <a:rPr lang="en-US" dirty="0" smtClean="0">
                <a:solidFill>
                  <a:srgbClr val="FF0000"/>
                </a:solidFill>
              </a:rPr>
              <a:t>• </a:t>
            </a:r>
            <a:r>
              <a:rPr lang="en-US" dirty="0" smtClean="0"/>
              <a:t>QRS duration?                          </a:t>
            </a:r>
            <a:r>
              <a:rPr lang="en-US" dirty="0" smtClean="0">
                <a:solidFill>
                  <a:srgbClr val="FF0000"/>
                </a:solidFill>
              </a:rPr>
              <a:t>0.08 s</a:t>
            </a:r>
          </a:p>
          <a:p>
            <a:r>
              <a:rPr lang="en-US" dirty="0" smtClean="0">
                <a:solidFill>
                  <a:srgbClr val="FF0000"/>
                </a:solidFill>
              </a:rPr>
              <a:t>Interpretation? </a:t>
            </a:r>
            <a:r>
              <a:rPr lang="en-US" dirty="0" smtClean="0"/>
              <a:t>2nd Degree AV Block, Type II</a:t>
            </a:r>
          </a:p>
          <a:p>
            <a:endParaRPr lang="en-US" dirty="0" smtClean="0"/>
          </a:p>
          <a:p>
            <a:r>
              <a:rPr lang="en-US" dirty="0" smtClean="0"/>
              <a:t>Occasional P waves are completely blocked (P wave not followed by QRS).</a:t>
            </a:r>
          </a:p>
        </p:txBody>
      </p:sp>
      <p:pic>
        <p:nvPicPr>
          <p:cNvPr id="860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9154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Effect transition="in" filter="fade">
                                      <p:cBhvr>
                                        <p:cTn id="7" dur="1000"/>
                                        <p:tgtEl>
                                          <p:spTgt spid="86019">
                                            <p:txEl>
                                              <p:pRg st="0" end="0"/>
                                            </p:txEl>
                                          </p:spTgt>
                                        </p:tgtEl>
                                      </p:cBhvr>
                                    </p:animEffect>
                                    <p:anim calcmode="lin" valueType="num">
                                      <p:cBhvr>
                                        <p:cTn id="8" dur="1000" fill="hold"/>
                                        <p:tgtEl>
                                          <p:spTgt spid="860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60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6019">
                                            <p:txEl>
                                              <p:pRg st="1" end="1"/>
                                            </p:txEl>
                                          </p:spTgt>
                                        </p:tgtEl>
                                        <p:attrNameLst>
                                          <p:attrName>style.visibility</p:attrName>
                                        </p:attrNameLst>
                                      </p:cBhvr>
                                      <p:to>
                                        <p:strVal val="visible"/>
                                      </p:to>
                                    </p:set>
                                    <p:animEffect transition="in" filter="fade">
                                      <p:cBhvr>
                                        <p:cTn id="14" dur="1000"/>
                                        <p:tgtEl>
                                          <p:spTgt spid="86019">
                                            <p:txEl>
                                              <p:pRg st="1" end="1"/>
                                            </p:txEl>
                                          </p:spTgt>
                                        </p:tgtEl>
                                      </p:cBhvr>
                                    </p:animEffect>
                                    <p:anim calcmode="lin" valueType="num">
                                      <p:cBhvr>
                                        <p:cTn id="15" dur="1000" fill="hold"/>
                                        <p:tgtEl>
                                          <p:spTgt spid="8601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601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6019">
                                            <p:txEl>
                                              <p:pRg st="2" end="2"/>
                                            </p:txEl>
                                          </p:spTgt>
                                        </p:tgtEl>
                                        <p:attrNameLst>
                                          <p:attrName>style.visibility</p:attrName>
                                        </p:attrNameLst>
                                      </p:cBhvr>
                                      <p:to>
                                        <p:strVal val="visible"/>
                                      </p:to>
                                    </p:set>
                                    <p:animEffect transition="in" filter="fade">
                                      <p:cBhvr>
                                        <p:cTn id="21" dur="1000"/>
                                        <p:tgtEl>
                                          <p:spTgt spid="86019">
                                            <p:txEl>
                                              <p:pRg st="2" end="2"/>
                                            </p:txEl>
                                          </p:spTgt>
                                        </p:tgtEl>
                                      </p:cBhvr>
                                    </p:animEffect>
                                    <p:anim calcmode="lin" valueType="num">
                                      <p:cBhvr>
                                        <p:cTn id="22" dur="1000" fill="hold"/>
                                        <p:tgtEl>
                                          <p:spTgt spid="8601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601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6019">
                                            <p:txEl>
                                              <p:pRg st="3" end="3"/>
                                            </p:txEl>
                                          </p:spTgt>
                                        </p:tgtEl>
                                        <p:attrNameLst>
                                          <p:attrName>style.visibility</p:attrName>
                                        </p:attrNameLst>
                                      </p:cBhvr>
                                      <p:to>
                                        <p:strVal val="visible"/>
                                      </p:to>
                                    </p:set>
                                    <p:animEffect transition="in" filter="fade">
                                      <p:cBhvr>
                                        <p:cTn id="28" dur="1000"/>
                                        <p:tgtEl>
                                          <p:spTgt spid="86019">
                                            <p:txEl>
                                              <p:pRg st="3" end="3"/>
                                            </p:txEl>
                                          </p:spTgt>
                                        </p:tgtEl>
                                      </p:cBhvr>
                                    </p:animEffect>
                                    <p:anim calcmode="lin" valueType="num">
                                      <p:cBhvr>
                                        <p:cTn id="29" dur="1000" fill="hold"/>
                                        <p:tgtEl>
                                          <p:spTgt spid="8601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601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6019">
                                            <p:txEl>
                                              <p:pRg st="4" end="4"/>
                                            </p:txEl>
                                          </p:spTgt>
                                        </p:tgtEl>
                                        <p:attrNameLst>
                                          <p:attrName>style.visibility</p:attrName>
                                        </p:attrNameLst>
                                      </p:cBhvr>
                                      <p:to>
                                        <p:strVal val="visible"/>
                                      </p:to>
                                    </p:set>
                                    <p:animEffect transition="in" filter="fade">
                                      <p:cBhvr>
                                        <p:cTn id="35" dur="1000"/>
                                        <p:tgtEl>
                                          <p:spTgt spid="86019">
                                            <p:txEl>
                                              <p:pRg st="4" end="4"/>
                                            </p:txEl>
                                          </p:spTgt>
                                        </p:tgtEl>
                                      </p:cBhvr>
                                    </p:animEffect>
                                    <p:anim calcmode="lin" valueType="num">
                                      <p:cBhvr>
                                        <p:cTn id="36" dur="1000" fill="hold"/>
                                        <p:tgtEl>
                                          <p:spTgt spid="8601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601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6019">
                                            <p:txEl>
                                              <p:pRg st="5" end="5"/>
                                            </p:txEl>
                                          </p:spTgt>
                                        </p:tgtEl>
                                        <p:attrNameLst>
                                          <p:attrName>style.visibility</p:attrName>
                                        </p:attrNameLst>
                                      </p:cBhvr>
                                      <p:to>
                                        <p:strVal val="visible"/>
                                      </p:to>
                                    </p:set>
                                    <p:animEffect transition="in" filter="fade">
                                      <p:cBhvr>
                                        <p:cTn id="42" dur="1000"/>
                                        <p:tgtEl>
                                          <p:spTgt spid="86019">
                                            <p:txEl>
                                              <p:pRg st="5" end="5"/>
                                            </p:txEl>
                                          </p:spTgt>
                                        </p:tgtEl>
                                      </p:cBhvr>
                                    </p:animEffect>
                                    <p:anim calcmode="lin" valueType="num">
                                      <p:cBhvr>
                                        <p:cTn id="43" dur="1000" fill="hold"/>
                                        <p:tgtEl>
                                          <p:spTgt spid="86019">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601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6019">
                                            <p:txEl>
                                              <p:pRg st="7" end="7"/>
                                            </p:txEl>
                                          </p:spTgt>
                                        </p:tgtEl>
                                        <p:attrNameLst>
                                          <p:attrName>style.visibility</p:attrName>
                                        </p:attrNameLst>
                                      </p:cBhvr>
                                      <p:to>
                                        <p:strVal val="visible"/>
                                      </p:to>
                                    </p:set>
                                    <p:animEffect transition="in" filter="fade">
                                      <p:cBhvr>
                                        <p:cTn id="49" dur="1000"/>
                                        <p:tgtEl>
                                          <p:spTgt spid="86019">
                                            <p:txEl>
                                              <p:pRg st="7" end="7"/>
                                            </p:txEl>
                                          </p:spTgt>
                                        </p:tgtEl>
                                      </p:cBhvr>
                                    </p:animEffect>
                                    <p:anim calcmode="lin" valueType="num">
                                      <p:cBhvr>
                                        <p:cTn id="50" dur="1000" fill="hold"/>
                                        <p:tgtEl>
                                          <p:spTgt spid="86019">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86019">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3" name="Content Placeholder 2"/>
          <p:cNvSpPr>
            <a:spLocks noGrp="1"/>
          </p:cNvSpPr>
          <p:nvPr>
            <p:ph sz="quarter" idx="1"/>
          </p:nvPr>
        </p:nvSpPr>
        <p:spPr>
          <a:xfrm>
            <a:off x="457200" y="1600200"/>
            <a:ext cx="7467600" cy="4873625"/>
          </a:xfrm>
        </p:spPr>
        <p:txBody>
          <a:bodyPr/>
          <a:lstStyle/>
          <a:p>
            <a:pPr>
              <a:defRPr/>
            </a:pPr>
            <a:endParaRPr lang="en-US" dirty="0" smtClean="0"/>
          </a:p>
          <a:p>
            <a:pPr>
              <a:defRPr/>
            </a:pPr>
            <a:r>
              <a:rPr lang="en-US" dirty="0" smtClean="0"/>
              <a:t>• Rate?                                           </a:t>
            </a:r>
            <a:r>
              <a:rPr lang="en-US" dirty="0" smtClean="0">
                <a:solidFill>
                  <a:srgbClr val="FF0000"/>
                </a:solidFill>
              </a:rPr>
              <a:t>40 </a:t>
            </a:r>
            <a:r>
              <a:rPr lang="en-US" dirty="0" err="1" smtClean="0">
                <a:solidFill>
                  <a:srgbClr val="FF0000"/>
                </a:solidFill>
              </a:rPr>
              <a:t>bpm</a:t>
            </a:r>
            <a:endParaRPr lang="en-US" dirty="0" smtClean="0">
              <a:solidFill>
                <a:srgbClr val="FF0000"/>
              </a:solidFill>
            </a:endParaRPr>
          </a:p>
          <a:p>
            <a:pPr>
              <a:defRPr/>
            </a:pPr>
            <a:r>
              <a:rPr lang="en-US" dirty="0" smtClean="0"/>
              <a:t>• Regularity?                                  </a:t>
            </a:r>
            <a:r>
              <a:rPr lang="en-US" dirty="0" smtClean="0">
                <a:solidFill>
                  <a:srgbClr val="FF0000"/>
                </a:solidFill>
              </a:rPr>
              <a:t>regular</a:t>
            </a:r>
          </a:p>
          <a:p>
            <a:pPr>
              <a:defRPr/>
            </a:pPr>
            <a:r>
              <a:rPr lang="en-US" dirty="0" smtClean="0"/>
              <a:t>• P waves?                                 </a:t>
            </a:r>
            <a:r>
              <a:rPr lang="en-US" dirty="0" smtClean="0">
                <a:solidFill>
                  <a:srgbClr val="FF0000"/>
                </a:solidFill>
              </a:rPr>
              <a:t>no relation to QRS</a:t>
            </a:r>
          </a:p>
          <a:p>
            <a:pPr>
              <a:defRPr/>
            </a:pPr>
            <a:r>
              <a:rPr lang="en-US" dirty="0" smtClean="0"/>
              <a:t>• PR interval?                                  </a:t>
            </a:r>
            <a:r>
              <a:rPr lang="en-US" dirty="0" smtClean="0">
                <a:solidFill>
                  <a:srgbClr val="FF0000"/>
                </a:solidFill>
              </a:rPr>
              <a:t>None</a:t>
            </a:r>
          </a:p>
          <a:p>
            <a:pPr>
              <a:defRPr/>
            </a:pPr>
            <a:r>
              <a:rPr lang="en-US" dirty="0" smtClean="0"/>
              <a:t>• QRS duration?                           </a:t>
            </a:r>
            <a:r>
              <a:rPr lang="en-US" dirty="0" smtClean="0">
                <a:solidFill>
                  <a:srgbClr val="FF0000"/>
                </a:solidFill>
              </a:rPr>
              <a:t>wide (&gt; 0.12 s)</a:t>
            </a:r>
          </a:p>
          <a:p>
            <a:pPr marL="0" indent="0">
              <a:buFont typeface="Wingdings" pitchFamily="2" charset="2"/>
              <a:buNone/>
              <a:defRPr/>
            </a:pPr>
            <a:r>
              <a:rPr lang="en-US" dirty="0"/>
              <a:t> </a:t>
            </a:r>
            <a:r>
              <a:rPr lang="en-US" dirty="0" smtClean="0"/>
              <a:t>       </a:t>
            </a:r>
            <a:r>
              <a:rPr lang="en-US" dirty="0" smtClean="0">
                <a:solidFill>
                  <a:srgbClr val="FF0000"/>
                </a:solidFill>
              </a:rPr>
              <a:t> </a:t>
            </a:r>
          </a:p>
          <a:p>
            <a:pPr marL="0" indent="0">
              <a:buFont typeface="Wingdings" pitchFamily="2" charset="2"/>
              <a:buNone/>
              <a:defRPr/>
            </a:pPr>
            <a:endParaRPr lang="en-US" dirty="0">
              <a:solidFill>
                <a:srgbClr val="FF0000"/>
              </a:solidFill>
            </a:endParaRPr>
          </a:p>
          <a:p>
            <a:pPr marL="0" indent="0">
              <a:buFont typeface="Wingdings" pitchFamily="2" charset="2"/>
              <a:buNone/>
              <a:defRPr/>
            </a:pPr>
            <a:r>
              <a:rPr lang="en-US" dirty="0" smtClean="0">
                <a:solidFill>
                  <a:srgbClr val="FF0000"/>
                </a:solidFill>
              </a:rPr>
              <a:t>             Interpretation</a:t>
            </a:r>
            <a:r>
              <a:rPr lang="en-US" dirty="0" smtClean="0"/>
              <a:t>? 3rd Degree AV Block</a:t>
            </a:r>
          </a:p>
          <a:p>
            <a:pPr marL="0" indent="0">
              <a:buFont typeface="Wingdings" pitchFamily="2" charset="2"/>
              <a:buNone/>
              <a:defRPr/>
            </a:pPr>
            <a:endParaRPr lang="en-US" dirty="0"/>
          </a:p>
        </p:txBody>
      </p:sp>
      <p:sp>
        <p:nvSpPr>
          <p:cNvPr id="87044" name="Footer Placeholder 3"/>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8704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050"/>
            <a:ext cx="9144000"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046" name="Rectangle 3"/>
          <p:cNvSpPr>
            <a:spLocks noChangeArrowheads="1"/>
          </p:cNvSpPr>
          <p:nvPr/>
        </p:nvSpPr>
        <p:spPr bwMode="auto">
          <a:xfrm>
            <a:off x="762000" y="1143000"/>
            <a:ext cx="22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Wingdings" pitchFamily="2" charset="2"/>
              <a:buNone/>
            </a:pPr>
            <a:r>
              <a:rPr lang="en-US"/>
              <a:t>↑</a:t>
            </a:r>
          </a:p>
        </p:txBody>
      </p:sp>
      <p:sp>
        <p:nvSpPr>
          <p:cNvPr id="87047" name="Rectangle 4"/>
          <p:cNvSpPr>
            <a:spLocks noChangeArrowheads="1"/>
          </p:cNvSpPr>
          <p:nvPr/>
        </p:nvSpPr>
        <p:spPr bwMode="auto">
          <a:xfrm>
            <a:off x="1676400" y="1143000"/>
            <a:ext cx="304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48" name="Rectangle 5"/>
          <p:cNvSpPr>
            <a:spLocks noChangeArrowheads="1"/>
          </p:cNvSpPr>
          <p:nvPr/>
        </p:nvSpPr>
        <p:spPr bwMode="auto">
          <a:xfrm>
            <a:off x="2667000" y="1143000"/>
            <a:ext cx="22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49" name="Rectangle 6"/>
          <p:cNvSpPr>
            <a:spLocks noChangeArrowheads="1"/>
          </p:cNvSpPr>
          <p:nvPr/>
        </p:nvSpPr>
        <p:spPr bwMode="auto">
          <a:xfrm>
            <a:off x="3657600" y="1143000"/>
            <a:ext cx="22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0" name="Rectangle 7"/>
          <p:cNvSpPr>
            <a:spLocks noChangeArrowheads="1"/>
          </p:cNvSpPr>
          <p:nvPr/>
        </p:nvSpPr>
        <p:spPr bwMode="auto">
          <a:xfrm flipH="1">
            <a:off x="4648200" y="1143000"/>
            <a:ext cx="533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1" name="Rectangle 3"/>
          <p:cNvSpPr>
            <a:spLocks noChangeArrowheads="1"/>
          </p:cNvSpPr>
          <p:nvPr/>
        </p:nvSpPr>
        <p:spPr bwMode="auto">
          <a:xfrm>
            <a:off x="5638800" y="1143000"/>
            <a:ext cx="533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2" name="Rectangle 4"/>
          <p:cNvSpPr>
            <a:spLocks noChangeArrowheads="1"/>
          </p:cNvSpPr>
          <p:nvPr/>
        </p:nvSpPr>
        <p:spPr bwMode="auto">
          <a:xfrm>
            <a:off x="6629400" y="11430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3" name="Rectangle 5"/>
          <p:cNvSpPr>
            <a:spLocks noChangeArrowheads="1"/>
          </p:cNvSpPr>
          <p:nvPr/>
        </p:nvSpPr>
        <p:spPr bwMode="auto">
          <a:xfrm>
            <a:off x="7620000" y="1143000"/>
            <a:ext cx="457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4" name="Rectangle 6"/>
          <p:cNvSpPr>
            <a:spLocks noChangeArrowheads="1"/>
          </p:cNvSpPr>
          <p:nvPr/>
        </p:nvSpPr>
        <p:spPr bwMode="auto">
          <a:xfrm>
            <a:off x="8534400" y="1143000"/>
            <a:ext cx="457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
            </a:r>
            <a:br>
              <a:rPr lang="en-US" dirty="0" smtClean="0"/>
            </a:br>
            <a:r>
              <a:rPr lang="en-US" dirty="0" smtClean="0"/>
              <a:t>ECG </a:t>
            </a:r>
            <a:r>
              <a:rPr lang="en-US" dirty="0"/>
              <a:t>leads</a:t>
            </a:r>
            <a:br>
              <a:rPr lang="en-US" dirty="0"/>
            </a:br>
            <a:endParaRPr lang="en-US" dirty="0"/>
          </a:p>
        </p:txBody>
      </p:sp>
      <p:sp>
        <p:nvSpPr>
          <p:cNvPr id="13315" name="Content Placeholder 2"/>
          <p:cNvSpPr>
            <a:spLocks noGrp="1"/>
          </p:cNvSpPr>
          <p:nvPr>
            <p:ph idx="1"/>
          </p:nvPr>
        </p:nvSpPr>
        <p:spPr>
          <a:xfrm>
            <a:off x="457200" y="1600200"/>
            <a:ext cx="7467600" cy="4873625"/>
          </a:xfrm>
        </p:spPr>
        <p:txBody>
          <a:bodyPr/>
          <a:lstStyle/>
          <a:p>
            <a:pPr marL="0" indent="0">
              <a:buFont typeface="Wingdings" pitchFamily="2" charset="2"/>
              <a:buNone/>
            </a:pPr>
            <a:r>
              <a:rPr lang="en-US" dirty="0" smtClean="0"/>
              <a:t>• To ascertain the direction of a </a:t>
            </a:r>
            <a:r>
              <a:rPr lang="en-US" dirty="0" err="1" smtClean="0"/>
              <a:t>wavefront</a:t>
            </a:r>
            <a:r>
              <a:rPr lang="en-US" dirty="0" smtClean="0"/>
              <a:t>, the</a:t>
            </a:r>
          </a:p>
          <a:p>
            <a:pPr marL="0" indent="0">
              <a:buFont typeface="Wingdings" pitchFamily="2" charset="2"/>
              <a:buNone/>
            </a:pPr>
            <a:r>
              <a:rPr lang="en-US" dirty="0" smtClean="0"/>
              <a:t>ECG is recorded from different sites called lead</a:t>
            </a:r>
          </a:p>
          <a:p>
            <a:pPr marL="0" indent="0">
              <a:buFont typeface="Wingdings" pitchFamily="2" charset="2"/>
              <a:buNone/>
            </a:pPr>
            <a:r>
              <a:rPr lang="en-US" dirty="0" smtClean="0"/>
              <a:t>Recording 12 lead ECG:</a:t>
            </a:r>
          </a:p>
          <a:p>
            <a:pPr marL="0" indent="0">
              <a:buFont typeface="Wingdings" pitchFamily="2" charset="2"/>
              <a:buNone/>
            </a:pPr>
            <a:endParaRPr lang="en-US" dirty="0" smtClean="0"/>
          </a:p>
          <a:p>
            <a:pPr marL="0" indent="0">
              <a:buFont typeface="Wingdings" pitchFamily="2" charset="2"/>
              <a:buNone/>
            </a:pPr>
            <a:r>
              <a:rPr lang="en-US" dirty="0" smtClean="0"/>
              <a:t>• 6 horizontal bipolar leads( I,II, III, </a:t>
            </a:r>
            <a:r>
              <a:rPr lang="en-US" dirty="0" err="1" smtClean="0"/>
              <a:t>aVR</a:t>
            </a:r>
            <a:r>
              <a:rPr lang="en-US" dirty="0" smtClean="0"/>
              <a:t>, </a:t>
            </a:r>
            <a:r>
              <a:rPr lang="en-US" dirty="0" err="1" smtClean="0"/>
              <a:t>aVL</a:t>
            </a:r>
            <a:r>
              <a:rPr lang="en-US" dirty="0" smtClean="0"/>
              <a:t>,</a:t>
            </a:r>
          </a:p>
          <a:p>
            <a:pPr marL="0" indent="0">
              <a:buFont typeface="Wingdings" pitchFamily="2" charset="2"/>
              <a:buNone/>
            </a:pPr>
            <a:r>
              <a:rPr lang="en-US" dirty="0" err="1" smtClean="0"/>
              <a:t>aVF</a:t>
            </a:r>
            <a:r>
              <a:rPr lang="en-US" dirty="0" smtClean="0"/>
              <a:t>).</a:t>
            </a:r>
          </a:p>
          <a:p>
            <a:pPr marL="0" indent="0">
              <a:buFont typeface="Wingdings" pitchFamily="2" charset="2"/>
              <a:buNone/>
            </a:pPr>
            <a:endParaRPr lang="en-US" dirty="0" smtClean="0"/>
          </a:p>
          <a:p>
            <a:pPr marL="0" indent="0">
              <a:buFont typeface="Wingdings" pitchFamily="2" charset="2"/>
              <a:buNone/>
            </a:pPr>
            <a:r>
              <a:rPr lang="en-US" dirty="0" smtClean="0"/>
              <a:t>• 6 frontal leads unipolar leads(V1 – V6). </a:t>
            </a:r>
          </a:p>
          <a:p>
            <a:pPr marL="0" indent="0">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ctrTitle"/>
          </p:nvPr>
        </p:nvSpPr>
        <p:spPr>
          <a:xfrm>
            <a:off x="2286000" y="3124200"/>
            <a:ext cx="6172200" cy="1893888"/>
          </a:xfrm>
        </p:spPr>
        <p:txBody>
          <a:bodyPr/>
          <a:lstStyle/>
          <a:p>
            <a:pPr>
              <a:defRPr/>
            </a:pPr>
            <a:endParaRPr lang="en-US" altLang="en-US" dirty="0"/>
          </a:p>
        </p:txBody>
      </p:sp>
      <p:sp>
        <p:nvSpPr>
          <p:cNvPr id="100355" name="Rectangle 3"/>
          <p:cNvSpPr>
            <a:spLocks noGrp="1" noChangeArrowheads="1"/>
          </p:cNvSpPr>
          <p:nvPr>
            <p:ph type="subTitle" idx="1"/>
          </p:nvPr>
        </p:nvSpPr>
        <p:spPr>
          <a:xfrm>
            <a:off x="2286000" y="1905000"/>
            <a:ext cx="6172200" cy="1295400"/>
          </a:xfrm>
        </p:spPr>
        <p:txBody>
          <a:bodyPr>
            <a:normAutofit fontScale="77500" lnSpcReduction="20000"/>
          </a:bodyPr>
          <a:lstStyle/>
          <a:p>
            <a:pPr>
              <a:defRPr/>
            </a:pPr>
            <a:r>
              <a:rPr lang="en-US" altLang="en-US" sz="4000" dirty="0"/>
              <a:t/>
            </a:r>
            <a:br>
              <a:rPr lang="en-US" altLang="en-US" sz="4000" dirty="0"/>
            </a:br>
            <a:r>
              <a:rPr lang="en-US" altLang="en-US" sz="4000" dirty="0"/>
              <a:t/>
            </a:r>
            <a:br>
              <a:rPr lang="en-US" altLang="en-US" sz="4000" dirty="0"/>
            </a:br>
            <a:r>
              <a:rPr lang="en-US" altLang="en-US" sz="4000" dirty="0">
                <a:solidFill>
                  <a:srgbClr val="FF5050"/>
                </a:solidFill>
              </a:rPr>
              <a:t>Acute Myocardial Infarction</a:t>
            </a:r>
          </a:p>
        </p:txBody>
      </p:sp>
      <p:sp>
        <p:nvSpPr>
          <p:cNvPr id="88068" name="Rectangle 1034"/>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Effect transition="in" filter="wheel(1)">
                                      <p:cBhvr>
                                        <p:cTn id="7" dur="2000"/>
                                        <p:tgtEl>
                                          <p:spTgt spid="1003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1026"/>
          <p:cNvSpPr>
            <a:spLocks noGrp="1" noChangeArrowheads="1"/>
          </p:cNvSpPr>
          <p:nvPr>
            <p:ph type="title"/>
          </p:nvPr>
        </p:nvSpPr>
        <p:spPr/>
        <p:txBody>
          <a:bodyPr/>
          <a:lstStyle/>
          <a:p>
            <a:pPr>
              <a:defRPr/>
            </a:pPr>
            <a:r>
              <a:rPr lang="en-US" altLang="en-US"/>
              <a:t>Diagnosing a MI</a:t>
            </a:r>
          </a:p>
        </p:txBody>
      </p:sp>
      <p:sp>
        <p:nvSpPr>
          <p:cNvPr id="109571" name="Rectangle 1027"/>
          <p:cNvSpPr>
            <a:spLocks noGrp="1" noChangeArrowheads="1"/>
          </p:cNvSpPr>
          <p:nvPr>
            <p:ph sz="quarter" idx="1"/>
          </p:nvPr>
        </p:nvSpPr>
        <p:spPr>
          <a:xfrm>
            <a:off x="685800" y="1676400"/>
            <a:ext cx="7772400" cy="4495800"/>
          </a:xfrm>
        </p:spPr>
        <p:txBody>
          <a:bodyPr/>
          <a:lstStyle/>
          <a:p>
            <a:pPr marL="0" indent="0">
              <a:buFontTx/>
              <a:buNone/>
            </a:pPr>
            <a:r>
              <a:rPr lang="en-US" altLang="en-US" smtClean="0"/>
              <a:t>To diagnose a myocardial infarction you need to go beyond looking at a rhythm strip and obtain a 12-Lead ECG.</a:t>
            </a:r>
          </a:p>
        </p:txBody>
      </p:sp>
      <p:sp>
        <p:nvSpPr>
          <p:cNvPr id="8909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109572" name="Picture 1028" descr="acuteM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276600"/>
            <a:ext cx="5943600"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035"/>
          <p:cNvGrpSpPr>
            <a:grpSpLocks/>
          </p:cNvGrpSpPr>
          <p:nvPr/>
        </p:nvGrpSpPr>
        <p:grpSpPr bwMode="auto">
          <a:xfrm>
            <a:off x="152400" y="5730875"/>
            <a:ext cx="7772400" cy="822325"/>
            <a:chOff x="96" y="3610"/>
            <a:chExt cx="4896" cy="518"/>
          </a:xfrm>
        </p:grpSpPr>
        <p:sp>
          <p:nvSpPr>
            <p:cNvPr id="89098" name="Oval 1030"/>
            <p:cNvSpPr>
              <a:spLocks noChangeArrowheads="1"/>
            </p:cNvSpPr>
            <p:nvPr/>
          </p:nvSpPr>
          <p:spPr bwMode="auto">
            <a:xfrm>
              <a:off x="768" y="3696"/>
              <a:ext cx="4224" cy="432"/>
            </a:xfrm>
            <a:prstGeom prst="ellipse">
              <a:avLst/>
            </a:prstGeom>
            <a:noFill/>
            <a:ln w="5715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9099" name="Text Box 1031"/>
            <p:cNvSpPr txBox="1">
              <a:spLocks noChangeArrowheads="1"/>
            </p:cNvSpPr>
            <p:nvPr/>
          </p:nvSpPr>
          <p:spPr bwMode="auto">
            <a:xfrm>
              <a:off x="96" y="3610"/>
              <a:ext cx="864"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a:t>Rhythm Strip</a:t>
              </a:r>
            </a:p>
          </p:txBody>
        </p:sp>
      </p:grpSp>
      <p:grpSp>
        <p:nvGrpSpPr>
          <p:cNvPr id="3" name="Group 1036"/>
          <p:cNvGrpSpPr>
            <a:grpSpLocks/>
          </p:cNvGrpSpPr>
          <p:nvPr/>
        </p:nvGrpSpPr>
        <p:grpSpPr bwMode="auto">
          <a:xfrm>
            <a:off x="1447800" y="3200400"/>
            <a:ext cx="7620000" cy="2590800"/>
            <a:chOff x="912" y="2016"/>
            <a:chExt cx="4800" cy="1632"/>
          </a:xfrm>
        </p:grpSpPr>
        <p:sp>
          <p:nvSpPr>
            <p:cNvPr id="89096" name="Rectangle 1033"/>
            <p:cNvSpPr>
              <a:spLocks noChangeArrowheads="1"/>
            </p:cNvSpPr>
            <p:nvPr/>
          </p:nvSpPr>
          <p:spPr bwMode="auto">
            <a:xfrm>
              <a:off x="912" y="2016"/>
              <a:ext cx="3936" cy="1632"/>
            </a:xfrm>
            <a:prstGeom prst="rect">
              <a:avLst/>
            </a:prstGeom>
            <a:noFill/>
            <a:ln w="57150">
              <a:solidFill>
                <a:srgbClr val="FF505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9097" name="Text Box 1034"/>
            <p:cNvSpPr txBox="1">
              <a:spLocks noChangeArrowheads="1"/>
            </p:cNvSpPr>
            <p:nvPr/>
          </p:nvSpPr>
          <p:spPr bwMode="auto">
            <a:xfrm>
              <a:off x="4944" y="2506"/>
              <a:ext cx="768"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a:t>12-Lead ECG</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Effect transition="in" filter="dissolve">
                                      <p:cBhvr>
                                        <p:cTn id="7" dur="500"/>
                                        <p:tgtEl>
                                          <p:spTgt spid="1095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09572"/>
                                        </p:tgtEl>
                                        <p:attrNameLst>
                                          <p:attrName>style.visibility</p:attrName>
                                        </p:attrNameLst>
                                      </p:cBhvr>
                                      <p:to>
                                        <p:strVal val="visible"/>
                                      </p:to>
                                    </p:set>
                                    <p:animEffect transition="in" filter="dissolve">
                                      <p:cBhvr>
                                        <p:cTn id="12" dur="500"/>
                                        <p:tgtEl>
                                          <p:spTgt spid="10957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a:defRPr/>
            </a:pPr>
            <a:r>
              <a:rPr lang="en-US" altLang="en-US"/>
              <a:t>The 12-Leads</a:t>
            </a:r>
          </a:p>
        </p:txBody>
      </p:sp>
      <p:sp>
        <p:nvSpPr>
          <p:cNvPr id="91139" name="Rectangle 3"/>
          <p:cNvSpPr>
            <a:spLocks noGrp="1" noChangeArrowheads="1"/>
          </p:cNvSpPr>
          <p:nvPr>
            <p:ph type="body" sz="half" idx="1"/>
          </p:nvPr>
        </p:nvSpPr>
        <p:spPr>
          <a:xfrm>
            <a:off x="457200" y="2057400"/>
            <a:ext cx="4495800" cy="685800"/>
          </a:xfrm>
        </p:spPr>
        <p:txBody>
          <a:bodyPr/>
          <a:lstStyle/>
          <a:p>
            <a:pPr>
              <a:buFontTx/>
              <a:buNone/>
            </a:pPr>
            <a:r>
              <a:rPr lang="en-US" altLang="en-US" smtClean="0"/>
              <a:t>The 12-leads include:</a:t>
            </a:r>
            <a:endParaRPr lang="en-US" altLang="en-US" sz="2800" smtClean="0"/>
          </a:p>
        </p:txBody>
      </p:sp>
      <p:pic>
        <p:nvPicPr>
          <p:cNvPr id="91140" name="Picture 6" descr="leads"/>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072063" y="2447925"/>
            <a:ext cx="2962275" cy="3333750"/>
          </a:xfrm>
        </p:spPr>
      </p:pic>
      <p:sp>
        <p:nvSpPr>
          <p:cNvPr id="91141"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13671" name="Text Box 7"/>
          <p:cNvSpPr txBox="1">
            <a:spLocks noChangeArrowheads="1"/>
          </p:cNvSpPr>
          <p:nvPr/>
        </p:nvSpPr>
        <p:spPr bwMode="auto">
          <a:xfrm>
            <a:off x="304800" y="2743200"/>
            <a:ext cx="480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sz="2400">
                <a:solidFill>
                  <a:schemeClr val="tx1"/>
                </a:solidFill>
                <a:latin typeface="Times New Roman" charset="0"/>
              </a:defRPr>
            </a:lvl1pPr>
            <a:lvl2pPr marL="466725">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lvl="1">
              <a:spcBef>
                <a:spcPct val="20000"/>
              </a:spcBef>
              <a:buClr>
                <a:schemeClr val="tx2"/>
              </a:buClr>
              <a:buFontTx/>
              <a:buChar char="–"/>
            </a:pPr>
            <a:r>
              <a:rPr lang="en-US" altLang="en-US" sz="3200">
                <a:solidFill>
                  <a:srgbClr val="FF5050"/>
                </a:solidFill>
                <a:latin typeface="Arial" charset="0"/>
              </a:rPr>
              <a:t>3 Limb leads</a:t>
            </a:r>
            <a:r>
              <a:rPr lang="en-US" altLang="en-US" sz="3200">
                <a:latin typeface="Arial" charset="0"/>
              </a:rPr>
              <a:t>          	   	(I, II, III)</a:t>
            </a:r>
            <a:endParaRPr lang="en-US"/>
          </a:p>
        </p:txBody>
      </p:sp>
      <p:sp>
        <p:nvSpPr>
          <p:cNvPr id="113672" name="Text Box 8"/>
          <p:cNvSpPr txBox="1">
            <a:spLocks noChangeArrowheads="1"/>
          </p:cNvSpPr>
          <p:nvPr/>
        </p:nvSpPr>
        <p:spPr bwMode="auto">
          <a:xfrm>
            <a:off x="228600" y="3962400"/>
            <a:ext cx="495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sz="2400">
                <a:solidFill>
                  <a:schemeClr val="tx1"/>
                </a:solidFill>
                <a:latin typeface="Times New Roman" charset="0"/>
              </a:defRPr>
            </a:lvl1pPr>
            <a:lvl2pPr>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lvl="1">
              <a:spcBef>
                <a:spcPct val="20000"/>
              </a:spcBef>
              <a:buClr>
                <a:schemeClr val="tx2"/>
              </a:buClr>
              <a:buFontTx/>
              <a:buChar char="–"/>
            </a:pPr>
            <a:r>
              <a:rPr lang="en-US" altLang="en-US" sz="3200">
                <a:solidFill>
                  <a:schemeClr val="hlink"/>
                </a:solidFill>
                <a:latin typeface="Arial" charset="0"/>
              </a:rPr>
              <a:t>3 Augmented leads</a:t>
            </a:r>
            <a:r>
              <a:rPr lang="en-US" altLang="en-US" sz="3200">
                <a:latin typeface="Arial" charset="0"/>
              </a:rPr>
              <a:t> 	  	(aVR, aVL, aVF)</a:t>
            </a:r>
            <a:endParaRPr lang="en-US"/>
          </a:p>
        </p:txBody>
      </p:sp>
      <p:sp>
        <p:nvSpPr>
          <p:cNvPr id="113673" name="Text Box 9"/>
          <p:cNvSpPr txBox="1">
            <a:spLocks noChangeArrowheads="1"/>
          </p:cNvSpPr>
          <p:nvPr/>
        </p:nvSpPr>
        <p:spPr bwMode="auto">
          <a:xfrm>
            <a:off x="228600" y="5273675"/>
            <a:ext cx="4876800"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lvl="1">
              <a:spcBef>
                <a:spcPct val="20000"/>
              </a:spcBef>
              <a:buClr>
                <a:schemeClr val="tx2"/>
              </a:buClr>
              <a:buFontTx/>
              <a:buChar char="–"/>
            </a:pPr>
            <a:r>
              <a:rPr lang="en-US" altLang="en-US" sz="3200">
                <a:solidFill>
                  <a:schemeClr val="accent1"/>
                </a:solidFill>
                <a:latin typeface="Arial" charset="0"/>
              </a:rPr>
              <a:t>6 Precordial leads</a:t>
            </a:r>
            <a:r>
              <a:rPr lang="en-US" altLang="en-US" sz="3200">
                <a:latin typeface="Arial" charset="0"/>
              </a:rPr>
              <a:t> 	  	(V</a:t>
            </a:r>
            <a:r>
              <a:rPr lang="en-US" altLang="en-US" sz="3200" baseline="-25000">
                <a:latin typeface="Arial" charset="0"/>
              </a:rPr>
              <a:t>1</a:t>
            </a:r>
            <a:r>
              <a:rPr lang="en-US" altLang="en-US" sz="3200">
                <a:latin typeface="Arial" charset="0"/>
              </a:rPr>
              <a:t>- V</a:t>
            </a:r>
            <a:r>
              <a:rPr lang="en-US" altLang="en-US" sz="3200" baseline="-25000">
                <a:latin typeface="Arial" charset="0"/>
              </a:rPr>
              <a:t>6</a:t>
            </a:r>
            <a:r>
              <a:rPr lang="en-US" altLang="en-US" sz="3200">
                <a:latin typeface="Arial" charset="0"/>
              </a:rPr>
              <a:t>)</a:t>
            </a:r>
          </a:p>
          <a:p>
            <a:endParaRPr lang="en-US"/>
          </a:p>
        </p:txBody>
      </p:sp>
      <p:grpSp>
        <p:nvGrpSpPr>
          <p:cNvPr id="2" name="Group 18"/>
          <p:cNvGrpSpPr>
            <a:grpSpLocks/>
          </p:cNvGrpSpPr>
          <p:nvPr/>
        </p:nvGrpSpPr>
        <p:grpSpPr bwMode="auto">
          <a:xfrm>
            <a:off x="5562600" y="3048000"/>
            <a:ext cx="2057400" cy="2438400"/>
            <a:chOff x="3504" y="1920"/>
            <a:chExt cx="1296" cy="1536"/>
          </a:xfrm>
        </p:grpSpPr>
        <p:sp>
          <p:nvSpPr>
            <p:cNvPr id="91151" name="Line 11"/>
            <p:cNvSpPr>
              <a:spLocks noChangeShapeType="1"/>
            </p:cNvSpPr>
            <p:nvPr/>
          </p:nvSpPr>
          <p:spPr bwMode="auto">
            <a:xfrm>
              <a:off x="3600" y="2976"/>
              <a:ext cx="240" cy="480"/>
            </a:xfrm>
            <a:prstGeom prst="line">
              <a:avLst/>
            </a:prstGeom>
            <a:noFill/>
            <a:ln w="57150">
              <a:solidFill>
                <a:srgbClr val="FF5050"/>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91152" name="Line 12"/>
            <p:cNvSpPr>
              <a:spLocks noChangeShapeType="1"/>
            </p:cNvSpPr>
            <p:nvPr/>
          </p:nvSpPr>
          <p:spPr bwMode="auto">
            <a:xfrm flipH="1">
              <a:off x="4560" y="3024"/>
              <a:ext cx="240" cy="432"/>
            </a:xfrm>
            <a:prstGeom prst="line">
              <a:avLst/>
            </a:prstGeom>
            <a:noFill/>
            <a:ln w="57150">
              <a:solidFill>
                <a:srgbClr val="FF5050"/>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91153" name="Line 13"/>
            <p:cNvSpPr>
              <a:spLocks noChangeShapeType="1"/>
            </p:cNvSpPr>
            <p:nvPr/>
          </p:nvSpPr>
          <p:spPr bwMode="auto">
            <a:xfrm flipH="1">
              <a:off x="3504" y="1920"/>
              <a:ext cx="480" cy="0"/>
            </a:xfrm>
            <a:prstGeom prst="line">
              <a:avLst/>
            </a:prstGeom>
            <a:noFill/>
            <a:ln w="57150">
              <a:solidFill>
                <a:srgbClr val="FF5050"/>
              </a:solidFill>
              <a:round/>
              <a:headEnd type="arrow" w="med" len="med"/>
              <a:tailEnd/>
            </a:ln>
            <a:extLst>
              <a:ext uri="{909E8E84-426E-40DD-AFC4-6F175D3DCCD1}">
                <a14:hiddenFill xmlns:a14="http://schemas.microsoft.com/office/drawing/2010/main">
                  <a:noFill/>
                </a14:hiddenFill>
              </a:ext>
            </a:extLst>
          </p:spPr>
          <p:txBody>
            <a:bodyPr/>
            <a:lstStyle/>
            <a:p>
              <a:endParaRPr lang="en-US"/>
            </a:p>
          </p:txBody>
        </p:sp>
      </p:grpSp>
      <p:grpSp>
        <p:nvGrpSpPr>
          <p:cNvPr id="3" name="Group 19"/>
          <p:cNvGrpSpPr>
            <a:grpSpLocks/>
          </p:cNvGrpSpPr>
          <p:nvPr/>
        </p:nvGrpSpPr>
        <p:grpSpPr bwMode="auto">
          <a:xfrm>
            <a:off x="5181600" y="3429000"/>
            <a:ext cx="3200400" cy="1905000"/>
            <a:chOff x="3264" y="2160"/>
            <a:chExt cx="2016" cy="1200"/>
          </a:xfrm>
        </p:grpSpPr>
        <p:sp>
          <p:nvSpPr>
            <p:cNvPr id="91148" name="Line 14"/>
            <p:cNvSpPr>
              <a:spLocks noChangeShapeType="1"/>
            </p:cNvSpPr>
            <p:nvPr/>
          </p:nvSpPr>
          <p:spPr bwMode="auto">
            <a:xfrm flipH="1">
              <a:off x="4272" y="2736"/>
              <a:ext cx="0" cy="624"/>
            </a:xfrm>
            <a:prstGeom prst="line">
              <a:avLst/>
            </a:prstGeom>
            <a:noFill/>
            <a:ln w="57150">
              <a:solidFill>
                <a:schemeClr val="hlink"/>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91149" name="Line 15"/>
            <p:cNvSpPr>
              <a:spLocks noChangeShapeType="1"/>
            </p:cNvSpPr>
            <p:nvPr/>
          </p:nvSpPr>
          <p:spPr bwMode="auto">
            <a:xfrm flipV="1">
              <a:off x="4848" y="2160"/>
              <a:ext cx="432" cy="288"/>
            </a:xfrm>
            <a:prstGeom prst="line">
              <a:avLst/>
            </a:prstGeom>
            <a:noFill/>
            <a:ln w="57150">
              <a:solidFill>
                <a:schemeClr val="hlink"/>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91150" name="Line 16"/>
            <p:cNvSpPr>
              <a:spLocks noChangeShapeType="1"/>
            </p:cNvSpPr>
            <p:nvPr/>
          </p:nvSpPr>
          <p:spPr bwMode="auto">
            <a:xfrm flipH="1" flipV="1">
              <a:off x="3264" y="2160"/>
              <a:ext cx="432" cy="288"/>
            </a:xfrm>
            <a:prstGeom prst="line">
              <a:avLst/>
            </a:prstGeom>
            <a:noFill/>
            <a:ln w="57150">
              <a:solidFill>
                <a:schemeClr val="hlink"/>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grpSp>
      <p:sp>
        <p:nvSpPr>
          <p:cNvPr id="113681" name="Oval 17"/>
          <p:cNvSpPr>
            <a:spLocks noChangeArrowheads="1"/>
          </p:cNvSpPr>
          <p:nvPr/>
        </p:nvSpPr>
        <p:spPr bwMode="auto">
          <a:xfrm>
            <a:off x="6248400" y="3429000"/>
            <a:ext cx="1447800" cy="685800"/>
          </a:xfrm>
          <a:prstGeom prst="ellipse">
            <a:avLst/>
          </a:prstGeom>
          <a:noFill/>
          <a:ln w="76200">
            <a:solidFill>
              <a:schemeClr val="accent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3671"/>
                                        </p:tgtEl>
                                        <p:attrNameLst>
                                          <p:attrName>style.visibility</p:attrName>
                                        </p:attrNameLst>
                                      </p:cBhvr>
                                      <p:to>
                                        <p:strVal val="visible"/>
                                      </p:to>
                                    </p:set>
                                    <p:animEffect transition="in" filter="dissolve">
                                      <p:cBhvr>
                                        <p:cTn id="7" dur="500"/>
                                        <p:tgtEl>
                                          <p:spTgt spid="1136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3672"/>
                                        </p:tgtEl>
                                        <p:attrNameLst>
                                          <p:attrName>style.visibility</p:attrName>
                                        </p:attrNameLst>
                                      </p:cBhvr>
                                      <p:to>
                                        <p:strVal val="visible"/>
                                      </p:to>
                                    </p:set>
                                    <p:animEffect transition="in" filter="dissolve">
                                      <p:cBhvr>
                                        <p:cTn id="17" dur="500"/>
                                        <p:tgtEl>
                                          <p:spTgt spid="11367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3673"/>
                                        </p:tgtEl>
                                        <p:attrNameLst>
                                          <p:attrName>style.visibility</p:attrName>
                                        </p:attrNameLst>
                                      </p:cBhvr>
                                      <p:to>
                                        <p:strVal val="visible"/>
                                      </p:to>
                                    </p:set>
                                    <p:animEffect transition="in" filter="dissolve">
                                      <p:cBhvr>
                                        <p:cTn id="27" dur="500"/>
                                        <p:tgtEl>
                                          <p:spTgt spid="11367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3681"/>
                                        </p:tgtEl>
                                        <p:attrNameLst>
                                          <p:attrName>style.visibility</p:attrName>
                                        </p:attrNameLst>
                                      </p:cBhvr>
                                      <p:to>
                                        <p:strVal val="visible"/>
                                      </p:to>
                                    </p:set>
                                    <p:animEffect transition="in" filter="dissolve">
                                      <p:cBhvr>
                                        <p:cTn id="32" dur="500"/>
                                        <p:tgtEl>
                                          <p:spTgt spid="1136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71" grpId="0" autoUpdateAnimBg="0"/>
      <p:bldP spid="113672" grpId="0" autoUpdateAnimBg="0"/>
      <p:bldP spid="113673" grpId="0" autoUpdateAnimBg="0"/>
      <p:bldP spid="113681" grpId="0" animBg="1"/>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a:defRPr/>
            </a:pPr>
            <a:r>
              <a:rPr lang="en-US" altLang="en-US"/>
              <a:t>ST Elevation</a:t>
            </a:r>
          </a:p>
        </p:txBody>
      </p:sp>
      <p:sp>
        <p:nvSpPr>
          <p:cNvPr id="112643" name="Rectangle 3"/>
          <p:cNvSpPr>
            <a:spLocks noGrp="1" noChangeArrowheads="1"/>
          </p:cNvSpPr>
          <p:nvPr>
            <p:ph sz="quarter" idx="1"/>
          </p:nvPr>
        </p:nvSpPr>
        <p:spPr>
          <a:xfrm>
            <a:off x="685800" y="2057400"/>
            <a:ext cx="2895600" cy="4114800"/>
          </a:xfrm>
        </p:spPr>
        <p:txBody>
          <a:bodyPr/>
          <a:lstStyle/>
          <a:p>
            <a:pPr marL="0" indent="0">
              <a:buFontTx/>
              <a:buNone/>
            </a:pPr>
            <a:r>
              <a:rPr lang="en-US" altLang="en-US" smtClean="0"/>
              <a:t>One way to diagnose an acute MI is to look for elevation of the ST segment.</a:t>
            </a:r>
          </a:p>
          <a:p>
            <a:pPr marL="0" indent="0"/>
            <a:endParaRPr lang="en-US" altLang="en-US" smtClean="0"/>
          </a:p>
        </p:txBody>
      </p:sp>
      <p:sp>
        <p:nvSpPr>
          <p:cNvPr id="93188"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3189" name="Picture 9" descr="PQR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2286000"/>
            <a:ext cx="4343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50" name="Oval 10"/>
          <p:cNvSpPr>
            <a:spLocks noChangeArrowheads="1"/>
          </p:cNvSpPr>
          <p:nvPr/>
        </p:nvSpPr>
        <p:spPr bwMode="auto">
          <a:xfrm>
            <a:off x="6324600" y="2971800"/>
            <a:ext cx="838200" cy="1524000"/>
          </a:xfrm>
          <a:prstGeom prst="ellipse">
            <a:avLst/>
          </a:prstGeom>
          <a:noFill/>
          <a:ln w="5715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Effect transition="in" filter="dissolve">
                                      <p:cBhvr>
                                        <p:cTn id="7" dur="500"/>
                                        <p:tgtEl>
                                          <p:spTgt spid="1126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50"/>
                                        </p:tgtEl>
                                        <p:attrNameLst>
                                          <p:attrName>style.visibility</p:attrName>
                                        </p:attrNameLst>
                                      </p:cBhvr>
                                      <p:to>
                                        <p:strVal val="visible"/>
                                      </p:to>
                                    </p:set>
                                    <p:animEffect transition="in" filter="dissolve">
                                      <p:cBhvr>
                                        <p:cTn id="12" dur="500"/>
                                        <p:tgtEl>
                                          <p:spTgt spid="112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autoUpdateAnimBg="0"/>
      <p:bldP spid="112650" grpId="0" animBg="1"/>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a:defRPr/>
            </a:pPr>
            <a:r>
              <a:rPr lang="en-US" altLang="en-US"/>
              <a:t>ST Elevation (cont)</a:t>
            </a:r>
          </a:p>
        </p:txBody>
      </p:sp>
      <p:sp>
        <p:nvSpPr>
          <p:cNvPr id="115715" name="Rectangle 3"/>
          <p:cNvSpPr>
            <a:spLocks noGrp="1" noChangeArrowheads="1"/>
          </p:cNvSpPr>
          <p:nvPr>
            <p:ph sz="quarter" idx="1"/>
          </p:nvPr>
        </p:nvSpPr>
        <p:spPr>
          <a:xfrm>
            <a:off x="457200" y="2057400"/>
            <a:ext cx="3429000" cy="4114800"/>
          </a:xfrm>
        </p:spPr>
        <p:txBody>
          <a:bodyPr/>
          <a:lstStyle/>
          <a:p>
            <a:pPr marL="0" indent="0">
              <a:buFontTx/>
              <a:buNone/>
            </a:pPr>
            <a:r>
              <a:rPr lang="en-US" altLang="en-US" smtClean="0"/>
              <a:t>Elevation of the ST segment (greater than 1 small box) in 2 leads is consistent with a myocardial infarction.</a:t>
            </a:r>
          </a:p>
          <a:p>
            <a:pPr marL="0" indent="0"/>
            <a:endParaRPr lang="en-US" altLang="en-US" smtClean="0"/>
          </a:p>
        </p:txBody>
      </p:sp>
      <p:sp>
        <p:nvSpPr>
          <p:cNvPr id="9421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4213" name="Picture 4" descr="acute MI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2057400"/>
            <a:ext cx="4343400"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7" name="Freeform 5"/>
          <p:cNvSpPr>
            <a:spLocks/>
          </p:cNvSpPr>
          <p:nvPr/>
        </p:nvSpPr>
        <p:spPr bwMode="auto">
          <a:xfrm>
            <a:off x="4157663" y="3205163"/>
            <a:ext cx="566737" cy="909637"/>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5718" name="Freeform 6"/>
          <p:cNvSpPr>
            <a:spLocks/>
          </p:cNvSpPr>
          <p:nvPr/>
        </p:nvSpPr>
        <p:spPr bwMode="auto">
          <a:xfrm>
            <a:off x="4114800" y="4576763"/>
            <a:ext cx="566738" cy="909637"/>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5719" name="Freeform 7"/>
          <p:cNvSpPr>
            <a:spLocks/>
          </p:cNvSpPr>
          <p:nvPr/>
        </p:nvSpPr>
        <p:spPr bwMode="auto">
          <a:xfrm>
            <a:off x="6138863" y="1905000"/>
            <a:ext cx="566737" cy="909638"/>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5720" name="Freeform 8"/>
          <p:cNvSpPr>
            <a:spLocks/>
          </p:cNvSpPr>
          <p:nvPr/>
        </p:nvSpPr>
        <p:spPr bwMode="auto">
          <a:xfrm>
            <a:off x="6172200" y="3429000"/>
            <a:ext cx="533400" cy="685800"/>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5721" name="Freeform 9"/>
          <p:cNvSpPr>
            <a:spLocks/>
          </p:cNvSpPr>
          <p:nvPr/>
        </p:nvSpPr>
        <p:spPr bwMode="auto">
          <a:xfrm>
            <a:off x="6096000" y="4800600"/>
            <a:ext cx="533400" cy="685800"/>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animEffect transition="in" filter="dissolve">
                                      <p:cBhvr>
                                        <p:cTn id="7" dur="500"/>
                                        <p:tgtEl>
                                          <p:spTgt spid="1157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5717"/>
                                        </p:tgtEl>
                                        <p:attrNameLst>
                                          <p:attrName>style.visibility</p:attrName>
                                        </p:attrNameLst>
                                      </p:cBhvr>
                                      <p:to>
                                        <p:strVal val="visible"/>
                                      </p:to>
                                    </p:set>
                                    <p:animEffect transition="in" filter="dissolve">
                                      <p:cBhvr>
                                        <p:cTn id="12" dur="500"/>
                                        <p:tgtEl>
                                          <p:spTgt spid="11571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5718"/>
                                        </p:tgtEl>
                                        <p:attrNameLst>
                                          <p:attrName>style.visibility</p:attrName>
                                        </p:attrNameLst>
                                      </p:cBhvr>
                                      <p:to>
                                        <p:strVal val="visible"/>
                                      </p:to>
                                    </p:set>
                                    <p:animEffect transition="in" filter="dissolve">
                                      <p:cBhvr>
                                        <p:cTn id="17" dur="500"/>
                                        <p:tgtEl>
                                          <p:spTgt spid="11571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5719"/>
                                        </p:tgtEl>
                                        <p:attrNameLst>
                                          <p:attrName>style.visibility</p:attrName>
                                        </p:attrNameLst>
                                      </p:cBhvr>
                                      <p:to>
                                        <p:strVal val="visible"/>
                                      </p:to>
                                    </p:set>
                                    <p:animEffect transition="in" filter="dissolve">
                                      <p:cBhvr>
                                        <p:cTn id="22" dur="500"/>
                                        <p:tgtEl>
                                          <p:spTgt spid="11571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5720"/>
                                        </p:tgtEl>
                                        <p:attrNameLst>
                                          <p:attrName>style.visibility</p:attrName>
                                        </p:attrNameLst>
                                      </p:cBhvr>
                                      <p:to>
                                        <p:strVal val="visible"/>
                                      </p:to>
                                    </p:set>
                                    <p:animEffect transition="in" filter="dissolve">
                                      <p:cBhvr>
                                        <p:cTn id="27" dur="500"/>
                                        <p:tgtEl>
                                          <p:spTgt spid="11572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5721"/>
                                        </p:tgtEl>
                                        <p:attrNameLst>
                                          <p:attrName>style.visibility</p:attrName>
                                        </p:attrNameLst>
                                      </p:cBhvr>
                                      <p:to>
                                        <p:strVal val="visible"/>
                                      </p:to>
                                    </p:set>
                                    <p:animEffect transition="in" filter="dissolve">
                                      <p:cBhvr>
                                        <p:cTn id="32" dur="500"/>
                                        <p:tgtEl>
                                          <p:spTgt spid="1157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uild="p" autoUpdateAnimBg="0"/>
      <p:bldP spid="115717" grpId="0" animBg="1"/>
      <p:bldP spid="115718" grpId="0" animBg="1"/>
      <p:bldP spid="115719" grpId="0" animBg="1"/>
      <p:bldP spid="115720" grpId="0" animBg="1"/>
      <p:bldP spid="115721"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What part of the heart is affected ?</a:t>
            </a:r>
          </a:p>
        </p:txBody>
      </p:sp>
      <p:sp>
        <p:nvSpPr>
          <p:cNvPr id="95235" name="Content Placeholder 2"/>
          <p:cNvSpPr>
            <a:spLocks noGrp="1"/>
          </p:cNvSpPr>
          <p:nvPr>
            <p:ph idx="1"/>
          </p:nvPr>
        </p:nvSpPr>
        <p:spPr>
          <a:xfrm>
            <a:off x="457200" y="1600200"/>
            <a:ext cx="7467600" cy="4873625"/>
          </a:xfrm>
        </p:spPr>
        <p:txBody>
          <a:bodyPr/>
          <a:lstStyle/>
          <a:p>
            <a:r>
              <a:rPr lang="en-US" smtClean="0"/>
              <a:t>• II, III, aVF = Inferior Wall</a:t>
            </a:r>
          </a:p>
          <a:p>
            <a:r>
              <a:rPr lang="en-US" smtClean="0"/>
              <a:t>Leads V1, V2, V3, and V4 = Anterior Wall MI</a:t>
            </a:r>
          </a:p>
          <a:p>
            <a:r>
              <a:rPr lang="en-US" smtClean="0"/>
              <a:t>I, aVL, V5 and V6 Lateral wall of left ventricle</a:t>
            </a:r>
          </a:p>
        </p:txBody>
      </p:sp>
      <p:pic>
        <p:nvPicPr>
          <p:cNvPr id="9523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429000"/>
            <a:ext cx="7391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a:defRPr/>
            </a:pPr>
            <a:r>
              <a:rPr lang="en-US" altLang="en-US"/>
              <a:t>Putting it all Together</a:t>
            </a:r>
          </a:p>
        </p:txBody>
      </p:sp>
      <p:sp>
        <p:nvSpPr>
          <p:cNvPr id="106499"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t>Do you think this person is having a myocardial infarction. If so, where?</a:t>
            </a:r>
          </a:p>
        </p:txBody>
      </p:sp>
      <p:sp>
        <p:nvSpPr>
          <p:cNvPr id="96260"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6261" name="Picture 4" descr="acuteMI"/>
          <p:cNvPicPr>
            <a:picLocks noChangeAspect="1" noChangeArrowheads="1"/>
          </p:cNvPicPr>
          <p:nvPr/>
        </p:nvPicPr>
        <p:blipFill>
          <a:blip r:embed="rId2">
            <a:extLst>
              <a:ext uri="{28A0092B-C50C-407E-A947-70E740481C1C}">
                <a14:useLocalDpi xmlns:a14="http://schemas.microsoft.com/office/drawing/2010/main" val="0"/>
              </a:ext>
            </a:extLst>
          </a:blip>
          <a:srcRect b="4468"/>
          <a:stretch>
            <a:fillRect/>
          </a:stretch>
        </p:blipFill>
        <p:spPr bwMode="auto">
          <a:xfrm>
            <a:off x="1371600" y="3048000"/>
            <a:ext cx="64008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animEffect transition="in" filter="dissolve">
                                      <p:cBhvr>
                                        <p:cTn id="7" dur="500"/>
                                        <p:tgtEl>
                                          <p:spTgt spid="1064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a:defRPr/>
            </a:pPr>
            <a:r>
              <a:rPr lang="en-US" altLang="en-US"/>
              <a:t>Interpretation</a:t>
            </a:r>
          </a:p>
        </p:txBody>
      </p:sp>
      <p:sp>
        <p:nvSpPr>
          <p:cNvPr id="97283"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solidFill>
                  <a:srgbClr val="FF5050"/>
                </a:solidFill>
              </a:rPr>
              <a:t>Yes</a:t>
            </a:r>
            <a:r>
              <a:rPr lang="en-US" altLang="en-US" smtClean="0"/>
              <a:t>, this person is having an acute anterior wall myocardial infarction.</a:t>
            </a:r>
          </a:p>
        </p:txBody>
      </p:sp>
      <p:sp>
        <p:nvSpPr>
          <p:cNvPr id="9728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7285" name="Picture 4" descr="acuteMI"/>
          <p:cNvPicPr>
            <a:picLocks noChangeAspect="1" noChangeArrowheads="1"/>
          </p:cNvPicPr>
          <p:nvPr/>
        </p:nvPicPr>
        <p:blipFill>
          <a:blip r:embed="rId2">
            <a:extLst>
              <a:ext uri="{28A0092B-C50C-407E-A947-70E740481C1C}">
                <a14:useLocalDpi xmlns:a14="http://schemas.microsoft.com/office/drawing/2010/main" val="0"/>
              </a:ext>
            </a:extLst>
          </a:blip>
          <a:srcRect b="4468"/>
          <a:stretch>
            <a:fillRect/>
          </a:stretch>
        </p:blipFill>
        <p:spPr bwMode="auto">
          <a:xfrm>
            <a:off x="1371600" y="3048000"/>
            <a:ext cx="64008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8"/>
          <p:cNvGrpSpPr>
            <a:grpSpLocks/>
          </p:cNvGrpSpPr>
          <p:nvPr/>
        </p:nvGrpSpPr>
        <p:grpSpPr bwMode="auto">
          <a:xfrm>
            <a:off x="5105400" y="3048000"/>
            <a:ext cx="609600" cy="2133600"/>
            <a:chOff x="3216" y="1920"/>
            <a:chExt cx="384" cy="1344"/>
          </a:xfrm>
        </p:grpSpPr>
        <p:sp>
          <p:nvSpPr>
            <p:cNvPr id="97287" name="Oval 5"/>
            <p:cNvSpPr>
              <a:spLocks noChangeArrowheads="1"/>
            </p:cNvSpPr>
            <p:nvPr/>
          </p:nvSpPr>
          <p:spPr bwMode="auto">
            <a:xfrm>
              <a:off x="3216" y="1920"/>
              <a:ext cx="384" cy="576"/>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7288" name="Oval 6"/>
            <p:cNvSpPr>
              <a:spLocks noChangeArrowheads="1"/>
            </p:cNvSpPr>
            <p:nvPr/>
          </p:nvSpPr>
          <p:spPr bwMode="auto">
            <a:xfrm>
              <a:off x="3216" y="2544"/>
              <a:ext cx="384" cy="720"/>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a:defRPr/>
            </a:pPr>
            <a:r>
              <a:rPr lang="en-US" altLang="en-US"/>
              <a:t>Putting it all Together</a:t>
            </a:r>
          </a:p>
        </p:txBody>
      </p:sp>
      <p:sp>
        <p:nvSpPr>
          <p:cNvPr id="99331"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t>Now, where do you think this person is having a myocardial infarction?</a:t>
            </a:r>
          </a:p>
        </p:txBody>
      </p:sp>
      <p:sp>
        <p:nvSpPr>
          <p:cNvPr id="9933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9333" name="Picture 5" descr="inf mi2"/>
          <p:cNvPicPr>
            <a:picLocks noChangeAspect="1" noChangeArrowheads="1"/>
          </p:cNvPicPr>
          <p:nvPr/>
        </p:nvPicPr>
        <p:blipFill>
          <a:blip r:embed="rId2">
            <a:extLst>
              <a:ext uri="{28A0092B-C50C-407E-A947-70E740481C1C}">
                <a14:useLocalDpi xmlns:a14="http://schemas.microsoft.com/office/drawing/2010/main" val="0"/>
              </a:ext>
            </a:extLst>
          </a:blip>
          <a:srcRect l="3261" t="7047" b="12416"/>
          <a:stretch>
            <a:fillRect/>
          </a:stretch>
        </p:blipFill>
        <p:spPr bwMode="auto">
          <a:xfrm>
            <a:off x="533400" y="2819400"/>
            <a:ext cx="8001000" cy="359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a:defRPr/>
            </a:pPr>
            <a:r>
              <a:rPr lang="en-US" altLang="en-US"/>
              <a:t>Inferior Wall MI</a:t>
            </a:r>
          </a:p>
        </p:txBody>
      </p:sp>
      <p:sp>
        <p:nvSpPr>
          <p:cNvPr id="100355"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t>This is an inferior MI. Note the ST elevation in leads II, III and aVF.</a:t>
            </a:r>
          </a:p>
        </p:txBody>
      </p:sp>
      <p:sp>
        <p:nvSpPr>
          <p:cNvPr id="100356"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100357" name="Picture 4" descr="inf mi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857500"/>
            <a:ext cx="701040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9"/>
          <p:cNvGrpSpPr>
            <a:grpSpLocks/>
          </p:cNvGrpSpPr>
          <p:nvPr/>
        </p:nvGrpSpPr>
        <p:grpSpPr bwMode="auto">
          <a:xfrm>
            <a:off x="1828800" y="4495800"/>
            <a:ext cx="2286000" cy="1447800"/>
            <a:chOff x="1152" y="2832"/>
            <a:chExt cx="1440" cy="912"/>
          </a:xfrm>
        </p:grpSpPr>
        <p:sp>
          <p:nvSpPr>
            <p:cNvPr id="100359" name="Oval 5"/>
            <p:cNvSpPr>
              <a:spLocks noChangeArrowheads="1"/>
            </p:cNvSpPr>
            <p:nvPr/>
          </p:nvSpPr>
          <p:spPr bwMode="auto">
            <a:xfrm>
              <a:off x="1152" y="2832"/>
              <a:ext cx="288" cy="288"/>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0360" name="Oval 6"/>
            <p:cNvSpPr>
              <a:spLocks noChangeArrowheads="1"/>
            </p:cNvSpPr>
            <p:nvPr/>
          </p:nvSpPr>
          <p:spPr bwMode="auto">
            <a:xfrm>
              <a:off x="1152" y="3504"/>
              <a:ext cx="288" cy="240"/>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0361" name="Oval 7"/>
            <p:cNvSpPr>
              <a:spLocks noChangeArrowheads="1"/>
            </p:cNvSpPr>
            <p:nvPr/>
          </p:nvSpPr>
          <p:spPr bwMode="auto">
            <a:xfrm>
              <a:off x="2304" y="3504"/>
              <a:ext cx="288" cy="240"/>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71400"/>
            <a:ext cx="9144000" cy="7029400"/>
          </a:xfrm>
        </p:spPr>
      </p:pic>
    </p:spTree>
    <p:extLst>
      <p:ext uri="{BB962C8B-B14F-4D97-AF65-F5344CB8AC3E}">
        <p14:creationId xmlns:p14="http://schemas.microsoft.com/office/powerpoint/2010/main" val="22963138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pPr>
              <a:defRPr/>
            </a:pPr>
            <a:r>
              <a:rPr lang="en-US" altLang="en-US"/>
              <a:t>Putting it all Together</a:t>
            </a:r>
          </a:p>
        </p:txBody>
      </p:sp>
      <p:sp>
        <p:nvSpPr>
          <p:cNvPr id="101379"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t>How about now?</a:t>
            </a:r>
          </a:p>
        </p:txBody>
      </p:sp>
      <p:sp>
        <p:nvSpPr>
          <p:cNvPr id="101380"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101381" name="Picture 5" descr="antla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362200"/>
            <a:ext cx="8229600"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a:defRPr/>
            </a:pPr>
            <a:r>
              <a:rPr lang="en-US" altLang="en-US"/>
              <a:t>Anterolateral MI</a:t>
            </a:r>
          </a:p>
        </p:txBody>
      </p:sp>
      <p:sp>
        <p:nvSpPr>
          <p:cNvPr id="102403"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z="2800" smtClean="0"/>
              <a:t>This person’s MI involves </a:t>
            </a:r>
            <a:r>
              <a:rPr lang="en-US" altLang="en-US" sz="2800" smtClean="0">
                <a:solidFill>
                  <a:srgbClr val="FF5050"/>
                </a:solidFill>
              </a:rPr>
              <a:t>both</a:t>
            </a:r>
            <a:r>
              <a:rPr lang="en-US" altLang="en-US" sz="2800" smtClean="0"/>
              <a:t> the anterior wall (V</a:t>
            </a:r>
            <a:r>
              <a:rPr lang="en-US" altLang="en-US" sz="2800" baseline="-25000" smtClean="0"/>
              <a:t>2</a:t>
            </a:r>
            <a:r>
              <a:rPr lang="en-US" altLang="en-US" sz="2800" smtClean="0"/>
              <a:t>-V</a:t>
            </a:r>
            <a:r>
              <a:rPr lang="en-US" altLang="en-US" sz="2800" baseline="-25000" smtClean="0"/>
              <a:t>4</a:t>
            </a:r>
            <a:r>
              <a:rPr lang="en-US" altLang="en-US" sz="2800" smtClean="0"/>
              <a:t>) and the lateral wall (V</a:t>
            </a:r>
            <a:r>
              <a:rPr lang="en-US" altLang="en-US" sz="2800" baseline="-25000" smtClean="0"/>
              <a:t>5</a:t>
            </a:r>
            <a:r>
              <a:rPr lang="en-US" altLang="en-US" sz="2800" smtClean="0"/>
              <a:t>-V</a:t>
            </a:r>
            <a:r>
              <a:rPr lang="en-US" altLang="en-US" sz="2800" baseline="-25000" smtClean="0"/>
              <a:t>6</a:t>
            </a:r>
            <a:r>
              <a:rPr lang="en-US" altLang="en-US" sz="2800" smtClean="0"/>
              <a:t>, I, and aVL)!</a:t>
            </a:r>
          </a:p>
        </p:txBody>
      </p:sp>
      <p:sp>
        <p:nvSpPr>
          <p:cNvPr id="10240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102405" name="Picture 5" descr="antla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895600"/>
            <a:ext cx="6629400"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3"/>
          <p:cNvGrpSpPr>
            <a:grpSpLocks/>
          </p:cNvGrpSpPr>
          <p:nvPr/>
        </p:nvGrpSpPr>
        <p:grpSpPr bwMode="auto">
          <a:xfrm>
            <a:off x="1752600" y="3048000"/>
            <a:ext cx="5486400" cy="2895600"/>
            <a:chOff x="1104" y="2208"/>
            <a:chExt cx="3456" cy="1824"/>
          </a:xfrm>
        </p:grpSpPr>
        <p:sp>
          <p:nvSpPr>
            <p:cNvPr id="102407" name="Oval 6"/>
            <p:cNvSpPr>
              <a:spLocks noChangeArrowheads="1"/>
            </p:cNvSpPr>
            <p:nvPr/>
          </p:nvSpPr>
          <p:spPr bwMode="auto">
            <a:xfrm>
              <a:off x="3312" y="2832"/>
              <a:ext cx="336" cy="672"/>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08" name="Oval 7"/>
            <p:cNvSpPr>
              <a:spLocks noChangeArrowheads="1"/>
            </p:cNvSpPr>
            <p:nvPr/>
          </p:nvSpPr>
          <p:spPr bwMode="auto">
            <a:xfrm>
              <a:off x="3312" y="3504"/>
              <a:ext cx="336" cy="528"/>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09" name="Oval 8"/>
            <p:cNvSpPr>
              <a:spLocks noChangeArrowheads="1"/>
            </p:cNvSpPr>
            <p:nvPr/>
          </p:nvSpPr>
          <p:spPr bwMode="auto">
            <a:xfrm>
              <a:off x="4224" y="2208"/>
              <a:ext cx="336" cy="528"/>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10" name="Oval 9"/>
            <p:cNvSpPr>
              <a:spLocks noChangeArrowheads="1"/>
            </p:cNvSpPr>
            <p:nvPr/>
          </p:nvSpPr>
          <p:spPr bwMode="auto">
            <a:xfrm>
              <a:off x="4176" y="2880"/>
              <a:ext cx="336" cy="432"/>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11" name="Oval 10"/>
            <p:cNvSpPr>
              <a:spLocks noChangeArrowheads="1"/>
            </p:cNvSpPr>
            <p:nvPr/>
          </p:nvSpPr>
          <p:spPr bwMode="auto">
            <a:xfrm>
              <a:off x="4176" y="3504"/>
              <a:ext cx="336" cy="384"/>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12" name="Oval 11"/>
            <p:cNvSpPr>
              <a:spLocks noChangeArrowheads="1"/>
            </p:cNvSpPr>
            <p:nvPr/>
          </p:nvSpPr>
          <p:spPr bwMode="auto">
            <a:xfrm>
              <a:off x="1104" y="2304"/>
              <a:ext cx="336" cy="336"/>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13" name="Oval 12"/>
            <p:cNvSpPr>
              <a:spLocks noChangeArrowheads="1"/>
            </p:cNvSpPr>
            <p:nvPr/>
          </p:nvSpPr>
          <p:spPr bwMode="auto">
            <a:xfrm>
              <a:off x="2208" y="2928"/>
              <a:ext cx="336" cy="336"/>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Content Placeholder 1"/>
          <p:cNvSpPr>
            <a:spLocks noGrp="1"/>
          </p:cNvSpPr>
          <p:nvPr>
            <p:ph idx="1"/>
          </p:nvPr>
        </p:nvSpPr>
        <p:spPr>
          <a:xfrm>
            <a:off x="457200" y="1600200"/>
            <a:ext cx="7467600" cy="4873625"/>
          </a:xfrm>
        </p:spPr>
        <p:txBody>
          <a:bodyPr/>
          <a:lstStyle/>
          <a:p>
            <a:r>
              <a:rPr lang="en-US" smtClean="0"/>
              <a:t>Diagnostic criteria for right bundle branch block</a:t>
            </a:r>
          </a:p>
          <a:p>
            <a:pPr lvl="1"/>
            <a:r>
              <a:rPr lang="en-US" smtClean="0"/>
              <a:t>QRS duration &gt;0.12 s</a:t>
            </a:r>
          </a:p>
          <a:p>
            <a:pPr lvl="1"/>
            <a:r>
              <a:rPr lang="en-US" smtClean="0"/>
              <a:t>A secondary R wave (R') in V1 or V2</a:t>
            </a:r>
          </a:p>
          <a:p>
            <a:pPr lvl="1"/>
            <a:r>
              <a:rPr lang="en-US" smtClean="0"/>
              <a:t>Wide slurred S wave in leads I, V5, and V6</a:t>
            </a:r>
          </a:p>
          <a:p>
            <a:r>
              <a:rPr lang="en-US" smtClean="0"/>
              <a:t>Associated feature</a:t>
            </a:r>
          </a:p>
          <a:p>
            <a:pPr lvl="1"/>
            <a:r>
              <a:rPr lang="en-US" smtClean="0"/>
              <a:t>ST segment depression and T wave inversion in the right precordial leads</a:t>
            </a:r>
            <a:endParaRPr lang="ar-LY" smtClean="0"/>
          </a:p>
        </p:txBody>
      </p:sp>
      <p:sp>
        <p:nvSpPr>
          <p:cNvPr id="3" name="Title 2"/>
          <p:cNvSpPr>
            <a:spLocks noGrp="1"/>
          </p:cNvSpPr>
          <p:nvPr>
            <p:ph type="title"/>
          </p:nvPr>
        </p:nvSpPr>
        <p:spPr/>
        <p:txBody>
          <a:bodyPr/>
          <a:lstStyle/>
          <a:p>
            <a:pPr>
              <a:defRPr/>
            </a:pPr>
            <a:r>
              <a:rPr lang="en-US" dirty="0" smtClean="0"/>
              <a:t>Right Bundle Branch Block (RBBB)</a:t>
            </a:r>
            <a:endParaRPr lang="ar-LY"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Content Placeholder 3" descr="RBBB.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0" y="1568450"/>
            <a:ext cx="9158288" cy="4994275"/>
          </a:xfrm>
        </p:spPr>
      </p:pic>
      <p:sp>
        <p:nvSpPr>
          <p:cNvPr id="3" name="Title 2"/>
          <p:cNvSpPr>
            <a:spLocks noGrp="1"/>
          </p:cNvSpPr>
          <p:nvPr>
            <p:ph type="title"/>
          </p:nvPr>
        </p:nvSpPr>
        <p:spPr/>
        <p:txBody>
          <a:bodyPr/>
          <a:lstStyle/>
          <a:p>
            <a:pPr>
              <a:defRPr/>
            </a:pPr>
            <a:r>
              <a:rPr lang="en-US" dirty="0" smtClean="0"/>
              <a:t>Right Bundle Branch Block (RBBB)</a:t>
            </a:r>
            <a:endParaRPr lang="ar-LY"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7467600" cy="4873625"/>
          </a:xfrm>
        </p:spPr>
        <p:txBody>
          <a:bodyPr>
            <a:normAutofit fontScale="92500"/>
          </a:bodyPr>
          <a:lstStyle/>
          <a:p>
            <a:pPr>
              <a:defRPr/>
            </a:pPr>
            <a:r>
              <a:rPr lang="en-US" dirty="0" smtClean="0"/>
              <a:t>Diagnostic criteria for left bundle branch block</a:t>
            </a:r>
          </a:p>
          <a:p>
            <a:pPr lvl="1">
              <a:defRPr/>
            </a:pPr>
            <a:r>
              <a:rPr lang="en-US" dirty="0" smtClean="0"/>
              <a:t>QRS duration of &gt;0.12 s</a:t>
            </a:r>
          </a:p>
          <a:p>
            <a:pPr lvl="1">
              <a:defRPr/>
            </a:pPr>
            <a:r>
              <a:rPr lang="en-US" dirty="0" smtClean="0"/>
              <a:t>Broad </a:t>
            </a:r>
            <a:r>
              <a:rPr lang="en-US" dirty="0" err="1" smtClean="0"/>
              <a:t>monophasic</a:t>
            </a:r>
            <a:r>
              <a:rPr lang="en-US" dirty="0" smtClean="0"/>
              <a:t> R wave in leads 1, V5, and V6</a:t>
            </a:r>
          </a:p>
          <a:p>
            <a:pPr lvl="1">
              <a:defRPr/>
            </a:pPr>
            <a:r>
              <a:rPr lang="en-US" dirty="0" smtClean="0"/>
              <a:t>Absence of Q waves in leads V5 and V6</a:t>
            </a:r>
          </a:p>
          <a:p>
            <a:pPr lvl="1">
              <a:defRPr/>
            </a:pPr>
            <a:r>
              <a:rPr lang="en-US" dirty="0" smtClean="0"/>
              <a:t>Associated features</a:t>
            </a:r>
          </a:p>
          <a:p>
            <a:pPr lvl="2">
              <a:defRPr/>
            </a:pPr>
            <a:r>
              <a:rPr lang="en-US" dirty="0" smtClean="0"/>
              <a:t>Displacement of ST segment and T wave in an opposite direction to the dominant deflection of the QRS complex (</a:t>
            </a:r>
            <a:r>
              <a:rPr lang="en-US" dirty="0" err="1" smtClean="0"/>
              <a:t>appropriatediscordance</a:t>
            </a:r>
            <a:r>
              <a:rPr lang="en-US" dirty="0" smtClean="0"/>
              <a:t>)</a:t>
            </a:r>
          </a:p>
          <a:p>
            <a:pPr lvl="2">
              <a:defRPr/>
            </a:pPr>
            <a:r>
              <a:rPr lang="en-US" dirty="0" smtClean="0"/>
              <a:t>Poor R wave progression in the chest leads</a:t>
            </a:r>
          </a:p>
          <a:p>
            <a:pPr lvl="2">
              <a:defRPr/>
            </a:pPr>
            <a:r>
              <a:rPr lang="en-US" dirty="0" smtClean="0"/>
              <a:t>RS complex, rather than </a:t>
            </a:r>
            <a:r>
              <a:rPr lang="en-US" dirty="0" err="1" smtClean="0"/>
              <a:t>monophasic</a:t>
            </a:r>
            <a:r>
              <a:rPr lang="en-US" dirty="0" smtClean="0"/>
              <a:t> complex, in leads V5 and V6</a:t>
            </a:r>
          </a:p>
          <a:p>
            <a:pPr lvl="2">
              <a:defRPr/>
            </a:pPr>
            <a:r>
              <a:rPr lang="en-US" dirty="0" smtClean="0"/>
              <a:t>Left axis deviation—common but not invariable finding</a:t>
            </a:r>
            <a:endParaRPr lang="ar-LY" dirty="0"/>
          </a:p>
        </p:txBody>
      </p:sp>
      <p:sp>
        <p:nvSpPr>
          <p:cNvPr id="3" name="Title 2"/>
          <p:cNvSpPr>
            <a:spLocks noGrp="1"/>
          </p:cNvSpPr>
          <p:nvPr>
            <p:ph type="title"/>
          </p:nvPr>
        </p:nvSpPr>
        <p:spPr/>
        <p:txBody>
          <a:bodyPr/>
          <a:lstStyle/>
          <a:p>
            <a:pPr>
              <a:defRPr/>
            </a:pPr>
            <a:r>
              <a:rPr lang="en-US" dirty="0" smtClean="0"/>
              <a:t>Left Bundle Branch Block (LBBB)</a:t>
            </a:r>
            <a:endParaRPr lang="ar-LY"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Left Bundle Branch Block (LBBB)</a:t>
            </a:r>
            <a:endParaRPr lang="ar-LY" dirty="0"/>
          </a:p>
        </p:txBody>
      </p:sp>
      <p:pic>
        <p:nvPicPr>
          <p:cNvPr id="106499" name="Picture 2" descr="C:\Dokumente und Einstellungen\saeed\Eigene Dateien\Downloads\ecg\LBBB-LA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285875"/>
            <a:ext cx="9144000" cy="5572125"/>
          </a:xfrm>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1371600" y="1600200"/>
            <a:ext cx="6553200" cy="4873752"/>
          </a:xfrm>
        </p:spPr>
        <p:txBody>
          <a:bodyPr/>
          <a:lstStyle/>
          <a:p>
            <a:endParaRPr lang="en-US" dirty="0"/>
          </a:p>
        </p:txBody>
      </p:sp>
      <p:sp>
        <p:nvSpPr>
          <p:cNvPr id="4" name="Footer Placeholder 3"/>
          <p:cNvSpPr>
            <a:spLocks noGrp="1"/>
          </p:cNvSpPr>
          <p:nvPr>
            <p:ph type="ftr" sz="quarter" idx="12"/>
          </p:nvPr>
        </p:nvSpPr>
        <p:spPr/>
        <p:txBody>
          <a:bodyPr/>
          <a:lstStyle/>
          <a:p>
            <a:pPr>
              <a:defRPr/>
            </a:pPr>
            <a:r>
              <a:rPr lang="en-US" smtClean="0"/>
              <a:t>For more presentations www.medicalppt.blogspot.com</a:t>
            </a:r>
            <a:endParaRPr lang="en-US"/>
          </a:p>
        </p:txBody>
      </p:sp>
      <p:pic>
        <p:nvPicPr>
          <p:cNvPr id="128002" name="Picture 2" descr="D:\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1" y="2814637"/>
            <a:ext cx="6477000" cy="1228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561339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sp>
        <p:nvSpPr>
          <p:cNvPr id="4" name="Footer Placeholder 3"/>
          <p:cNvSpPr>
            <a:spLocks noGrp="1"/>
          </p:cNvSpPr>
          <p:nvPr>
            <p:ph type="ftr" sz="quarter" idx="12"/>
          </p:nvPr>
        </p:nvSpPr>
        <p:spPr/>
        <p:txBody>
          <a:bodyPr/>
          <a:lstStyle/>
          <a:p>
            <a:pPr>
              <a:defRPr/>
            </a:pPr>
            <a:r>
              <a:rPr lang="en-US" smtClean="0"/>
              <a:t>For more presentations www.medicalppt.blogspot.com</a:t>
            </a:r>
            <a:endParaRPr lang="en-US"/>
          </a:p>
        </p:txBody>
      </p:sp>
      <p:pic>
        <p:nvPicPr>
          <p:cNvPr id="129026" name="Picture 2" descr="D:\فهرس.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705100"/>
            <a:ext cx="5867400" cy="300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626949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sp>
        <p:nvSpPr>
          <p:cNvPr id="4" name="Footer Placeholder 3"/>
          <p:cNvSpPr>
            <a:spLocks noGrp="1"/>
          </p:cNvSpPr>
          <p:nvPr>
            <p:ph type="ftr" sz="quarter" idx="12"/>
          </p:nvPr>
        </p:nvSpPr>
        <p:spPr/>
        <p:txBody>
          <a:bodyPr/>
          <a:lstStyle/>
          <a:p>
            <a:pPr>
              <a:defRPr/>
            </a:pPr>
            <a:r>
              <a:rPr lang="en-US" smtClean="0"/>
              <a:t>For more presentations www.medicalppt.blogspot.com</a:t>
            </a:r>
            <a:endParaRPr lang="en-US"/>
          </a:p>
        </p:txBody>
      </p:sp>
      <p:pic>
        <p:nvPicPr>
          <p:cNvPr id="130050" name="Picture 2" descr="D:\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752724"/>
            <a:ext cx="6019800" cy="303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88031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sp>
        <p:nvSpPr>
          <p:cNvPr id="4" name="Footer Placeholder 3"/>
          <p:cNvSpPr>
            <a:spLocks noGrp="1"/>
          </p:cNvSpPr>
          <p:nvPr>
            <p:ph type="ftr" sz="quarter" idx="12"/>
          </p:nvPr>
        </p:nvSpPr>
        <p:spPr/>
        <p:txBody>
          <a:bodyPr/>
          <a:lstStyle/>
          <a:p>
            <a:pPr>
              <a:defRPr/>
            </a:pPr>
            <a:r>
              <a:rPr lang="en-US" smtClean="0"/>
              <a:t>For more presentations www.medicalppt.blogspot.com</a:t>
            </a:r>
            <a:endParaRPr lang="en-US"/>
          </a:p>
        </p:txBody>
      </p:sp>
      <p:pic>
        <p:nvPicPr>
          <p:cNvPr id="131074" name="Picture 2" descr="D:\ima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981200"/>
            <a:ext cx="6248400" cy="2666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257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150105814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 name="Picture 5" descr="AnteriorSTEMI3"/>
          <p:cNvPicPr>
            <a:picLocks noChangeAspect="1" noChangeArrowheads="1"/>
          </p:cNvPicPr>
          <p:nvPr/>
        </p:nvPicPr>
        <p:blipFill>
          <a:blip r:embed="rId2"/>
          <a:srcRect/>
          <a:stretch>
            <a:fillRect/>
          </a:stretch>
        </p:blipFill>
        <p:spPr bwMode="auto">
          <a:xfrm>
            <a:off x="0" y="0"/>
            <a:ext cx="9144000" cy="9090025"/>
          </a:xfrm>
          <a:prstGeom prst="rect">
            <a:avLst/>
          </a:prstGeom>
          <a:noFill/>
          <a:ln w="9525">
            <a:noFill/>
            <a:miter lim="800000"/>
            <a:headEnd/>
            <a:tailEnd/>
          </a:ln>
        </p:spPr>
      </p:pic>
    </p:spTree>
    <p:extLst>
      <p:ext uri="{BB962C8B-B14F-4D97-AF65-F5344CB8AC3E}">
        <p14:creationId xmlns:p14="http://schemas.microsoft.com/office/powerpoint/2010/main" val="368809192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 name="Picture 5" descr="AVRT1"/>
          <p:cNvPicPr>
            <a:picLocks noChangeAspect="1" noChangeArrowheads="1"/>
          </p:cNvPicPr>
          <p:nvPr/>
        </p:nvPicPr>
        <p:blipFill>
          <a:blip r:embed="rId2"/>
          <a:srcRect/>
          <a:stretch>
            <a:fillRect/>
          </a:stretch>
        </p:blipFill>
        <p:spPr bwMode="auto">
          <a:xfrm>
            <a:off x="0" y="0"/>
            <a:ext cx="9144000" cy="8253413"/>
          </a:xfrm>
          <a:prstGeom prst="rect">
            <a:avLst/>
          </a:prstGeom>
          <a:noFill/>
          <a:ln w="9525">
            <a:noFill/>
            <a:miter lim="800000"/>
            <a:headEnd/>
            <a:tailEnd/>
          </a:ln>
        </p:spPr>
      </p:pic>
    </p:spTree>
    <p:extLst>
      <p:ext uri="{BB962C8B-B14F-4D97-AF65-F5344CB8AC3E}">
        <p14:creationId xmlns:p14="http://schemas.microsoft.com/office/powerpoint/2010/main" val="266327691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 name="Picture 5" descr="MonomorphicVTach"/>
          <p:cNvPicPr>
            <a:picLocks noChangeAspect="1" noChangeArrowheads="1"/>
          </p:cNvPicPr>
          <p:nvPr/>
        </p:nvPicPr>
        <p:blipFill>
          <a:blip r:embed="rId2"/>
          <a:srcRect/>
          <a:stretch>
            <a:fillRect/>
          </a:stretch>
        </p:blipFill>
        <p:spPr bwMode="auto">
          <a:xfrm>
            <a:off x="0" y="0"/>
            <a:ext cx="9144000" cy="8829675"/>
          </a:xfrm>
          <a:prstGeom prst="rect">
            <a:avLst/>
          </a:prstGeom>
          <a:noFill/>
          <a:ln w="9525">
            <a:noFill/>
            <a:miter lim="800000"/>
            <a:headEnd/>
            <a:tailEnd/>
          </a:ln>
        </p:spPr>
      </p:pic>
    </p:spTree>
    <p:extLst>
      <p:ext uri="{BB962C8B-B14F-4D97-AF65-F5344CB8AC3E}">
        <p14:creationId xmlns:p14="http://schemas.microsoft.com/office/powerpoint/2010/main" val="173480710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107523" name="Content Placeholder 2"/>
          <p:cNvSpPr>
            <a:spLocks noGrp="1"/>
          </p:cNvSpPr>
          <p:nvPr>
            <p:ph sz="quarter" idx="1"/>
          </p:nvPr>
        </p:nvSpPr>
        <p:spPr>
          <a:xfrm>
            <a:off x="457200" y="1600200"/>
            <a:ext cx="7467600" cy="4873625"/>
          </a:xfrm>
        </p:spPr>
        <p:txBody>
          <a:bodyPr/>
          <a:lstStyle/>
          <a:p>
            <a:pPr marL="0" indent="0" algn="ctr">
              <a:buFont typeface="Wingdings" pitchFamily="2" charset="2"/>
              <a:buNone/>
            </a:pPr>
            <a:r>
              <a:rPr lang="en-US" sz="13800" dirty="0" smtClean="0"/>
              <a:t>Q &amp; A</a:t>
            </a:r>
          </a:p>
          <a:p>
            <a:pPr marL="0" indent="0" algn="ctr">
              <a:buFont typeface="Wingdings" pitchFamily="2" charset="2"/>
              <a:buNone/>
            </a:pPr>
            <a:r>
              <a:rPr lang="en-US" sz="13800" dirty="0" smtClean="0"/>
              <a:t>Thanks</a:t>
            </a:r>
          </a:p>
        </p:txBody>
      </p:sp>
      <p:sp>
        <p:nvSpPr>
          <p:cNvPr id="107524" name="Footer Placeholder 3"/>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996950" y="1704975"/>
            <a:ext cx="7180263" cy="4329113"/>
          </a:xfrm>
          <a:prstGeom prst="rect">
            <a:avLst/>
          </a:prstGeom>
          <a:noFill/>
          <a:ln w="9525">
            <a:noFill/>
            <a:miter lim="800000"/>
            <a:headEnd/>
            <a:tailEnd/>
          </a:ln>
        </p:spPr>
      </p:pic>
      <p:sp>
        <p:nvSpPr>
          <p:cNvPr id="10243" name="Rectangle 3"/>
          <p:cNvSpPr>
            <a:spLocks noGrp="1" noChangeArrowheads="1"/>
          </p:cNvSpPr>
          <p:nvPr>
            <p:ph type="title"/>
          </p:nvPr>
        </p:nvSpPr>
        <p:spPr>
          <a:xfrm>
            <a:off x="220663" y="557213"/>
            <a:ext cx="7772400" cy="1143000"/>
          </a:xfrm>
        </p:spPr>
        <p:txBody>
          <a:bodyPr>
            <a:normAutofit/>
          </a:bodyPr>
          <a:lstStyle/>
          <a:p>
            <a:r>
              <a:rPr lang="en-GB" altLang="en-GB" dirty="0" smtClean="0">
                <a:solidFill>
                  <a:srgbClr val="CC0000"/>
                </a:solidFill>
              </a:rPr>
              <a:t>The vertical plane - the six limb leads</a:t>
            </a:r>
          </a:p>
        </p:txBody>
      </p:sp>
      <p:grpSp>
        <p:nvGrpSpPr>
          <p:cNvPr id="2" name="Group 4"/>
          <p:cNvGrpSpPr>
            <a:grpSpLocks/>
          </p:cNvGrpSpPr>
          <p:nvPr/>
        </p:nvGrpSpPr>
        <p:grpSpPr bwMode="auto">
          <a:xfrm>
            <a:off x="3646488" y="4475163"/>
            <a:ext cx="254000" cy="457200"/>
            <a:chOff x="1342" y="2272"/>
            <a:chExt cx="180" cy="288"/>
          </a:xfrm>
        </p:grpSpPr>
        <p:sp>
          <p:nvSpPr>
            <p:cNvPr id="10294" name="Oval 5"/>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95" name="Text Box 6"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3" name="Group 7"/>
          <p:cNvGrpSpPr>
            <a:grpSpLocks/>
          </p:cNvGrpSpPr>
          <p:nvPr/>
        </p:nvGrpSpPr>
        <p:grpSpPr bwMode="auto">
          <a:xfrm>
            <a:off x="1150938" y="4475163"/>
            <a:ext cx="254000" cy="457200"/>
            <a:chOff x="1342" y="2272"/>
            <a:chExt cx="180" cy="288"/>
          </a:xfrm>
        </p:grpSpPr>
        <p:sp>
          <p:nvSpPr>
            <p:cNvPr id="10292" name="Oval 8"/>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93" name="Text Box 9"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4" name="Group 10"/>
          <p:cNvGrpSpPr>
            <a:grpSpLocks/>
          </p:cNvGrpSpPr>
          <p:nvPr/>
        </p:nvGrpSpPr>
        <p:grpSpPr bwMode="auto">
          <a:xfrm>
            <a:off x="2160588" y="2522538"/>
            <a:ext cx="254000" cy="457200"/>
            <a:chOff x="1342" y="2272"/>
            <a:chExt cx="180" cy="288"/>
          </a:xfrm>
        </p:grpSpPr>
        <p:sp>
          <p:nvSpPr>
            <p:cNvPr id="10290" name="Oval 11"/>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91" name="Text Box 12"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5" name="Group 13"/>
          <p:cNvGrpSpPr>
            <a:grpSpLocks/>
          </p:cNvGrpSpPr>
          <p:nvPr/>
        </p:nvGrpSpPr>
        <p:grpSpPr bwMode="auto">
          <a:xfrm>
            <a:off x="2695575" y="2614613"/>
            <a:ext cx="269875" cy="336550"/>
            <a:chOff x="1694" y="3076"/>
            <a:chExt cx="191" cy="212"/>
          </a:xfrm>
        </p:grpSpPr>
        <p:sp>
          <p:nvSpPr>
            <p:cNvPr id="10288" name="Oval 14"/>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9" name="Text Box 15"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6" name="Group 16"/>
          <p:cNvGrpSpPr>
            <a:grpSpLocks/>
          </p:cNvGrpSpPr>
          <p:nvPr/>
        </p:nvGrpSpPr>
        <p:grpSpPr bwMode="auto">
          <a:xfrm>
            <a:off x="1498600" y="5322888"/>
            <a:ext cx="269875" cy="336550"/>
            <a:chOff x="1694" y="3076"/>
            <a:chExt cx="191" cy="212"/>
          </a:xfrm>
        </p:grpSpPr>
        <p:sp>
          <p:nvSpPr>
            <p:cNvPr id="10286" name="Oval 17"/>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7" name="Text Box 18"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7" name="Group 19"/>
          <p:cNvGrpSpPr>
            <a:grpSpLocks/>
          </p:cNvGrpSpPr>
          <p:nvPr/>
        </p:nvGrpSpPr>
        <p:grpSpPr bwMode="auto">
          <a:xfrm>
            <a:off x="3486150" y="5322888"/>
            <a:ext cx="268288" cy="336550"/>
            <a:chOff x="1694" y="3076"/>
            <a:chExt cx="191" cy="212"/>
          </a:xfrm>
        </p:grpSpPr>
        <p:sp>
          <p:nvSpPr>
            <p:cNvPr id="10284" name="Oval 20"/>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5" name="Text Box 21"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sp>
        <p:nvSpPr>
          <p:cNvPr id="10250" name="Text Box 22"/>
          <p:cNvSpPr txBox="1">
            <a:spLocks noChangeArrowheads="1"/>
          </p:cNvSpPr>
          <p:nvPr/>
        </p:nvSpPr>
        <p:spPr bwMode="auto">
          <a:xfrm>
            <a:off x="2279650" y="1727200"/>
            <a:ext cx="614363"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b="1"/>
              <a:t>Lead I</a:t>
            </a:r>
          </a:p>
        </p:txBody>
      </p:sp>
      <p:sp>
        <p:nvSpPr>
          <p:cNvPr id="10251" name="Text Box 23"/>
          <p:cNvSpPr txBox="1">
            <a:spLocks noChangeArrowheads="1"/>
          </p:cNvSpPr>
          <p:nvPr/>
        </p:nvSpPr>
        <p:spPr bwMode="auto">
          <a:xfrm>
            <a:off x="1189038" y="3714750"/>
            <a:ext cx="658812"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b="1"/>
              <a:t>Lead II</a:t>
            </a:r>
          </a:p>
        </p:txBody>
      </p:sp>
      <p:sp>
        <p:nvSpPr>
          <p:cNvPr id="10252" name="Text Box 24"/>
          <p:cNvSpPr txBox="1">
            <a:spLocks noChangeArrowheads="1"/>
          </p:cNvSpPr>
          <p:nvPr/>
        </p:nvSpPr>
        <p:spPr bwMode="auto">
          <a:xfrm>
            <a:off x="3233738" y="3714750"/>
            <a:ext cx="703262" cy="304800"/>
          </a:xfrm>
          <a:prstGeom prst="rect">
            <a:avLst/>
          </a:prstGeom>
          <a:noFill/>
          <a:ln w="9525">
            <a:noFill/>
            <a:miter lim="800000"/>
            <a:headEnd/>
            <a:tailEnd/>
          </a:ln>
        </p:spPr>
        <p:txBody>
          <a:bodyPr wrap="none" lIns="90000" tIns="46800" rIns="90000" bIns="46800" anchor="ctr">
            <a:spAutoFit/>
          </a:bodyPr>
          <a:lstStyle/>
          <a:p>
            <a:pPr algn="l" rtl="0" eaLnBrk="0" hangingPunct="0">
              <a:spcBef>
                <a:spcPct val="50000"/>
              </a:spcBef>
            </a:pPr>
            <a:r>
              <a:rPr lang="en-GB" altLang="en-GB" sz="1400" b="1"/>
              <a:t>Lead III</a:t>
            </a:r>
          </a:p>
        </p:txBody>
      </p:sp>
      <p:sp>
        <p:nvSpPr>
          <p:cNvPr id="10253" name="Text Box 25"/>
          <p:cNvSpPr txBox="1">
            <a:spLocks noChangeArrowheads="1"/>
          </p:cNvSpPr>
          <p:nvPr/>
        </p:nvSpPr>
        <p:spPr bwMode="auto">
          <a:xfrm>
            <a:off x="5103813" y="1727200"/>
            <a:ext cx="879475"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b="1"/>
              <a:t>Lead aVR</a:t>
            </a:r>
          </a:p>
        </p:txBody>
      </p:sp>
      <p:sp>
        <p:nvSpPr>
          <p:cNvPr id="10254" name="Text Box 26"/>
          <p:cNvSpPr txBox="1">
            <a:spLocks noChangeArrowheads="1"/>
          </p:cNvSpPr>
          <p:nvPr/>
        </p:nvSpPr>
        <p:spPr bwMode="auto">
          <a:xfrm>
            <a:off x="7258050" y="1727200"/>
            <a:ext cx="860425" cy="304800"/>
          </a:xfrm>
          <a:prstGeom prst="rect">
            <a:avLst/>
          </a:prstGeom>
          <a:noFill/>
          <a:ln w="9525">
            <a:noFill/>
            <a:miter lim="800000"/>
            <a:headEnd/>
            <a:tailEnd/>
          </a:ln>
        </p:spPr>
        <p:txBody>
          <a:bodyPr wrap="none" lIns="90000" tIns="46800" rIns="90000" bIns="46800" anchor="ctr">
            <a:spAutoFit/>
          </a:bodyPr>
          <a:lstStyle/>
          <a:p>
            <a:pPr algn="l" rtl="0" eaLnBrk="0" hangingPunct="0">
              <a:spcBef>
                <a:spcPct val="50000"/>
              </a:spcBef>
            </a:pPr>
            <a:r>
              <a:rPr lang="en-GB" altLang="en-GB" sz="1400" b="1"/>
              <a:t>Lead aVL</a:t>
            </a:r>
          </a:p>
        </p:txBody>
      </p:sp>
      <p:sp>
        <p:nvSpPr>
          <p:cNvPr id="10255" name="Text Box 27"/>
          <p:cNvSpPr txBox="1">
            <a:spLocks noChangeArrowheads="1"/>
          </p:cNvSpPr>
          <p:nvPr/>
        </p:nvSpPr>
        <p:spPr bwMode="auto">
          <a:xfrm>
            <a:off x="6191250" y="3713163"/>
            <a:ext cx="860425"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b="1"/>
              <a:t>Lead aVF</a:t>
            </a:r>
          </a:p>
        </p:txBody>
      </p:sp>
      <p:grpSp>
        <p:nvGrpSpPr>
          <p:cNvPr id="8" name="Group 28"/>
          <p:cNvGrpSpPr>
            <a:grpSpLocks/>
          </p:cNvGrpSpPr>
          <p:nvPr/>
        </p:nvGrpSpPr>
        <p:grpSpPr bwMode="auto">
          <a:xfrm>
            <a:off x="5203825" y="2614613"/>
            <a:ext cx="269875" cy="336550"/>
            <a:chOff x="1694" y="3076"/>
            <a:chExt cx="191" cy="212"/>
          </a:xfrm>
        </p:grpSpPr>
        <p:sp>
          <p:nvSpPr>
            <p:cNvPr id="10282" name="Oval 29"/>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3" name="Text Box 30"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9" name="Group 31"/>
          <p:cNvGrpSpPr>
            <a:grpSpLocks/>
          </p:cNvGrpSpPr>
          <p:nvPr/>
        </p:nvGrpSpPr>
        <p:grpSpPr bwMode="auto">
          <a:xfrm>
            <a:off x="7721600" y="2614613"/>
            <a:ext cx="269875" cy="336550"/>
            <a:chOff x="1694" y="3076"/>
            <a:chExt cx="191" cy="212"/>
          </a:xfrm>
        </p:grpSpPr>
        <p:sp>
          <p:nvSpPr>
            <p:cNvPr id="10280" name="Oval 32"/>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1" name="Text Box 33"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10" name="Group 34"/>
          <p:cNvGrpSpPr>
            <a:grpSpLocks/>
          </p:cNvGrpSpPr>
          <p:nvPr/>
        </p:nvGrpSpPr>
        <p:grpSpPr bwMode="auto">
          <a:xfrm>
            <a:off x="5730875" y="2522538"/>
            <a:ext cx="254000" cy="457200"/>
            <a:chOff x="1342" y="2272"/>
            <a:chExt cx="180" cy="288"/>
          </a:xfrm>
        </p:grpSpPr>
        <p:sp>
          <p:nvSpPr>
            <p:cNvPr id="10278" name="Oval 35"/>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9" name="Text Box 36"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1" name="Group 37"/>
          <p:cNvGrpSpPr>
            <a:grpSpLocks/>
          </p:cNvGrpSpPr>
          <p:nvPr/>
        </p:nvGrpSpPr>
        <p:grpSpPr bwMode="auto">
          <a:xfrm>
            <a:off x="7169150" y="2522538"/>
            <a:ext cx="254000" cy="457200"/>
            <a:chOff x="1342" y="2272"/>
            <a:chExt cx="180" cy="288"/>
          </a:xfrm>
        </p:grpSpPr>
        <p:sp>
          <p:nvSpPr>
            <p:cNvPr id="10276" name="Oval 38"/>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7" name="Text Box 39"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2" name="Group 40"/>
          <p:cNvGrpSpPr>
            <a:grpSpLocks/>
          </p:cNvGrpSpPr>
          <p:nvPr/>
        </p:nvGrpSpPr>
        <p:grpSpPr bwMode="auto">
          <a:xfrm>
            <a:off x="5556250" y="3228975"/>
            <a:ext cx="254000" cy="457200"/>
            <a:chOff x="1342" y="2272"/>
            <a:chExt cx="180" cy="288"/>
          </a:xfrm>
        </p:grpSpPr>
        <p:sp>
          <p:nvSpPr>
            <p:cNvPr id="10274" name="Oval 41"/>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5" name="Text Box 42"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3" name="Group 43"/>
          <p:cNvGrpSpPr>
            <a:grpSpLocks/>
          </p:cNvGrpSpPr>
          <p:nvPr/>
        </p:nvGrpSpPr>
        <p:grpSpPr bwMode="auto">
          <a:xfrm>
            <a:off x="7515225" y="3228975"/>
            <a:ext cx="254000" cy="457200"/>
            <a:chOff x="1342" y="2272"/>
            <a:chExt cx="180" cy="288"/>
          </a:xfrm>
        </p:grpSpPr>
        <p:sp>
          <p:nvSpPr>
            <p:cNvPr id="10272" name="Oval 44"/>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3" name="Text Box 45"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4" name="Group 46"/>
          <p:cNvGrpSpPr>
            <a:grpSpLocks/>
          </p:cNvGrpSpPr>
          <p:nvPr/>
        </p:nvGrpSpPr>
        <p:grpSpPr bwMode="auto">
          <a:xfrm>
            <a:off x="6583363" y="5322888"/>
            <a:ext cx="268287" cy="336550"/>
            <a:chOff x="1694" y="3076"/>
            <a:chExt cx="191" cy="212"/>
          </a:xfrm>
        </p:grpSpPr>
        <p:sp>
          <p:nvSpPr>
            <p:cNvPr id="10270" name="Oval 47"/>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1" name="Text Box 48"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15" name="Group 49"/>
          <p:cNvGrpSpPr>
            <a:grpSpLocks/>
          </p:cNvGrpSpPr>
          <p:nvPr/>
        </p:nvGrpSpPr>
        <p:grpSpPr bwMode="auto">
          <a:xfrm>
            <a:off x="6223000" y="4475163"/>
            <a:ext cx="254000" cy="457200"/>
            <a:chOff x="1342" y="2272"/>
            <a:chExt cx="180" cy="288"/>
          </a:xfrm>
        </p:grpSpPr>
        <p:sp>
          <p:nvSpPr>
            <p:cNvPr id="10268" name="Oval 50"/>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69" name="Text Box 51"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6" name="Group 52"/>
          <p:cNvGrpSpPr>
            <a:grpSpLocks/>
          </p:cNvGrpSpPr>
          <p:nvPr/>
        </p:nvGrpSpPr>
        <p:grpSpPr bwMode="auto">
          <a:xfrm>
            <a:off x="6781800" y="4475163"/>
            <a:ext cx="254000" cy="457200"/>
            <a:chOff x="1342" y="2272"/>
            <a:chExt cx="180" cy="288"/>
          </a:xfrm>
        </p:grpSpPr>
        <p:sp>
          <p:nvSpPr>
            <p:cNvPr id="10266" name="Oval 53"/>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67" name="Text Box 54"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sp>
        <p:nvSpPr>
          <p:cNvPr id="10265" name="Text Box 55"/>
          <p:cNvSpPr txBox="1">
            <a:spLocks noChangeArrowheads="1"/>
          </p:cNvSpPr>
          <p:nvPr/>
        </p:nvSpPr>
        <p:spPr bwMode="auto">
          <a:xfrm>
            <a:off x="8645525" y="6246813"/>
            <a:ext cx="379413"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a:t>7.4</a:t>
            </a:r>
          </a:p>
        </p:txBody>
      </p:sp>
    </p:spTree>
    <p:extLst>
      <p:ext uri="{BB962C8B-B14F-4D97-AF65-F5344CB8AC3E}">
        <p14:creationId xmlns:p14="http://schemas.microsoft.com/office/powerpoint/2010/main" val="7344036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2218</TotalTime>
  <Words>2376</Words>
  <Application>Microsoft Office PowerPoint</Application>
  <PresentationFormat>On-screen Show (4:3)</PresentationFormat>
  <Paragraphs>525</Paragraphs>
  <Slides>83</Slides>
  <Notes>6</Notes>
  <HiddenSlides>0</HiddenSlides>
  <MMClips>0</MMClips>
  <ScaleCrop>false</ScaleCrop>
  <HeadingPairs>
    <vt:vector size="4" baseType="variant">
      <vt:variant>
        <vt:lpstr>Theme</vt:lpstr>
      </vt:variant>
      <vt:variant>
        <vt:i4>1</vt:i4>
      </vt:variant>
      <vt:variant>
        <vt:lpstr>Slide Titles</vt:lpstr>
      </vt:variant>
      <vt:variant>
        <vt:i4>83</vt:i4>
      </vt:variant>
    </vt:vector>
  </HeadingPairs>
  <TitlesOfParts>
    <vt:vector size="84" baseType="lpstr">
      <vt:lpstr>Oriel</vt:lpstr>
      <vt:lpstr> ECG</vt:lpstr>
      <vt:lpstr>PowerPoint Presentation</vt:lpstr>
      <vt:lpstr>PowerPoint Presentation</vt:lpstr>
      <vt:lpstr>PowerPoint Presentation</vt:lpstr>
      <vt:lpstr>PowerPoint Presentation</vt:lpstr>
      <vt:lpstr> ECG leads </vt:lpstr>
      <vt:lpstr>PowerPoint Presentation</vt:lpstr>
      <vt:lpstr>PowerPoint Presentation</vt:lpstr>
      <vt:lpstr>The vertical plane - the six limb leads</vt:lpstr>
      <vt:lpstr>Horizontal plane - the six chest leads</vt:lpstr>
      <vt:lpstr>PowerPoint Presentation</vt:lpstr>
      <vt:lpstr>RT sided ECG.</vt:lpstr>
      <vt:lpstr>PowerPoint Presentation</vt:lpstr>
      <vt:lpstr>PowerPoint Presentation</vt:lpstr>
      <vt:lpstr>PowerPoint Presentation</vt:lpstr>
      <vt:lpstr>Normal Impulse Conduction</vt:lpstr>
      <vt:lpstr>Impulse Conduction &amp; the ECG</vt:lpstr>
      <vt:lpstr>The “PQRST”</vt:lpstr>
      <vt:lpstr>The PR Interval</vt:lpstr>
      <vt:lpstr>Anatomy of Heart and ECG signal</vt:lpstr>
      <vt:lpstr>Pacemakers of the Heart</vt:lpstr>
      <vt:lpstr>The ECG Paper</vt:lpstr>
      <vt:lpstr>PowerPoint Presentation</vt:lpstr>
      <vt:lpstr>The ECG Complex with Interval and Segment Measurements</vt:lpstr>
      <vt:lpstr>Remember This    3, 3, 3 and 5</vt:lpstr>
      <vt:lpstr>ECG Paper and related Heart Rate &amp; Voltage Computations</vt:lpstr>
      <vt:lpstr>PowerPoint Presentation</vt:lpstr>
      <vt:lpstr>Rhythm Analysis</vt:lpstr>
      <vt:lpstr>The ECG Paper (cont)</vt:lpstr>
      <vt:lpstr>Step 1: Calculate Rate</vt:lpstr>
      <vt:lpstr>Step 1: Calculate Rate</vt:lpstr>
      <vt:lpstr>Rate:</vt:lpstr>
      <vt:lpstr>Step 2: Determine regularity</vt:lpstr>
      <vt:lpstr>Step 3: Assess the P waves</vt:lpstr>
      <vt:lpstr>Step 4: Determine PR interval</vt:lpstr>
      <vt:lpstr>Step 5: QRS duration</vt:lpstr>
      <vt:lpstr>Rhythm Summary</vt:lpstr>
      <vt:lpstr>NSR Parameters</vt:lpstr>
      <vt:lpstr>The QRS Axis</vt:lpstr>
      <vt:lpstr>Determining the Axis</vt:lpstr>
      <vt:lpstr>The Quadrant Approach</vt:lpstr>
      <vt:lpstr>Quadrant Approach: Example 1</vt:lpstr>
      <vt:lpstr>PowerPoint Presentation</vt:lpstr>
      <vt:lpstr>Sinus Bradycardia</vt:lpstr>
      <vt:lpstr>PowerPoint Presentation</vt:lpstr>
      <vt:lpstr>Sinus Tachycardia</vt:lpstr>
      <vt:lpstr>PowerPoint Presentation</vt:lpstr>
      <vt:lpstr>PowerPoint Presentation</vt:lpstr>
      <vt:lpstr>Teaching Moment</vt:lpstr>
      <vt:lpstr>PowerPoint Presentation</vt:lpstr>
      <vt:lpstr>PowerPoint Presentation</vt:lpstr>
      <vt:lpstr>PowerPoint Presentation</vt:lpstr>
      <vt:lpstr>PowerPoint Presentation</vt:lpstr>
      <vt:lpstr>PowerPoint Presentation</vt:lpstr>
      <vt:lpstr>AV Nodal Blocks </vt:lpstr>
      <vt:lpstr>PowerPoint Presentation</vt:lpstr>
      <vt:lpstr>PowerPoint Presentation</vt:lpstr>
      <vt:lpstr>PowerPoint Presentation</vt:lpstr>
      <vt:lpstr>PowerPoint Presentation</vt:lpstr>
      <vt:lpstr>PowerPoint Presentation</vt:lpstr>
      <vt:lpstr>Diagnosing a MI</vt:lpstr>
      <vt:lpstr>The 12-Leads</vt:lpstr>
      <vt:lpstr>ST Elevation</vt:lpstr>
      <vt:lpstr>ST Elevation (cont)</vt:lpstr>
      <vt:lpstr>What part of the heart is affected ?</vt:lpstr>
      <vt:lpstr>Putting it all Together</vt:lpstr>
      <vt:lpstr>Interpretation</vt:lpstr>
      <vt:lpstr>Putting it all Together</vt:lpstr>
      <vt:lpstr>Inferior Wall MI</vt:lpstr>
      <vt:lpstr>Putting it all Together</vt:lpstr>
      <vt:lpstr>Anterolateral MI</vt:lpstr>
      <vt:lpstr>Right Bundle Branch Block (RBBB)</vt:lpstr>
      <vt:lpstr>Right Bundle Branch Block (RBBB)</vt:lpstr>
      <vt:lpstr>Left Bundle Branch Block (LBBB)</vt:lpstr>
      <vt:lpstr>Left Bundle Branch Block (LBBB)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Anne Catherine Kim</dc:creator>
  <cp:lastModifiedBy>ZAC</cp:lastModifiedBy>
  <cp:revision>227</cp:revision>
  <dcterms:created xsi:type="dcterms:W3CDTF">2001-03-01T01:04:48Z</dcterms:created>
  <dcterms:modified xsi:type="dcterms:W3CDTF">2019-01-05T22:02:29Z</dcterms:modified>
</cp:coreProperties>
</file>