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69"/>
  </p:notesMasterIdLst>
  <p:sldIdLst>
    <p:sldId id="275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7" r:id="rId10"/>
    <p:sldId id="309" r:id="rId11"/>
    <p:sldId id="311" r:id="rId12"/>
    <p:sldId id="313" r:id="rId13"/>
    <p:sldId id="314" r:id="rId14"/>
    <p:sldId id="351" r:id="rId15"/>
    <p:sldId id="317" r:id="rId16"/>
    <p:sldId id="350" r:id="rId17"/>
    <p:sldId id="318" r:id="rId18"/>
    <p:sldId id="367" r:id="rId19"/>
    <p:sldId id="319" r:id="rId20"/>
    <p:sldId id="345" r:id="rId21"/>
    <p:sldId id="320" r:id="rId22"/>
    <p:sldId id="321" r:id="rId23"/>
    <p:sldId id="322" r:id="rId24"/>
    <p:sldId id="323" r:id="rId25"/>
    <p:sldId id="324" r:id="rId26"/>
    <p:sldId id="325" r:id="rId27"/>
    <p:sldId id="352" r:id="rId28"/>
    <p:sldId id="327" r:id="rId29"/>
    <p:sldId id="333" r:id="rId30"/>
    <p:sldId id="328" r:id="rId31"/>
    <p:sldId id="336" r:id="rId32"/>
    <p:sldId id="338" r:id="rId33"/>
    <p:sldId id="343" r:id="rId34"/>
    <p:sldId id="339" r:id="rId35"/>
    <p:sldId id="342" r:id="rId36"/>
    <p:sldId id="329" r:id="rId37"/>
    <p:sldId id="290" r:id="rId38"/>
    <p:sldId id="297" r:id="rId39"/>
    <p:sldId id="300" r:id="rId40"/>
    <p:sldId id="304" r:id="rId41"/>
    <p:sldId id="301" r:id="rId42"/>
    <p:sldId id="302" r:id="rId43"/>
    <p:sldId id="269" r:id="rId44"/>
    <p:sldId id="272" r:id="rId45"/>
    <p:sldId id="354" r:id="rId46"/>
    <p:sldId id="273" r:id="rId47"/>
    <p:sldId id="355" r:id="rId48"/>
    <p:sldId id="276" r:id="rId49"/>
    <p:sldId id="349" r:id="rId50"/>
    <p:sldId id="277" r:id="rId51"/>
    <p:sldId id="306" r:id="rId52"/>
    <p:sldId id="279" r:id="rId53"/>
    <p:sldId id="358" r:id="rId54"/>
    <p:sldId id="356" r:id="rId55"/>
    <p:sldId id="357" r:id="rId56"/>
    <p:sldId id="280" r:id="rId57"/>
    <p:sldId id="353" r:id="rId58"/>
    <p:sldId id="359" r:id="rId59"/>
    <p:sldId id="286" r:id="rId60"/>
    <p:sldId id="282" r:id="rId61"/>
    <p:sldId id="360" r:id="rId62"/>
    <p:sldId id="361" r:id="rId63"/>
    <p:sldId id="362" r:id="rId64"/>
    <p:sldId id="363" r:id="rId65"/>
    <p:sldId id="285" r:id="rId66"/>
    <p:sldId id="364" r:id="rId67"/>
    <p:sldId id="365" r:id="rId68"/>
  </p:sldIdLst>
  <p:sldSz cx="9144000" cy="6858000" type="screen4x3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0681" autoAdjust="0"/>
  </p:normalViewPr>
  <p:slideViewPr>
    <p:cSldViewPr>
      <p:cViewPr varScale="1">
        <p:scale>
          <a:sx n="80" d="100"/>
          <a:sy n="80" d="100"/>
        </p:scale>
        <p:origin x="1218" y="84"/>
      </p:cViewPr>
      <p:guideLst>
        <p:guide orient="horz" pos="2136"/>
        <p:guide pos="2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02B1B11-CFFE-4742-8680-C03EEB3A207F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 eaLnBrk="1" hangingPunct="1">
              <a:defRPr sz="1200" smtClean="0">
                <a:latin typeface="Calibri" panose="020F0502020204030204" pitchFamily="34" charset="0"/>
                <a:ea typeface="SimSun" panose="02010600030101010101" pitchFamily="2" charset="-122"/>
              </a:defRPr>
            </a:lvl1pPr>
          </a:lstStyle>
          <a:p>
            <a:pPr>
              <a:defRPr/>
            </a:pPr>
            <a:fld id="{C176F238-12C3-4593-90AB-8888BE13A374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1872010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3717925"/>
            <a:ext cx="8207375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9900" y="4940300"/>
            <a:ext cx="8212138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7848C-E402-4EBD-948B-43E537240140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EC5C0C-7B65-42A6-A148-00FE77B8B6C8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406736430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EA80F-8626-4959-98A6-24DEF6547C71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3B9CC-1004-4DE1-B535-70CACB6B1ACB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112844553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0009F-3A6D-49C9-82CA-CDBED729ED0D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F0783-12B7-4645-B08E-CABD3298887E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367762083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48E15-B0C0-4D6A-9206-52C17F10A303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A061D-3C12-47F8-9ACF-E2D132FFD7EC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121834194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31AE3-FEAE-4249-A49C-24EC9968E0F8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3E709-1F11-4698-8E1D-030CB6B0B8E2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242541024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7283F-BEC5-43EE-95CF-B0ED2A8218B3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5161A-2E1B-40B6-AC55-4BAEAEFDAFC6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121160136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ACA17-09D6-4C86-B843-490CF2F500E2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8581C-1248-4280-B8EF-F0D4C3F41606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3795779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406BF-8B85-4B05-A533-3AFA77232D55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85CE0-02A9-4E92-A63B-94D4FDA17355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247546562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E0674-37CB-41DA-8C5A-B3D848D16EBC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6E80E-1BF3-4A9A-AC80-DD8C571CEF13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338976890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25732-6298-401D-95F3-D2E223564EB2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6F703-50FF-4364-A662-23A3BCFA5045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259858174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02F3B-57D7-4A8A-BCF9-89FF1C97A71C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AC756-BE52-401E-BB56-16BDE4772FB7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  <p:extLst>
      <p:ext uri="{BB962C8B-B14F-4D97-AF65-F5344CB8AC3E}">
        <p14:creationId xmlns:p14="http://schemas.microsoft.com/office/powerpoint/2010/main" val="127276878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 bwMode="auto">
          <a:xfrm>
            <a:off x="457200" y="190500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 bwMode="auto">
          <a:xfrm>
            <a:off x="457200" y="1174750"/>
            <a:ext cx="8229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/>
          <a:lstStyle>
            <a:lvl1pPr algn="r" rtl="1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41B698F-18AB-4F17-B638-5BE5B8016754}" type="datetimeFigureOut">
              <a:rPr lang="ar-SA"/>
              <a:pPr>
                <a:defRPr/>
              </a:pPr>
              <a:t>29/10/1441</a:t>
            </a:fld>
            <a:endParaRPr lang="ar-S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/>
          <a:lstStyle>
            <a:lvl1pPr algn="ctr" rtl="1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400" smtClean="0"/>
            </a:lvl1pPr>
          </a:lstStyle>
          <a:p>
            <a:pPr>
              <a:defRPr/>
            </a:pPr>
            <a:fld id="{0CD1CF7E-46FA-48C5-AE31-874C5527956D}" type="slidenum">
              <a:rPr lang="ar-SA" altLang="ar-LY"/>
              <a:pPr>
                <a:defRPr/>
              </a:pPr>
              <a:t>‹#›</a:t>
            </a:fld>
            <a:endParaRPr lang="ar-SA" altLang="ar-L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mage.slidesharecdn.com/managementofperipheralvasculardisease-140311120509-phpapp02/95/management-of-peripheral-vascular-disease-dr-binaya-timilsina-19-638.jpg?cb=1394539553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mage.slidesharecdn.com/managementofperipheralvasculardisease-140311120509-phpapp02/95/management-of-peripheral-vascular-disease-dr-binaya-timilsina-19-638.jpg?cb=1394539553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openxmlformats.org/officeDocument/2006/relationships/oleObject" Target="../embeddings/oleObject4.bin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6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7"/>
          <p:cNvSpPr txBox="1"/>
          <p:nvPr/>
        </p:nvSpPr>
        <p:spPr>
          <a:xfrm>
            <a:off x="304800" y="685800"/>
            <a:ext cx="83058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  <a:sym typeface="+mn-ea"/>
              </a:rPr>
              <a:t>ARTERIAL DISEASE</a:t>
            </a:r>
            <a:endParaRPr lang="en-US" sz="5400" b="1" dirty="0">
              <a:latin typeface="+mn-lt"/>
              <a:cs typeface="+mn-cs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144145" y="2590800"/>
            <a:ext cx="8321040" cy="261610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  <a:sym typeface="+mn-ea"/>
              </a:rPr>
              <a:t>LIBYAN  INTERNETIONAL  MEDICAL </a:t>
            </a:r>
          </a:p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LY" sz="3200" b="1" dirty="0"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  <a:sym typeface="+mn-ea"/>
              </a:rPr>
              <a:t>  </a:t>
            </a:r>
            <a:r>
              <a:rPr lang="en-US" sz="3200" b="1" dirty="0"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  <a:sym typeface="+mn-ea"/>
              </a:rPr>
              <a:t>UNIVERSITY</a:t>
            </a:r>
          </a:p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effectLst>
                  <a:reflection blurRad="6350" stA="53000" endA="300" endPos="35500" dir="5400000" sy="-90000" algn="bl" rotWithShape="0"/>
                </a:effectLst>
                <a:latin typeface="+mn-lt"/>
                <a:cs typeface="+mn-cs"/>
                <a:sym typeface="+mn-ea"/>
              </a:rPr>
              <a:t>DEPARTMENT OF SURGERY</a:t>
            </a:r>
          </a:p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LY" dirty="0">
                <a:solidFill>
                  <a:schemeClr val="accent3"/>
                </a:solidFill>
                <a:latin typeface="+mn-lt"/>
                <a:cs typeface="+mn-cs"/>
                <a:sym typeface="+mn-ea"/>
              </a:rPr>
              <a:t>     </a:t>
            </a:r>
            <a:r>
              <a:rPr lang="ar-LY" sz="4000" dirty="0">
                <a:solidFill>
                  <a:schemeClr val="accent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cs typeface="+mn-cs"/>
                <a:sym typeface="+mn-ea"/>
              </a:rPr>
              <a:t> </a:t>
            </a:r>
            <a:endParaRPr lang="en-US" sz="4000" dirty="0">
              <a:solidFill>
                <a:schemeClr val="accent3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  <a:cs typeface="+mn-cs"/>
              <a:sym typeface="+mn-ea"/>
            </a:endParaRPr>
          </a:p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+mn-ea"/>
              </a:rPr>
              <a:t>DR.MAREI  JAHANY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وان 1"/>
          <p:cNvSpPr>
            <a:spLocks noGrp="1"/>
          </p:cNvSpPr>
          <p:nvPr>
            <p:ph type="title"/>
          </p:nvPr>
        </p:nvSpPr>
        <p:spPr>
          <a:xfrm>
            <a:off x="609600" y="522288"/>
            <a:ext cx="8077200" cy="773112"/>
          </a:xfrm>
        </p:spPr>
        <p:txBody>
          <a:bodyPr/>
          <a:lstStyle/>
          <a:p>
            <a:pPr eaLnBrk="1" hangingPunct="1"/>
            <a:r>
              <a:rPr lang="en-US" altLang="ar-LY" smtClean="0"/>
              <a:t/>
            </a:r>
            <a:br>
              <a:rPr lang="en-US" altLang="ar-LY" smtClean="0"/>
            </a:br>
            <a:r>
              <a:rPr lang="en-US" altLang="ar-LY" b="1" smtClean="0">
                <a:solidFill>
                  <a:srgbClr val="C00000"/>
                </a:solidFill>
              </a:rPr>
              <a:t>CHRONIC LIMB ISCHEMIA</a:t>
            </a:r>
            <a:r>
              <a:rPr lang="en-US" altLang="ar-LY" smtClean="0"/>
              <a:t/>
            </a:r>
            <a:br>
              <a:rPr lang="en-US" altLang="ar-LY" smtClean="0"/>
            </a:br>
            <a:endParaRPr lang="ar-SA" altLang="ar-LY" smtClean="0"/>
          </a:p>
        </p:txBody>
      </p:sp>
      <p:sp>
        <p:nvSpPr>
          <p:cNvPr id="13315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ar-LY" b="1" smtClean="0">
                <a:solidFill>
                  <a:srgbClr val="FF0000"/>
                </a:solidFill>
              </a:rPr>
              <a:t>• </a:t>
            </a:r>
            <a:r>
              <a:rPr lang="en-US" altLang="ar-LY" sz="2400" b="1" smtClean="0">
                <a:solidFill>
                  <a:srgbClr val="FF0000"/>
                </a:solidFill>
              </a:rPr>
              <a:t>Definition: </a:t>
            </a:r>
          </a:p>
          <a:p>
            <a:pPr eaLnBrk="1" hangingPunct="1">
              <a:buFontTx/>
              <a:buNone/>
            </a:pPr>
            <a:r>
              <a:rPr lang="en-US" altLang="ar-LY" sz="2400" smtClean="0"/>
              <a:t>decrease in limb perfusion that causes a potential threat to limb viability in patients who present </a:t>
            </a:r>
            <a:r>
              <a:rPr lang="en-US" altLang="ar-LY" sz="2400" smtClean="0">
                <a:solidFill>
                  <a:srgbClr val="FF0000"/>
                </a:solidFill>
              </a:rPr>
              <a:t>&gt; 2weeks</a:t>
            </a:r>
            <a:r>
              <a:rPr lang="en-US" altLang="ar-LY" sz="2400" smtClean="0"/>
              <a:t>. </a:t>
            </a:r>
          </a:p>
          <a:p>
            <a:pPr eaLnBrk="1" hangingPunct="1">
              <a:buFontTx/>
              <a:buNone/>
            </a:pPr>
            <a:r>
              <a:rPr lang="en-US" altLang="ar-LY" sz="2400" smtClean="0"/>
              <a:t>• most often seen when two or more levels of the arterial tree .</a:t>
            </a:r>
          </a:p>
          <a:p>
            <a:pPr eaLnBrk="1" hangingPunct="1">
              <a:buFontTx/>
              <a:buNone/>
            </a:pPr>
            <a:r>
              <a:rPr lang="en-US" altLang="ar-LY" sz="2400" smtClean="0"/>
              <a:t>• Theinternational practice guidelines suggested the following distribution of outcomes at one year in these patients: </a:t>
            </a:r>
          </a:p>
          <a:p>
            <a:pPr eaLnBrk="1" hangingPunct="1">
              <a:buFontTx/>
              <a:buNone/>
            </a:pPr>
            <a:r>
              <a:rPr lang="en-US" altLang="ar-LY" sz="2400" smtClean="0"/>
              <a:t>• Alive with two limbs </a:t>
            </a:r>
            <a:r>
              <a:rPr lang="en-US" altLang="ar-LY" sz="2400" smtClean="0">
                <a:solidFill>
                  <a:srgbClr val="FF0000"/>
                </a:solidFill>
              </a:rPr>
              <a:t>– 50% </a:t>
            </a:r>
          </a:p>
          <a:p>
            <a:pPr eaLnBrk="1" hangingPunct="1">
              <a:buFontTx/>
              <a:buNone/>
            </a:pPr>
            <a:r>
              <a:rPr lang="en-US" altLang="ar-LY" sz="2400" smtClean="0"/>
              <a:t>• Amputation </a:t>
            </a:r>
            <a:r>
              <a:rPr lang="en-US" altLang="ar-LY" sz="2400" smtClean="0">
                <a:solidFill>
                  <a:srgbClr val="FF0000"/>
                </a:solidFill>
              </a:rPr>
              <a:t>– 25%</a:t>
            </a:r>
          </a:p>
          <a:p>
            <a:pPr eaLnBrk="1" hangingPunct="1">
              <a:buFontTx/>
              <a:buNone/>
            </a:pPr>
            <a:r>
              <a:rPr lang="en-US" altLang="ar-LY" sz="2400" smtClean="0"/>
              <a:t> • Cardiovascular mortality </a:t>
            </a:r>
            <a:r>
              <a:rPr lang="en-US" altLang="ar-LY" sz="2400" smtClean="0">
                <a:solidFill>
                  <a:srgbClr val="FF0000"/>
                </a:solidFill>
              </a:rPr>
              <a:t>– 25%</a:t>
            </a:r>
          </a:p>
          <a:p>
            <a:pPr eaLnBrk="1" hangingPunct="1"/>
            <a:endParaRPr lang="ar-SA" altLang="ar-LY" sz="24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04800" y="457201"/>
            <a:ext cx="838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C00000"/>
                </a:solidFill>
                <a:latin typeface="+mn-lt"/>
                <a:cs typeface="+mn-cs"/>
              </a:rPr>
              <a:t>Chronic Arterial Insufficiency </a:t>
            </a:r>
          </a:p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LY" sz="2000" dirty="0">
                <a:latin typeface="+mn-lt"/>
                <a:cs typeface="+mn-cs"/>
              </a:rPr>
              <a:t>.</a:t>
            </a:r>
            <a:r>
              <a:rPr lang="en-US" sz="2000" dirty="0">
                <a:latin typeface="+mn-lt"/>
                <a:cs typeface="+mn-cs"/>
              </a:rPr>
              <a:t>• Asymptomatic to gangrenous tissue loss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cs typeface="+mn-cs"/>
            </a:endParaRP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• Intermittent claudication; most common presentation 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cs typeface="+mn-cs"/>
            </a:endParaRP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solidFill>
                  <a:srgbClr val="7030A0"/>
                </a:solidFill>
                <a:latin typeface="+mn-lt"/>
                <a:cs typeface="+mn-cs"/>
              </a:rPr>
              <a:t>Features of chronic lower limb arterial stenosis or occlusion: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u="sng" dirty="0">
              <a:latin typeface="+mn-lt"/>
              <a:cs typeface="+mn-cs"/>
            </a:endParaRP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• Intermittent claudication 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• Rest pain.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• Dependent </a:t>
            </a:r>
            <a:r>
              <a:rPr lang="en-US" sz="2000" dirty="0" err="1">
                <a:latin typeface="+mn-lt"/>
                <a:cs typeface="+mn-cs"/>
              </a:rPr>
              <a:t>rubor</a:t>
            </a:r>
            <a:r>
              <a:rPr lang="en-US" sz="2000" dirty="0">
                <a:latin typeface="+mn-lt"/>
                <a:cs typeface="+mn-cs"/>
              </a:rPr>
              <a:t>.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• Ulceration.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• Gangrene.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• Arterial pulsation diminished or absent.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• Arterial bruit. </a:t>
            </a:r>
          </a:p>
          <a:p>
            <a:pPr lvl="8" rtl="1">
              <a:defRPr/>
            </a:pPr>
            <a:r>
              <a:rPr lang="en-US" sz="2000" dirty="0">
                <a:latin typeface="+mn-lt"/>
                <a:cs typeface="+mn-cs"/>
              </a:rPr>
              <a:t>• Slow capillary refilling.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ar-LY" sz="2000" dirty="0">
              <a:latin typeface="+mn-lt"/>
              <a:cs typeface="+mn-cs"/>
            </a:endParaRP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LY" dirty="0">
                <a:latin typeface="+mn-lt"/>
                <a:cs typeface="+mn-cs"/>
              </a:rPr>
              <a:t>            </a:t>
            </a: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مستطيل 1"/>
          <p:cNvSpPr>
            <a:spLocks noChangeArrowheads="1"/>
          </p:cNvSpPr>
          <p:nvPr/>
        </p:nvSpPr>
        <p:spPr bwMode="auto">
          <a:xfrm>
            <a:off x="533400" y="762000"/>
            <a:ext cx="80010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endParaRPr lang="ar-LY" altLang="ar-LY" sz="1800"/>
          </a:p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en-US" altLang="ar-LY" sz="2800">
                <a:solidFill>
                  <a:srgbClr val="FF0000"/>
                </a:solidFill>
              </a:rPr>
              <a:t>Intermittent claudication </a:t>
            </a:r>
          </a:p>
          <a:p>
            <a:pPr algn="r" rtl="1" eaLnBrk="1" hangingPunct="1">
              <a:spcBef>
                <a:spcPct val="0"/>
              </a:spcBef>
              <a:buFontTx/>
              <a:buNone/>
            </a:pPr>
            <a:endParaRPr lang="en-US" altLang="ar-LY" sz="1800"/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1800"/>
              <a:t> </a:t>
            </a:r>
            <a:r>
              <a:rPr lang="en-US" altLang="ar-LY" sz="2400" b="1"/>
              <a:t>Cramp-like pain felt in the muscles that is</a:t>
            </a:r>
            <a:r>
              <a:rPr lang="en-US" altLang="ar-LY" sz="2000" b="1"/>
              <a:t>: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endParaRPr lang="en-US" altLang="ar-LY" sz="2000"/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/>
              <a:t>- Brought on by walking.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endParaRPr lang="en-US" altLang="ar-LY" sz="2000"/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/>
              <a:t>- Not present on taking the first step (unlike osteoarthritis).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endParaRPr lang="en-US" altLang="ar-LY" sz="2000"/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/>
              <a:t>- Relieved by standing still (unlike nerve compression from a lumbar inter vertebral disc prolapse or osteoarthritis of the spine or spinal </a:t>
            </a:r>
            <a:r>
              <a:rPr lang="ar-LY" altLang="ar-LY" sz="2000"/>
              <a:t>.</a:t>
            </a:r>
            <a:r>
              <a:rPr lang="en-US" altLang="ar-LY" sz="2000"/>
              <a:t>stenosis)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MAREI\AppData\Local\Temp\ksohtml\wps8D16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80772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مستطيل 1"/>
          <p:cNvSpPr>
            <a:spLocks noChangeArrowheads="1"/>
          </p:cNvSpPr>
          <p:nvPr/>
        </p:nvSpPr>
        <p:spPr bwMode="auto">
          <a:xfrm>
            <a:off x="990600" y="990600"/>
            <a:ext cx="6934200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800" b="1">
                <a:solidFill>
                  <a:srgbClr val="C00000"/>
                </a:solidFill>
              </a:rPr>
              <a:t>Critical limb Ischemia (CLI)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ar-LY" sz="2000"/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• Most severe form of PVD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• Can have acute or chronic presentation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• Chronic CLI is defined as </a:t>
            </a:r>
            <a:r>
              <a:rPr lang="en-US" altLang="ar-LY" sz="2000" b="1">
                <a:solidFill>
                  <a:srgbClr val="FF0000"/>
                </a:solidFill>
              </a:rPr>
              <a:t>&gt;2 weeks </a:t>
            </a:r>
            <a:r>
              <a:rPr lang="en-US" altLang="ar-LY" sz="2000"/>
              <a:t>of rest pain, ulcer or tissue loss and characterized by: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 </a:t>
            </a:r>
            <a:r>
              <a:rPr lang="en-US" altLang="ar-LY" sz="2000">
                <a:solidFill>
                  <a:srgbClr val="C00000"/>
                </a:solidFill>
              </a:rPr>
              <a:t>**</a:t>
            </a:r>
            <a:r>
              <a:rPr lang="en-US" altLang="ar-LY" sz="2000"/>
              <a:t>Ankle–brachial index </a:t>
            </a:r>
            <a:r>
              <a:rPr lang="en-US" altLang="ar-LY" sz="2000" b="1">
                <a:solidFill>
                  <a:srgbClr val="FF0000"/>
                </a:solidFill>
              </a:rPr>
              <a:t>≤ 0.4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 </a:t>
            </a:r>
            <a:r>
              <a:rPr lang="en-US" altLang="ar-LY" sz="2000">
                <a:solidFill>
                  <a:srgbClr val="C00000"/>
                </a:solidFill>
              </a:rPr>
              <a:t>**</a:t>
            </a:r>
            <a:r>
              <a:rPr lang="en-US" altLang="ar-LY" sz="2000"/>
              <a:t>Ankle systolic pressure </a:t>
            </a:r>
            <a:r>
              <a:rPr lang="en-US" altLang="ar-LY" sz="2000" b="1">
                <a:solidFill>
                  <a:srgbClr val="FF0000"/>
                </a:solidFill>
              </a:rPr>
              <a:t>≤ 50 mmHg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>
                <a:solidFill>
                  <a:srgbClr val="C00000"/>
                </a:solidFill>
              </a:rPr>
              <a:t>**</a:t>
            </a:r>
            <a:r>
              <a:rPr lang="en-US" altLang="ar-LY" sz="2000"/>
              <a:t>Toe systolic pressure </a:t>
            </a:r>
            <a:r>
              <a:rPr lang="en-US" altLang="ar-LY" sz="2000" b="1">
                <a:solidFill>
                  <a:srgbClr val="FF0000"/>
                </a:solidFill>
              </a:rPr>
              <a:t>≤ 30 mmHg</a:t>
            </a:r>
            <a:endParaRPr lang="ar-SA" altLang="ar-LY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533400" y="903744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rtl="1" eaLnBrk="1" hangingPunct="1">
              <a:lnSpc>
                <a:spcPct val="150000"/>
              </a:lnSpc>
              <a:defRPr/>
            </a:pPr>
            <a:r>
              <a:rPr lang="en-US" sz="2800" dirty="0">
                <a:solidFill>
                  <a:srgbClr val="FF0000"/>
                </a:solidFill>
                <a:latin typeface="Helvetica"/>
                <a:cs typeface="Times New Roman" pitchFamily="18" charset="0"/>
              </a:rPr>
              <a:t>                                   </a:t>
            </a:r>
            <a:endParaRPr lang="ar-SA" sz="2800" dirty="0">
              <a:solidFill>
                <a:srgbClr val="FF0000"/>
              </a:solidFill>
              <a:latin typeface="Helvetica"/>
              <a:cs typeface="Times New Roman" pitchFamily="18" charset="0"/>
            </a:endParaRPr>
          </a:p>
          <a:p>
            <a:pPr rtl="1" eaLnBrk="1" hangingPunct="1">
              <a:lnSpc>
                <a:spcPct val="150000"/>
              </a:lnSpc>
              <a:defRPr/>
            </a:pPr>
            <a:r>
              <a:rPr lang="ar-SA" sz="2800" b="1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. Lab tests</a:t>
            </a:r>
            <a:r>
              <a:rPr lang="ar-SA" sz="28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3B3835"/>
                </a:solidFill>
                <a:latin typeface="Arial"/>
                <a:cs typeface="Times New Roman" pitchFamily="18" charset="0"/>
              </a:rPr>
              <a:t>*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 </a:t>
            </a:r>
            <a:endParaRPr lang="en-US" sz="2000" b="1" dirty="0">
              <a:solidFill>
                <a:srgbClr val="3B3835"/>
              </a:solidFill>
              <a:latin typeface="Helvetica"/>
              <a:cs typeface="Times New Roman" pitchFamily="18" charset="0"/>
            </a:endParaRPr>
          </a:p>
          <a:p>
            <a:pPr rtl="1" eaLnBrk="1" hangingPunct="1">
              <a:lnSpc>
                <a:spcPct val="150000"/>
              </a:lnSpc>
              <a:defRPr/>
            </a:pPr>
            <a:r>
              <a:rPr lang="en-US" sz="2000" b="1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*</a:t>
            </a:r>
            <a:r>
              <a:rPr lang="ar-SA" sz="2400" b="1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Physiological tests like ankle brachial inde</a:t>
            </a:r>
            <a:r>
              <a:rPr lang="en-US" sz="2400" b="1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x</a:t>
            </a:r>
            <a:r>
              <a:rPr lang="en-US" sz="2000" b="1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.</a:t>
            </a:r>
            <a:endParaRPr lang="ar-SA" sz="2000" b="1" dirty="0">
              <a:solidFill>
                <a:srgbClr val="3B3835"/>
              </a:solidFill>
              <a:latin typeface="Helvetica"/>
              <a:cs typeface="Times New Roman" pitchFamily="18" charset="0"/>
            </a:endParaRPr>
          </a:p>
          <a:p>
            <a:pPr rtl="1" eaLnBrk="1" hangingPunct="1">
              <a:lnSpc>
                <a:spcPct val="150000"/>
              </a:lnSpc>
              <a:defRPr/>
            </a:pPr>
            <a:r>
              <a:rPr lang="ar-SA" sz="2400" b="1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-: Imaging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*</a:t>
            </a:r>
          </a:p>
          <a:p>
            <a:pPr rtl="1" eaLnBrk="1" hangingPunct="1">
              <a:lnSpc>
                <a:spcPct val="150000"/>
              </a:lnSpc>
              <a:defRPr/>
            </a:pPr>
            <a:r>
              <a:rPr lang="ar-SA" sz="2000" b="1" dirty="0">
                <a:solidFill>
                  <a:srgbClr val="C00000"/>
                </a:solidFill>
                <a:latin typeface="Helvetica"/>
                <a:cs typeface="Times New Roman" pitchFamily="18" charset="0"/>
              </a:rPr>
              <a:t>.</a:t>
            </a:r>
            <a:r>
              <a:rPr lang="en-US" sz="2000" b="1" dirty="0">
                <a:solidFill>
                  <a:srgbClr val="C00000"/>
                </a:solidFill>
                <a:latin typeface="Helvetica"/>
                <a:cs typeface="Times New Roman" pitchFamily="18" charset="0"/>
              </a:rPr>
              <a:t>**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Doppler ultrasonography </a:t>
            </a:r>
          </a:p>
          <a:p>
            <a:pPr rtl="1" eaLnBrk="1" hangingPunct="1">
              <a:lnSpc>
                <a:spcPct val="150000"/>
              </a:lnSpc>
              <a:defRPr/>
            </a:pPr>
            <a:r>
              <a:rPr lang="ar-SA" sz="2000" b="1" dirty="0">
                <a:solidFill>
                  <a:srgbClr val="C00000"/>
                </a:solidFill>
                <a:latin typeface="Arial"/>
                <a:cs typeface="Times New Roman" pitchFamily="18" charset="0"/>
              </a:rPr>
              <a:t>.</a:t>
            </a:r>
            <a:r>
              <a:rPr lang="en-US" sz="2000" b="1" dirty="0">
                <a:solidFill>
                  <a:srgbClr val="C00000"/>
                </a:solidFill>
                <a:latin typeface="Arial"/>
                <a:cs typeface="Times New Roman" pitchFamily="18" charset="0"/>
              </a:rPr>
              <a:t>**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Duplex ultrasonography </a:t>
            </a:r>
          </a:p>
          <a:p>
            <a:pPr lvl="8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dirty="0">
                <a:solidFill>
                  <a:srgbClr val="3B3835"/>
                </a:solidFill>
                <a:latin typeface="Arial"/>
                <a:cs typeface="Times New Roman" pitchFamily="18" charset="0"/>
              </a:rPr>
              <a:t> .</a:t>
            </a:r>
            <a:r>
              <a:rPr lang="en-US" sz="2000" b="1" dirty="0">
                <a:solidFill>
                  <a:srgbClr val="C00000"/>
                </a:solidFill>
                <a:latin typeface="Arial"/>
                <a:cs typeface="Times New Roman" pitchFamily="18" charset="0"/>
              </a:rPr>
              <a:t>**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Angiography </a:t>
            </a:r>
          </a:p>
          <a:p>
            <a:pPr rtl="1" eaLnBrk="1" hangingPunct="1">
              <a:lnSpc>
                <a:spcPct val="150000"/>
              </a:lnSpc>
              <a:buFontTx/>
              <a:buChar char="•"/>
              <a:defRPr/>
            </a:pPr>
            <a:r>
              <a:rPr lang="en-US" sz="2000" b="1" dirty="0">
                <a:solidFill>
                  <a:srgbClr val="C00000"/>
                </a:solidFill>
                <a:latin typeface="Arial"/>
                <a:cs typeface="Times New Roman" pitchFamily="18" charset="0"/>
              </a:rPr>
              <a:t>**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CT angiography  </a:t>
            </a:r>
          </a:p>
          <a:p>
            <a:pPr rtl="1" eaLnBrk="1" hangingPunct="1">
              <a:defRPr/>
            </a:pPr>
            <a:r>
              <a:rPr lang="ar-SA" sz="2000" b="1" dirty="0">
                <a:solidFill>
                  <a:srgbClr val="C00000"/>
                </a:solidFill>
                <a:latin typeface="Arial"/>
                <a:cs typeface="Times New Roman" pitchFamily="18" charset="0"/>
              </a:rPr>
              <a:t>.</a:t>
            </a:r>
            <a:r>
              <a:rPr lang="en-US" sz="2000" b="1" dirty="0">
                <a:solidFill>
                  <a:srgbClr val="C00000"/>
                </a:solidFill>
                <a:latin typeface="Arial"/>
                <a:cs typeface="Times New Roman" pitchFamily="18" charset="0"/>
              </a:rPr>
              <a:t>**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MR angiography</a:t>
            </a:r>
            <a:endParaRPr lang="ar-SA" sz="2000" dirty="0"/>
          </a:p>
        </p:txBody>
      </p:sp>
      <p:sp>
        <p:nvSpPr>
          <p:cNvPr id="18435" name="مستطيل 2"/>
          <p:cNvSpPr>
            <a:spLocks noChangeArrowheads="1"/>
          </p:cNvSpPr>
          <p:nvPr/>
        </p:nvSpPr>
        <p:spPr bwMode="auto">
          <a:xfrm>
            <a:off x="2422525" y="482600"/>
            <a:ext cx="2759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ar-SA" altLang="ar-LY" b="1">
                <a:solidFill>
                  <a:srgbClr val="C0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Work up </a:t>
            </a:r>
            <a:endParaRPr lang="ar-SA" altLang="ar-LY" b="1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مستطيل 1"/>
          <p:cNvSpPr>
            <a:spLocks noChangeArrowheads="1"/>
          </p:cNvSpPr>
          <p:nvPr/>
        </p:nvSpPr>
        <p:spPr bwMode="auto">
          <a:xfrm>
            <a:off x="457200" y="522288"/>
            <a:ext cx="8305800" cy="554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ar-SA" altLang="ar-LY" sz="1800" u="sng">
                <a:solidFill>
                  <a:srgbClr val="008ED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.</a:t>
            </a:r>
            <a:r>
              <a:rPr lang="ar-SA" altLang="ar-LY" sz="2400" b="1" u="sng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ar-SA" altLang="ar-LY" sz="2400" b="1">
                <a:solidFill>
                  <a:srgbClr val="C00000"/>
                </a:solidFill>
                <a:cs typeface="Times New Roman" panose="02020603050405020304" pitchFamily="18" charset="0"/>
              </a:rPr>
              <a:t>Lab Tests in PVD 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 </a:t>
            </a:r>
            <a:r>
              <a:rPr lang="ar-SA" altLang="ar-LY" sz="2000">
                <a:solidFill>
                  <a:srgbClr val="0070C0"/>
                </a:solidFill>
                <a:cs typeface="Times New Roman" panose="02020603050405020304" pitchFamily="18" charset="0"/>
              </a:rPr>
              <a:t>CBC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: secondary polycythemia in smoker or elevated platelet in thrombotic disease. 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 • </a:t>
            </a:r>
            <a:r>
              <a:rPr lang="ar-SA" altLang="ar-LY" sz="2000">
                <a:solidFill>
                  <a:srgbClr val="0070C0"/>
                </a:solidFill>
                <a:cs typeface="Times New Roman" panose="02020603050405020304" pitchFamily="18" charset="0"/>
              </a:rPr>
              <a:t>Renal function test: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elevated in DM,HTN. No contrast study if </a:t>
            </a:r>
            <a:r>
              <a:rPr lang="en-US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 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deranged • Lipid profile: hyperlipidemia. 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 </a:t>
            </a:r>
            <a:r>
              <a:rPr lang="ar-SA" altLang="ar-LY" sz="2000">
                <a:solidFill>
                  <a:srgbClr val="0070C0"/>
                </a:solidFill>
                <a:cs typeface="Times New Roman" panose="02020603050405020304" pitchFamily="18" charset="0"/>
              </a:rPr>
              <a:t>FBS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 and </a:t>
            </a:r>
            <a:r>
              <a:rPr lang="ar-SA" altLang="ar-LY" sz="2000">
                <a:solidFill>
                  <a:srgbClr val="0070C0"/>
                </a:solidFill>
                <a:cs typeface="Times New Roman" panose="02020603050405020304" pitchFamily="18" charset="0"/>
              </a:rPr>
              <a:t>HbA1c .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 • </a:t>
            </a:r>
            <a:r>
              <a:rPr lang="ar-SA" altLang="ar-LY" sz="2000">
                <a:solidFill>
                  <a:srgbClr val="0070C0"/>
                </a:solidFill>
                <a:cs typeface="Times New Roman" panose="02020603050405020304" pitchFamily="18" charset="0"/>
              </a:rPr>
              <a:t>ECG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. 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 • </a:t>
            </a:r>
            <a:r>
              <a:rPr lang="ar-SA" altLang="ar-LY" sz="2000">
                <a:solidFill>
                  <a:srgbClr val="0070C0"/>
                </a:solidFill>
                <a:cs typeface="Times New Roman" panose="02020603050405020304" pitchFamily="18" charset="0"/>
              </a:rPr>
              <a:t>ESR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: elevated in collagen vascular disease . 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 </a:t>
            </a:r>
            <a:r>
              <a:rPr lang="ar-SA" altLang="ar-LY" sz="2000">
                <a:solidFill>
                  <a:srgbClr val="0070C0"/>
                </a:solidFill>
                <a:cs typeface="Times New Roman" panose="02020603050405020304" pitchFamily="18" charset="0"/>
              </a:rPr>
              <a:t>CRP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: marker of worsening PVD. 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 • </a:t>
            </a:r>
            <a:r>
              <a:rPr lang="ar-SA" altLang="ar-LY" sz="2000">
                <a:solidFill>
                  <a:srgbClr val="0070C0"/>
                </a:solidFill>
                <a:cs typeface="Times New Roman" panose="02020603050405020304" pitchFamily="18" charset="0"/>
              </a:rPr>
              <a:t>Hypercoagulable state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and </a:t>
            </a:r>
            <a:r>
              <a:rPr lang="ar-SA" altLang="ar-LY" sz="2000">
                <a:solidFill>
                  <a:srgbClr val="0070C0"/>
                </a:solidFill>
                <a:cs typeface="Times New Roman" panose="02020603050405020304" pitchFamily="18" charset="0"/>
              </a:rPr>
              <a:t>Homocysteine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: prothrombin time, partial thromboplastin time, thrombin time, lupus anticoagulant, anti-cardiolipin antibody, activated protein C resistance, factor V Leiden. </a:t>
            </a:r>
            <a:endParaRPr lang="ar-SA" altLang="ar-LY" sz="2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مستطيل 1"/>
          <p:cNvSpPr>
            <a:spLocks noChangeArrowheads="1"/>
          </p:cNvSpPr>
          <p:nvPr/>
        </p:nvSpPr>
        <p:spPr bwMode="auto">
          <a:xfrm>
            <a:off x="609600" y="381000"/>
            <a:ext cx="6934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400"/>
              <a:t>Ankle Brachial Index (ABI)</a:t>
            </a:r>
          </a:p>
        </p:txBody>
      </p:sp>
      <p:pic>
        <p:nvPicPr>
          <p:cNvPr id="20483" name="Picture 2" descr="C:\Users\MAREI\AppData\Local\Temp\ksohtml\wpsCB20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7924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مستطيل 1"/>
          <p:cNvSpPr>
            <a:spLocks noChangeArrowheads="1"/>
          </p:cNvSpPr>
          <p:nvPr/>
        </p:nvSpPr>
        <p:spPr bwMode="auto">
          <a:xfrm>
            <a:off x="609600" y="1143000"/>
            <a:ext cx="7772400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spcBef>
                <a:spcPct val="0"/>
              </a:spcBef>
              <a:buFontTx/>
              <a:buNone/>
            </a:pPr>
            <a:endParaRPr lang="ar-SA" altLang="ar-LY" sz="1800">
              <a:solidFill>
                <a:srgbClr val="007AB5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 b="1">
                <a:solidFill>
                  <a:srgbClr val="007AB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DOPPLER ULTRASONOGRAPHY</a:t>
            </a:r>
            <a:endParaRPr lang="ar-SA" altLang="ar-LY" sz="2000" b="1"/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Detection of blood velocity using ultrasonography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. </a:t>
            </a:r>
            <a:endParaRPr lang="en-US" altLang="ar-LY" sz="2000" u="sng">
              <a:solidFill>
                <a:srgbClr val="008ED2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 b="1">
                <a:solidFill>
                  <a:srgbClr val="007AB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Duplex Ultrasonography  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Non invasive, cheap has largely replaced routine use of conventional arteriography. </a:t>
            </a:r>
            <a:endParaRPr lang="ar-SA" altLang="ar-LY" sz="2000"/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B mode imaging information about vessel wall and peak systolic velocity</a:t>
            </a:r>
            <a:endParaRPr lang="en-US" altLang="ar-LY" sz="2000">
              <a:solidFill>
                <a:srgbClr val="3B3835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(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PSV. </a:t>
            </a: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)</a:t>
            </a:r>
            <a:endParaRPr lang="en-US" altLang="ar-LY" sz="2000" u="sng">
              <a:solidFill>
                <a:srgbClr val="008ED2"/>
              </a:solidFill>
              <a:latin typeface="Helvetica" panose="020B0604020202020204" pitchFamily="34" charset="0"/>
              <a:cs typeface="Times New Roman" panose="02020603050405020304" pitchFamily="18" charset="0"/>
              <a:hlinkClick r:id="rId2" tooltip="Angiography• Used to be gold standard test for road mappin..."/>
            </a:endParaRPr>
          </a:p>
        </p:txBody>
      </p:sp>
      <p:sp>
        <p:nvSpPr>
          <p:cNvPr id="21507" name="مستطيل 2"/>
          <p:cNvSpPr>
            <a:spLocks noChangeArrowheads="1"/>
          </p:cNvSpPr>
          <p:nvPr/>
        </p:nvSpPr>
        <p:spPr bwMode="auto">
          <a:xfrm>
            <a:off x="688975" y="695325"/>
            <a:ext cx="190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ar-SA" altLang="ar-LY" sz="2800" b="1">
                <a:solidFill>
                  <a:srgbClr val="C0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-: Imaging</a:t>
            </a:r>
            <a:endParaRPr lang="ar-SA" altLang="ar-LY" sz="280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0" y="477838"/>
            <a:ext cx="9144000" cy="218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spcBef>
                <a:spcPct val="0"/>
              </a:spcBef>
              <a:buFontTx/>
              <a:buNone/>
            </a:pPr>
            <a:endParaRPr lang="ar-SA" altLang="ar-LY" sz="2000">
              <a:solidFill>
                <a:srgbClr val="007AB5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 b="1" u="sng">
                <a:solidFill>
                  <a:srgbClr val="0070C0"/>
                </a:solidFill>
                <a:latin typeface="Helvetica" panose="020B0604020202020204" pitchFamily="34" charset="0"/>
                <a:cs typeface="Times New Roman" panose="02020603050405020304" pitchFamily="18" charset="0"/>
                <a:hlinkClick r:id="rId2" tooltip="Angiography• Used to be gold standard test for road mappin..."/>
              </a:rPr>
              <a:t> </a:t>
            </a:r>
            <a:r>
              <a:rPr lang="ar-SA" altLang="ar-LY" sz="2000" b="1">
                <a:solidFill>
                  <a:srgbClr val="0070C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Angiography</a:t>
            </a:r>
            <a:r>
              <a:rPr lang="en-US" altLang="ar-LY" sz="2000" b="1">
                <a:solidFill>
                  <a:srgbClr val="0070C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ar-SA" altLang="ar-LY" sz="2000" b="1">
                <a:solidFill>
                  <a:srgbClr val="0070C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Used to be gold standard test for road mapping before surgery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Safer in recent years due to fine </a:t>
            </a:r>
            <a:r>
              <a:rPr lang="ar-SA" altLang="ar-LY" sz="2000" b="1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3-4 F 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catheters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Hematoma, arterial spasm, sub intimal dissection, infection, pseudoaneurysm, AV fistula and embolization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Slowly being replaced by CTA and M</a:t>
            </a: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RA.</a:t>
            </a:r>
            <a:endParaRPr lang="ar-SA" altLang="ar-LY" sz="2000"/>
          </a:p>
        </p:txBody>
      </p:sp>
      <p:pic>
        <p:nvPicPr>
          <p:cNvPr id="22531" name="Picture 3" descr="C:\Users\MAREI\AppData\Local\Temp\ksohtml\wpsAB04.tm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00400"/>
            <a:ext cx="64008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ln>
            <a:miter/>
          </a:ln>
          <a:extLst/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APPLIED  ANATOMY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4600" y="838200"/>
            <a:ext cx="4343400" cy="5867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MAREI\AppData\Local\Temp\ksohtml\wps945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75438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مستطيل 1"/>
          <p:cNvSpPr>
            <a:spLocks noChangeArrowheads="1"/>
          </p:cNvSpPr>
          <p:nvPr/>
        </p:nvSpPr>
        <p:spPr bwMode="auto">
          <a:xfrm>
            <a:off x="457200" y="609600"/>
            <a:ext cx="84582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 b="1">
                <a:solidFill>
                  <a:srgbClr val="0070C0"/>
                </a:solidFill>
              </a:rPr>
              <a:t>CT Angiography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1800"/>
              <a:t>.</a:t>
            </a:r>
            <a:r>
              <a:rPr lang="en-US" altLang="ar-LY" sz="2000"/>
              <a:t>• Non invasive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• Still uses ionizing radiation and iodinated contrast agent </a:t>
            </a:r>
            <a:r>
              <a:rPr lang="en-US" altLang="ar-LY" sz="1800"/>
              <a:t>.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ar-LY" altLang="ar-LY" sz="1800"/>
              <a:t> </a:t>
            </a:r>
            <a:endParaRPr lang="ar-SA" altLang="ar-LY" sz="1800"/>
          </a:p>
          <a:p>
            <a:pPr rtl="1" eaLnBrk="1" hangingPunct="1">
              <a:spcBef>
                <a:spcPct val="0"/>
              </a:spcBef>
              <a:buFontTx/>
              <a:buNone/>
            </a:pPr>
            <a:endParaRPr lang="ar-SA" altLang="ar-LY" sz="1800"/>
          </a:p>
        </p:txBody>
      </p:sp>
      <p:pic>
        <p:nvPicPr>
          <p:cNvPr id="24579" name="Picture 2" descr="C:\Users\MAREI\AppData\Local\Temp\ksohtml\wps1A7C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7924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مستطيل 1"/>
          <p:cNvSpPr>
            <a:spLocks noChangeArrowheads="1"/>
          </p:cNvSpPr>
          <p:nvPr/>
        </p:nvSpPr>
        <p:spPr bwMode="auto">
          <a:xfrm>
            <a:off x="228600" y="823913"/>
            <a:ext cx="8686800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spcBef>
                <a:spcPct val="0"/>
              </a:spcBef>
              <a:buFontTx/>
              <a:buNone/>
            </a:pPr>
            <a:endParaRPr lang="ar-LY" altLang="ar-LY" sz="1800"/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 b="1">
                <a:solidFill>
                  <a:srgbClr val="0070C0"/>
                </a:solidFill>
              </a:rPr>
              <a:t>MR Angiography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/>
              <a:t>. </a:t>
            </a:r>
            <a:r>
              <a:rPr lang="en-US" altLang="ar-LY" sz="2000"/>
              <a:t>• Shift of imaging modality due to Gd-MRI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 • Better for distal small and pedal vessels as compared to angiography .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• Sensitivity </a:t>
            </a:r>
            <a:r>
              <a:rPr lang="en-US" altLang="ar-LY" sz="2000">
                <a:solidFill>
                  <a:srgbClr val="FF0000"/>
                </a:solidFill>
              </a:rPr>
              <a:t>81% </a:t>
            </a:r>
            <a:r>
              <a:rPr lang="en-US" altLang="ar-LY" sz="2000"/>
              <a:t>and specificity </a:t>
            </a:r>
            <a:r>
              <a:rPr lang="en-US" altLang="ar-LY" sz="2000">
                <a:solidFill>
                  <a:srgbClr val="FF0000"/>
                </a:solidFill>
              </a:rPr>
              <a:t>92%.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 • Gd worsens CKD patients and precipitates nephrogenic systemic fibrosis.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endParaRPr lang="en-US" altLang="ar-LY" sz="2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MAREI\AppData\Local\Temp\ksohtml\wps9A66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80010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76200" y="593725"/>
            <a:ext cx="8686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rtl="1" eaLnBrk="1" hangingPunct="1">
              <a:defRPr/>
            </a:pPr>
            <a:r>
              <a:rPr lang="ar-SA" sz="2800" b="1" dirty="0">
                <a:solidFill>
                  <a:srgbClr val="C00000"/>
                </a:solidFill>
                <a:latin typeface="Helvetica"/>
                <a:cs typeface="Times New Roman" pitchFamily="18" charset="0"/>
              </a:rPr>
              <a:t>Treatment</a:t>
            </a:r>
            <a:r>
              <a:rPr lang="en-US" sz="2800" b="1" dirty="0">
                <a:solidFill>
                  <a:srgbClr val="C00000"/>
                </a:solidFill>
                <a:latin typeface="Helvetica"/>
                <a:cs typeface="Times New Roman" pitchFamily="18" charset="0"/>
              </a:rPr>
              <a:t> </a:t>
            </a:r>
            <a:r>
              <a:rPr lang="ar-SA" sz="2800" b="1" dirty="0">
                <a:solidFill>
                  <a:srgbClr val="C00000"/>
                </a:solidFill>
                <a:latin typeface="Helvetica"/>
                <a:cs typeface="Times New Roman" pitchFamily="18" charset="0"/>
              </a:rPr>
              <a:t>of Chronic arterial insufficiency</a:t>
            </a:r>
            <a:endParaRPr lang="en-US" sz="2800" b="1" dirty="0">
              <a:solidFill>
                <a:srgbClr val="C00000"/>
              </a:solidFill>
              <a:latin typeface="Helvetica"/>
              <a:cs typeface="Times New Roman" pitchFamily="18" charset="0"/>
            </a:endParaRPr>
          </a:p>
          <a:p>
            <a:pPr rtl="1" eaLnBrk="1" hangingPunct="1">
              <a:defRPr/>
            </a:pP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 </a:t>
            </a:r>
            <a:endParaRPr lang="ar-LY" sz="2000" dirty="0">
              <a:solidFill>
                <a:srgbClr val="3B3835"/>
              </a:solidFill>
              <a:latin typeface="Helvetica"/>
              <a:cs typeface="Times New Roman" pitchFamily="18" charset="0"/>
            </a:endParaRPr>
          </a:p>
          <a:p>
            <a:pPr rtl="1" eaLnBrk="1" hangingPunct="1">
              <a:lnSpc>
                <a:spcPct val="150000"/>
              </a:lnSpc>
              <a:defRPr/>
            </a:pP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.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Times New Roman" pitchFamily="18" charset="0"/>
              </a:rPr>
              <a:t>**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Risk factor modification</a:t>
            </a:r>
          </a:p>
          <a:p>
            <a:pPr rtl="1" eaLnBrk="1" hangingPunct="1">
              <a:lnSpc>
                <a:spcPct val="150000"/>
              </a:lnSpc>
              <a:defRPr/>
            </a:pPr>
            <a:r>
              <a:rPr lang="ar-SA" sz="2000" dirty="0">
                <a:solidFill>
                  <a:srgbClr val="3B3835"/>
                </a:solidFill>
                <a:latin typeface="Arial"/>
                <a:cs typeface="Times New Roman" pitchFamily="18" charset="0"/>
              </a:rPr>
              <a:t>.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/>
                <a:cs typeface="Times New Roman" pitchFamily="18" charset="0"/>
              </a:rPr>
              <a:t>**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Exercise therapy</a:t>
            </a:r>
          </a:p>
          <a:p>
            <a:pPr rtl="1" eaLnBrk="1" hangingPunct="1">
              <a:lnSpc>
                <a:spcPct val="150000"/>
              </a:lnSpc>
              <a:defRPr/>
            </a:pP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. Drugs; Pentoxifyline, Cilostazole,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/>
                <a:cs typeface="Times New Roman" pitchFamily="18" charset="0"/>
              </a:rPr>
              <a:t>**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Naftidrofuryl </a:t>
            </a:r>
          </a:p>
          <a:p>
            <a:pPr rtl="1" eaLnBrk="1" hangingPunct="1">
              <a:lnSpc>
                <a:spcPct val="150000"/>
              </a:lnSpc>
              <a:defRPr/>
            </a:pPr>
            <a:r>
              <a:rPr lang="ar-SA" sz="2000" dirty="0">
                <a:solidFill>
                  <a:srgbClr val="3B3835"/>
                </a:solidFill>
                <a:latin typeface="Arial"/>
                <a:cs typeface="Times New Roman" pitchFamily="18" charset="0"/>
              </a:rPr>
              <a:t>.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/>
                <a:cs typeface="Times New Roman" pitchFamily="18" charset="0"/>
              </a:rPr>
              <a:t>**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Intermittent pneumatic compression</a:t>
            </a:r>
          </a:p>
          <a:p>
            <a:pPr rtl="1" eaLnBrk="1" hangingPunct="1">
              <a:lnSpc>
                <a:spcPct val="150000"/>
              </a:lnSpc>
              <a:defRPr/>
            </a:pP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.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/>
                <a:cs typeface="Times New Roman" pitchFamily="18" charset="0"/>
              </a:rPr>
              <a:t>**</a:t>
            </a:r>
            <a:r>
              <a:rPr lang="ar-SA" sz="2000" dirty="0">
                <a:solidFill>
                  <a:srgbClr val="3B3835"/>
                </a:solidFill>
                <a:latin typeface="Helvetica"/>
                <a:cs typeface="Times New Roman" pitchFamily="18" charset="0"/>
              </a:rPr>
              <a:t>Revascularization by Open surgery or endovascularization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مستطيل 2"/>
          <p:cNvSpPr>
            <a:spLocks noChangeArrowheads="1"/>
          </p:cNvSpPr>
          <p:nvPr/>
        </p:nvSpPr>
        <p:spPr bwMode="auto">
          <a:xfrm>
            <a:off x="304800" y="838200"/>
            <a:ext cx="8534400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400" b="1">
                <a:solidFill>
                  <a:srgbClr val="7030A0"/>
                </a:solidFill>
              </a:rPr>
              <a:t>A. Risk factor modification</a:t>
            </a:r>
            <a:r>
              <a:rPr lang="en-US" altLang="ar-LY" sz="2400">
                <a:solidFill>
                  <a:srgbClr val="FF0000"/>
                </a:solidFill>
              </a:rPr>
              <a:t>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1. Smoking: cessation.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2. Diabetes: each </a:t>
            </a:r>
            <a:r>
              <a:rPr lang="en-US" altLang="ar-LY" sz="2000">
                <a:solidFill>
                  <a:srgbClr val="FF0000"/>
                </a:solidFill>
              </a:rPr>
              <a:t>1% </a:t>
            </a:r>
            <a:r>
              <a:rPr lang="en-US" altLang="ar-LY" sz="2000"/>
              <a:t>rise in HbA1c associated with </a:t>
            </a:r>
            <a:r>
              <a:rPr lang="en-US" altLang="ar-LY" sz="2000">
                <a:solidFill>
                  <a:srgbClr val="FF0000"/>
                </a:solidFill>
              </a:rPr>
              <a:t>28% </a:t>
            </a:r>
            <a:r>
              <a:rPr lang="en-US" altLang="ar-LY" sz="2000"/>
              <a:t>risk for PVD. </a:t>
            </a:r>
            <a:r>
              <a:rPr lang="en-US" altLang="ar-LY" sz="2000">
                <a:solidFill>
                  <a:srgbClr val="FF0000"/>
                </a:solidFill>
              </a:rPr>
              <a:t>&lt;7% </a:t>
            </a:r>
            <a:r>
              <a:rPr lang="en-US" altLang="ar-LY" sz="2000"/>
              <a:t>treatment goal .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3. Hypertension goal bp </a:t>
            </a:r>
            <a:r>
              <a:rPr lang="en-US" altLang="ar-LY" sz="2000">
                <a:solidFill>
                  <a:srgbClr val="FF0000"/>
                </a:solidFill>
              </a:rPr>
              <a:t>&lt;140/90 </a:t>
            </a:r>
            <a:r>
              <a:rPr lang="en-US" altLang="ar-LY" sz="2000"/>
              <a:t>and </a:t>
            </a:r>
            <a:r>
              <a:rPr lang="en-US" altLang="ar-LY" sz="2000">
                <a:solidFill>
                  <a:srgbClr val="FF0000"/>
                </a:solidFill>
              </a:rPr>
              <a:t>&lt;130/80 </a:t>
            </a:r>
            <a:r>
              <a:rPr lang="en-US" altLang="ar-LY" sz="2000"/>
              <a:t>if DM and renal insufficiency ACE inhibitors.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4. Hyperlipidemia: diet modification Statins, niacin or fibrates.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5. Antiplatelet therapy Aspirin </a:t>
            </a:r>
            <a:r>
              <a:rPr lang="en-US" altLang="ar-LY" sz="2000">
                <a:solidFill>
                  <a:srgbClr val="FF0000"/>
                </a:solidFill>
              </a:rPr>
              <a:t>75-325 mg/day </a:t>
            </a:r>
            <a:r>
              <a:rPr lang="en-US" altLang="ar-LY" sz="2000"/>
              <a:t>or clopidrogel </a:t>
            </a:r>
            <a:r>
              <a:rPr lang="en-US" altLang="ar-LY" sz="2000">
                <a:solidFill>
                  <a:srgbClr val="FF0000"/>
                </a:solidFill>
              </a:rPr>
              <a:t>75mg/day</a:t>
            </a:r>
            <a:r>
              <a:rPr lang="en-US" altLang="ar-LY" sz="2000"/>
              <a:t> or both.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مستطيل 1"/>
          <p:cNvSpPr>
            <a:spLocks noChangeArrowheads="1"/>
          </p:cNvSpPr>
          <p:nvPr/>
        </p:nvSpPr>
        <p:spPr bwMode="auto">
          <a:xfrm>
            <a:off x="609600" y="304800"/>
            <a:ext cx="7848600" cy="591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400" b="1">
                <a:solidFill>
                  <a:srgbClr val="7030A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B. Exercise therapy </a:t>
            </a:r>
            <a:endParaRPr lang="en-US" altLang="ar-LY" sz="2400" b="1">
              <a:solidFill>
                <a:srgbClr val="7030A0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Aids in improvement in pain free ambulation, working performance and cardiac status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Minimum </a:t>
            </a:r>
            <a:r>
              <a:rPr lang="ar-SA" altLang="ar-LY" sz="2000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30-45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min/session, </a:t>
            </a:r>
            <a:r>
              <a:rPr lang="ar-SA" altLang="ar-LY" sz="2000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3-4 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times/week, for at least </a:t>
            </a:r>
            <a:r>
              <a:rPr lang="ar-SA" altLang="ar-LY" sz="2000" b="1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12 weeks</a:t>
            </a: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ar-LY" sz="2000">
              <a:solidFill>
                <a:srgbClr val="3B3835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400" b="1">
                <a:solidFill>
                  <a:srgbClr val="7030A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C. </a:t>
            </a:r>
            <a:r>
              <a:rPr lang="en-US" altLang="ar-LY" sz="2400" b="1">
                <a:solidFill>
                  <a:srgbClr val="7030A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Drugs: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**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0070C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Pentoxifylline :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Xanthine derivative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Rheolytic effects on RBC wall deformability and flexibility thus reducing viscosity and improving oxygen delivery, decreases platelet aggregation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Dose; </a:t>
            </a:r>
            <a:r>
              <a:rPr lang="ar-SA" altLang="ar-LY" sz="2000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400 mg 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TDS (max </a:t>
            </a:r>
            <a:r>
              <a:rPr lang="ar-SA" altLang="ar-LY" sz="2000" b="1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1800mg/day</a:t>
            </a: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)</a:t>
            </a:r>
            <a:endParaRPr lang="ar-SA" altLang="ar-LY" sz="2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609600"/>
            <a:ext cx="8382000" cy="2400300"/>
          </a:xfrm>
          <a:prstGeom prst="rect">
            <a:avLst/>
          </a:prstGeom>
        </p:spPr>
        <p:txBody>
          <a:bodyPr>
            <a:spAutoFit/>
          </a:bodyPr>
          <a:lstStyle/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Cilostazol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 :</a:t>
            </a:r>
          </a:p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-  </a:t>
            </a:r>
            <a:r>
              <a:rPr lang="en-US" sz="2000" dirty="0" err="1">
                <a:latin typeface="+mn-lt"/>
                <a:cs typeface="+mn-cs"/>
              </a:rPr>
              <a:t>Phosphodiesterase</a:t>
            </a:r>
            <a:r>
              <a:rPr lang="en-US" sz="2000" dirty="0">
                <a:latin typeface="+mn-lt"/>
                <a:cs typeface="+mn-cs"/>
              </a:rPr>
              <a:t> III inhibitors increases c AMP, Inhibits smooth muscle cell proliferation and contraction, Inhibits platelet aggregation.</a:t>
            </a:r>
          </a:p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-  Decreases TG and increases HDL. </a:t>
            </a:r>
          </a:p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Dose; </a:t>
            </a:r>
            <a:r>
              <a:rPr lang="en-US" sz="2000" b="1" dirty="0">
                <a:solidFill>
                  <a:srgbClr val="FF0000"/>
                </a:solidFill>
                <a:latin typeface="+mn-lt"/>
                <a:cs typeface="+mn-cs"/>
              </a:rPr>
              <a:t>50mg</a:t>
            </a:r>
            <a:r>
              <a:rPr lang="en-US" sz="2000" dirty="0">
                <a:latin typeface="+mn-lt"/>
                <a:cs typeface="+mn-cs"/>
              </a:rPr>
              <a:t>/day X 1 wk then </a:t>
            </a:r>
            <a:r>
              <a:rPr lang="en-US" sz="2000" dirty="0">
                <a:solidFill>
                  <a:srgbClr val="FF0000"/>
                </a:solidFill>
                <a:latin typeface="+mn-lt"/>
                <a:cs typeface="+mn-cs"/>
              </a:rPr>
              <a:t>50 mg </a:t>
            </a:r>
            <a:r>
              <a:rPr lang="en-US" sz="2000" dirty="0">
                <a:latin typeface="+mn-lt"/>
                <a:cs typeface="+mn-cs"/>
              </a:rPr>
              <a:t>BD X 1 week then </a:t>
            </a:r>
            <a:r>
              <a:rPr lang="en-US" sz="2000" b="1" dirty="0">
                <a:solidFill>
                  <a:srgbClr val="FF0000"/>
                </a:solidFill>
                <a:latin typeface="+mn-lt"/>
                <a:cs typeface="+mn-cs"/>
              </a:rPr>
              <a:t>100mg BD. </a:t>
            </a:r>
            <a:r>
              <a:rPr lang="en-US" sz="2000" dirty="0">
                <a:latin typeface="+mn-lt"/>
                <a:cs typeface="+mn-cs"/>
              </a:rPr>
              <a:t> .</a:t>
            </a:r>
            <a:endParaRPr lang="ar-SA" sz="20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مستطيل 2"/>
          <p:cNvSpPr>
            <a:spLocks noChangeArrowheads="1"/>
          </p:cNvSpPr>
          <p:nvPr/>
        </p:nvSpPr>
        <p:spPr bwMode="auto">
          <a:xfrm>
            <a:off x="381000" y="957263"/>
            <a:ext cx="8610600" cy="391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 b="1">
                <a:solidFill>
                  <a:srgbClr val="7030A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D-</a:t>
            </a:r>
            <a:r>
              <a:rPr lang="ar-SA" altLang="ar-LY" sz="2400" b="1">
                <a:solidFill>
                  <a:srgbClr val="7030A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Intermittent pneumatic compression </a:t>
            </a:r>
            <a:endParaRPr lang="en-US" altLang="ar-LY" sz="2400" b="1">
              <a:solidFill>
                <a:srgbClr val="7030A0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Inflated for </a:t>
            </a:r>
            <a:r>
              <a:rPr lang="ar-SA" altLang="ar-LY" sz="2000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2-3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seconds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, rate </a:t>
            </a:r>
            <a:r>
              <a:rPr lang="ar-SA" altLang="ar-LY" sz="2000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3 cycle/minute</a:t>
            </a: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</a:t>
            </a:r>
            <a:endParaRPr lang="en-US" altLang="ar-LY" sz="2000">
              <a:solidFill>
                <a:srgbClr val="3B3835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400" b="1">
                <a:solidFill>
                  <a:srgbClr val="7030A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E</a:t>
            </a:r>
            <a:r>
              <a:rPr lang="ar-SA" altLang="ar-LY" sz="2400" b="1">
                <a:solidFill>
                  <a:srgbClr val="7030A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. Revascularization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Failed medical therapy</a:t>
            </a: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.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Severe claudication </a:t>
            </a: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.</a:t>
            </a:r>
            <a:endParaRPr lang="ar-SA" altLang="ar-LY" sz="2000">
              <a:solidFill>
                <a:srgbClr val="3B3835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If a proximal stenotic lesion is present </a:t>
            </a: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.</a:t>
            </a:r>
            <a:endParaRPr lang="ar-SA" altLang="ar-LY" sz="2000">
              <a:solidFill>
                <a:srgbClr val="3B3835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Revascularization by open surgery or endovascular technique</a:t>
            </a: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.</a:t>
            </a:r>
            <a:endParaRPr lang="ar-SA" altLang="ar-LY" sz="2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304800"/>
            <a:ext cx="8534400" cy="5943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ar-LY" sz="2000" smtClean="0">
              <a:solidFill>
                <a:srgbClr val="3B3835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altLang="ar-LY" sz="2800" b="1" u="sng" smtClean="0">
                <a:solidFill>
                  <a:srgbClr val="C0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Angioplasty Vs  Bypass surgery</a:t>
            </a:r>
          </a:p>
          <a:p>
            <a:pPr eaLnBrk="1" hangingPunct="1">
              <a:buFontTx/>
              <a:buNone/>
            </a:pPr>
            <a:endParaRPr lang="en-US" altLang="ar-LY" sz="2800" b="1" u="sng" smtClean="0">
              <a:solidFill>
                <a:srgbClr val="C00000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ar-LY" sz="2000" b="1" smtClean="0">
                <a:solidFill>
                  <a:srgbClr val="7030A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The general</a:t>
            </a:r>
            <a:r>
              <a:rPr lang="ar-SA" altLang="ar-LY" sz="2000" b="1" smtClean="0">
                <a:solidFill>
                  <a:srgbClr val="7030A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guidelines for PAD recommend the following</a:t>
            </a:r>
            <a:r>
              <a:rPr lang="ar-SA" altLang="ar-LY" sz="2000" smtClean="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: </a:t>
            </a:r>
            <a:endParaRPr lang="en-US" altLang="ar-LY" sz="2000" smtClean="0">
              <a:solidFill>
                <a:srgbClr val="3B3835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en-US" altLang="ar-LY" sz="2000" smtClean="0">
              <a:solidFill>
                <a:srgbClr val="3B3835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ar-SA" altLang="ar-LY" sz="2000" smtClean="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 smtClean="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For patients with an estimated life expectancy </a:t>
            </a:r>
            <a:r>
              <a:rPr lang="ar-SA" altLang="ar-LY" sz="2000" smtClean="0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&lt; 2 years </a:t>
            </a:r>
            <a:r>
              <a:rPr lang="ar-SA" altLang="ar-LY" sz="2000" smtClean="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or those who do not have autogenous vein available as a conduit, balloon angioplasty is reasonable as the initial procedure </a:t>
            </a:r>
            <a:r>
              <a:rPr lang="en-US" altLang="ar-LY" sz="2000" smtClean="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ar-SA" altLang="ar-LY" sz="2000" smtClean="0">
                <a:solidFill>
                  <a:srgbClr val="3B38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 smtClean="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For patients with an estimated life expectancy of </a:t>
            </a:r>
            <a:r>
              <a:rPr lang="ar-SA" altLang="ar-LY" sz="2000" smtClean="0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≥ 2 years</a:t>
            </a:r>
            <a:r>
              <a:rPr lang="ar-SA" altLang="ar-LY" sz="2000" smtClean="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, and who have available autogenous vein conduit, a bypass surgery is reasonable to perform as the initial treatment</a:t>
            </a:r>
            <a:r>
              <a:rPr lang="en-US" altLang="ar-LY" sz="2000" smtClean="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.</a:t>
            </a:r>
            <a:endParaRPr lang="ar-SA" altLang="ar-LY" sz="2000" smtClean="0"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ar-SA" altLang="ar-LY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عنوان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848600" cy="609600"/>
          </a:xfrm>
        </p:spPr>
        <p:txBody>
          <a:bodyPr/>
          <a:lstStyle/>
          <a:p>
            <a:pPr eaLnBrk="1" hangingPunct="1"/>
            <a:r>
              <a:rPr lang="en-US" altLang="ar-LY" sz="3200" b="1" smtClean="0">
                <a:solidFill>
                  <a:srgbClr val="002060"/>
                </a:solidFill>
              </a:rPr>
              <a:t>ACUTE LIMB ISCHEMIA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638800"/>
          </a:xfrm>
        </p:spPr>
        <p:txBody>
          <a:bodyPr>
            <a:normAutofit lnSpcReduction="10000"/>
          </a:bodyPr>
          <a:lstStyle/>
          <a:p>
            <a:pPr marL="0" indent="0" rtl="1" eaLnBrk="1" hangingPunct="1">
              <a:spcBef>
                <a:spcPct val="0"/>
              </a:spcBef>
              <a:buFontTx/>
              <a:buNone/>
              <a:defRPr/>
            </a:pPr>
            <a:endParaRPr lang="ar-SA" sz="2400" b="1" u="sng" dirty="0" smtClean="0">
              <a:solidFill>
                <a:srgbClr val="C00000"/>
              </a:solidFill>
              <a:latin typeface="Times New Roman" pitchFamily="18" charset="0"/>
              <a:cs typeface="mn-cs"/>
            </a:endParaRPr>
          </a:p>
          <a:p>
            <a:pPr marL="0" indent="0" rtl="1" eaLnBrk="1" hangingPunct="1">
              <a:spcBef>
                <a:spcPct val="0"/>
              </a:spcBef>
              <a:buFontTx/>
              <a:buNone/>
              <a:defRPr/>
            </a:pPr>
            <a:r>
              <a:rPr lang="ar-SA" sz="2400" b="1" u="sng" dirty="0" smtClean="0">
                <a:solidFill>
                  <a:srgbClr val="C00000"/>
                </a:solidFill>
                <a:latin typeface="Times New Roman" pitchFamily="18" charset="0"/>
                <a:cs typeface="mn-cs"/>
              </a:rPr>
              <a:t>: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mn-cs"/>
              </a:rPr>
              <a:t> </a:t>
            </a:r>
            <a:r>
              <a:rPr lang="ar-SA" sz="2400" b="1" u="sng" dirty="0" smtClean="0">
                <a:solidFill>
                  <a:srgbClr val="C00000"/>
                </a:solidFill>
                <a:latin typeface="Times New Roman" pitchFamily="18" charset="0"/>
                <a:cs typeface="mn-cs"/>
              </a:rPr>
              <a:t>DEFINITION</a:t>
            </a:r>
            <a:endParaRPr lang="ar-SA" sz="2400" dirty="0" smtClean="0">
              <a:cs typeface="Arial" pitchFamily="34" charset="0"/>
            </a:endParaRP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ar-SA" sz="2000" b="1" dirty="0" smtClean="0">
                <a:solidFill>
                  <a:srgbClr val="000000"/>
                </a:solidFill>
                <a:cs typeface="mn-cs"/>
              </a:rPr>
              <a:t>It is a sudden decrease in the limb perfussion that threatens limb viability &amp; requires urgent management.</a:t>
            </a:r>
            <a:endParaRPr lang="en-US" sz="2000" b="1" dirty="0" smtClean="0">
              <a:solidFill>
                <a:srgbClr val="000000"/>
              </a:solidFill>
              <a:cs typeface="mn-cs"/>
            </a:endParaRP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endParaRPr lang="ar-SA" sz="2000" dirty="0" smtClean="0">
              <a:cs typeface="Arial" pitchFamily="34" charset="0"/>
            </a:endParaRP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cs typeface="mn-cs"/>
              </a:rPr>
              <a:t> </a:t>
            </a:r>
            <a:r>
              <a:rPr lang="ar-SA" sz="2400" b="1" u="sng" dirty="0" smtClean="0">
                <a:solidFill>
                  <a:srgbClr val="C00000"/>
                </a:solidFill>
                <a:latin typeface="Times New Roman" pitchFamily="18" charset="0"/>
                <a:cs typeface="mn-cs"/>
              </a:rPr>
              <a:t>CAUSES: </a:t>
            </a:r>
            <a:endParaRPr lang="ar-SA" sz="2400" dirty="0" smtClean="0">
              <a:cs typeface="Arial" pitchFamily="34" charset="0"/>
            </a:endParaRP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cs typeface="mn-cs"/>
              </a:rPr>
              <a:t>  </a:t>
            </a:r>
            <a:endParaRPr lang="en-US" sz="2000" b="1" dirty="0" smtClean="0">
              <a:solidFill>
                <a:srgbClr val="000000"/>
              </a:solidFill>
              <a:latin typeface="Times New Roman" pitchFamily="18" charset="0"/>
              <a:cs typeface="mn-cs"/>
            </a:endParaRP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ar-SA" sz="2000" b="1" dirty="0" smtClean="0">
                <a:solidFill>
                  <a:srgbClr val="FF0000"/>
                </a:solidFill>
                <a:latin typeface="Times New Roman" pitchFamily="18" charset="0"/>
                <a:cs typeface="mn-cs"/>
              </a:rPr>
              <a:t>A-  </a:t>
            </a:r>
            <a:r>
              <a:rPr lang="ar-SA" sz="2400" b="1" dirty="0" smtClean="0">
                <a:solidFill>
                  <a:srgbClr val="FF0000"/>
                </a:solidFill>
                <a:latin typeface="Times New Roman" pitchFamily="18" charset="0"/>
                <a:cs typeface="mn-cs"/>
              </a:rPr>
              <a:t>EMBOLUS: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mn-cs"/>
            </a:endParaRP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mn-cs"/>
              </a:rPr>
              <a:t> *</a:t>
            </a:r>
            <a:r>
              <a:rPr lang="ar-SA" sz="2000" b="1" dirty="0" smtClean="0">
                <a:latin typeface="Times New Roman" pitchFamily="18" charset="0"/>
                <a:cs typeface="mn-cs"/>
              </a:rPr>
              <a:t>COMMOM AT THE POINTS OF ARTERIAL BRANCHING</a:t>
            </a:r>
            <a:r>
              <a:rPr lang="ar-LY" sz="2000" b="1" dirty="0" smtClean="0">
                <a:latin typeface="Times New Roman" pitchFamily="18" charset="0"/>
                <a:cs typeface="mn-cs"/>
              </a:rPr>
              <a:t> </a:t>
            </a:r>
            <a:r>
              <a:rPr lang="ar-LY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mn-cs"/>
              </a:rPr>
              <a:t>(</a:t>
            </a:r>
            <a:r>
              <a:rPr lang="ar-SA" sz="2000" b="1" dirty="0" smtClean="0">
                <a:latin typeface="Times New Roman" pitchFamily="18" charset="0"/>
                <a:cs typeface="mn-cs"/>
              </a:rPr>
              <a:t>BIFURCATIONS</a:t>
            </a:r>
            <a:r>
              <a:rPr lang="ar-LY" sz="2000" b="1" dirty="0" smtClean="0">
                <a:latin typeface="Times New Roman" pitchFamily="18" charset="0"/>
                <a:cs typeface="mn-cs"/>
              </a:rPr>
              <a:t>(</a:t>
            </a: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endParaRPr lang="ar-LY" sz="2000" b="1" dirty="0" smtClean="0">
              <a:solidFill>
                <a:srgbClr val="000000"/>
              </a:solidFill>
              <a:latin typeface="Times New Roman" pitchFamily="18" charset="0"/>
              <a:cs typeface="mn-cs"/>
            </a:endParaRPr>
          </a:p>
          <a:p>
            <a:pPr marL="0" indent="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ar-SA" sz="2000" b="1" dirty="0" smtClean="0">
                <a:solidFill>
                  <a:srgbClr val="002060"/>
                </a:solidFill>
                <a:latin typeface="Times New Roman" pitchFamily="18" charset="0"/>
                <a:cs typeface="mn-cs"/>
              </a:rPr>
              <a:t>COMMOM SOURCES ARE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mn-cs"/>
              </a:rPr>
              <a:t> </a:t>
            </a:r>
            <a:r>
              <a:rPr lang="ar-SA" sz="2000" b="1" dirty="0" smtClean="0">
                <a:solidFill>
                  <a:srgbClr val="002060"/>
                </a:solidFill>
                <a:latin typeface="Times New Roman" pitchFamily="18" charset="0"/>
                <a:cs typeface="mn-cs"/>
              </a:rPr>
              <a:t> </a:t>
            </a: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cs typeface="mn-cs"/>
              </a:rPr>
              <a:t>- :</a:t>
            </a: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cs typeface="mn-cs"/>
              </a:rPr>
              <a:t>  </a:t>
            </a: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ar-SA" sz="2000" b="1" dirty="0" smtClean="0">
                <a:solidFill>
                  <a:srgbClr val="FF0000"/>
                </a:solidFill>
                <a:latin typeface="Times New Roman" pitchFamily="18" charset="0"/>
                <a:cs typeface="mn-cs"/>
              </a:rPr>
              <a:t>-1</a:t>
            </a: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cs typeface="mn-cs"/>
              </a:rPr>
              <a:t> HEART: </a:t>
            </a:r>
            <a:r>
              <a:rPr lang="ar-SA" sz="2000" b="1" dirty="0" smtClean="0">
                <a:solidFill>
                  <a:srgbClr val="000000"/>
                </a:solidFill>
                <a:cs typeface="mn-cs"/>
              </a:rPr>
              <a:t>As in auricular thrombus in A.F ; M.I and valvular heart disease.</a:t>
            </a: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ar-SA" sz="2000" b="1" dirty="0" smtClean="0">
                <a:solidFill>
                  <a:srgbClr val="000000"/>
                </a:solidFill>
                <a:cs typeface="mn-cs"/>
              </a:rPr>
              <a:t> </a:t>
            </a: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ar-SA" sz="2000" b="1" dirty="0" smtClean="0">
                <a:solidFill>
                  <a:srgbClr val="000000"/>
                </a:solidFill>
                <a:cs typeface="mn-cs"/>
              </a:rPr>
              <a:t> </a:t>
            </a:r>
            <a:r>
              <a:rPr lang="ar-SA" sz="2000" b="1" dirty="0" smtClean="0">
                <a:solidFill>
                  <a:srgbClr val="FF0000"/>
                </a:solidFill>
                <a:cs typeface="mn-cs"/>
              </a:rPr>
              <a:t>- 2</a:t>
            </a:r>
            <a:r>
              <a:rPr lang="ar-SA" sz="2000" b="1" dirty="0" smtClean="0">
                <a:solidFill>
                  <a:srgbClr val="000000"/>
                </a:solidFill>
                <a:cs typeface="mn-cs"/>
              </a:rPr>
              <a:t> Proximal atherosclerotic plaque. </a:t>
            </a: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endParaRPr lang="ar-SA" sz="2000" b="1" dirty="0" smtClean="0">
              <a:solidFill>
                <a:srgbClr val="000000"/>
              </a:solidFill>
              <a:cs typeface="mn-cs"/>
            </a:endParaRP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en-US" sz="2000" dirty="0" smtClean="0">
                <a:solidFill>
                  <a:srgbClr val="FF0000"/>
                </a:solidFill>
                <a:cs typeface="mn-cs"/>
              </a:rPr>
              <a:t> </a:t>
            </a:r>
            <a:r>
              <a:rPr lang="ar-SA" sz="2000" dirty="0" smtClean="0">
                <a:solidFill>
                  <a:srgbClr val="FF0000"/>
                </a:solidFill>
                <a:cs typeface="mn-cs"/>
              </a:rPr>
              <a:t>- </a:t>
            </a:r>
            <a:r>
              <a:rPr lang="ar-SA" sz="2000" b="1" dirty="0" smtClean="0">
                <a:solidFill>
                  <a:srgbClr val="FF0000"/>
                </a:solidFill>
                <a:cs typeface="mn-cs"/>
              </a:rPr>
              <a:t>3</a:t>
            </a:r>
            <a:r>
              <a:rPr lang="ar-SA" sz="2000" b="1" dirty="0" smtClean="0">
                <a:solidFill>
                  <a:srgbClr val="000000"/>
                </a:solidFill>
                <a:cs typeface="mn-cs"/>
              </a:rPr>
              <a:t>Proximal aneurysm 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MAREI\AppData\Local\Temp\ksohtml\wps729C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83058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LY" sz="2800" b="1" smtClean="0">
                <a:solidFill>
                  <a:srgbClr val="C00000"/>
                </a:solidFill>
              </a:rPr>
              <a:t>Surgical repair option for aorto-iliac disease</a:t>
            </a:r>
            <a:endParaRPr lang="ar-SA" altLang="ar-LY" sz="2800" b="1" smtClean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5410200"/>
          </a:xfrm>
        </p:spPr>
        <p:txBody>
          <a:bodyPr/>
          <a:lstStyle/>
          <a:p>
            <a:pPr marL="457200" indent="-457200" eaLnBrk="1" hangingPunct="1">
              <a:buFontTx/>
              <a:buAutoNum type="alphaUcPeriod"/>
              <a:defRPr/>
            </a:pPr>
            <a:r>
              <a:rPr lang="en-US" sz="2000" b="1" dirty="0" err="1" smtClean="0">
                <a:solidFill>
                  <a:srgbClr val="0070C0"/>
                </a:solidFill>
              </a:rPr>
              <a:t>Endarterectomy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</a:p>
          <a:p>
            <a:pPr marL="457200" indent="-457200" eaLnBrk="1" hangingPunct="1">
              <a:buFontTx/>
              <a:buNone/>
              <a:defRPr/>
            </a:pPr>
            <a:r>
              <a:rPr lang="en-US" sz="1800" dirty="0" smtClean="0"/>
              <a:t>     • Opening of diseased segment and removing plaque</a:t>
            </a:r>
          </a:p>
          <a:p>
            <a:pPr eaLnBrk="1" hangingPunct="1">
              <a:buFontTx/>
              <a:buNone/>
              <a:defRPr/>
            </a:pPr>
            <a:endParaRPr lang="en-US" sz="1800" dirty="0" smtClean="0"/>
          </a:p>
          <a:p>
            <a:pPr eaLnBrk="1" hangingPunct="1">
              <a:buFontTx/>
              <a:buNone/>
              <a:defRPr/>
            </a:pPr>
            <a:endParaRPr lang="en-US" sz="1800" dirty="0" smtClean="0"/>
          </a:p>
          <a:p>
            <a:pPr eaLnBrk="1" hangingPunct="1">
              <a:buFontTx/>
              <a:buNone/>
              <a:defRPr/>
            </a:pPr>
            <a:endParaRPr lang="en-US" sz="1800" dirty="0" smtClean="0"/>
          </a:p>
          <a:p>
            <a:pPr eaLnBrk="1" hangingPunct="1">
              <a:buFontTx/>
              <a:buNone/>
              <a:defRPr/>
            </a:pPr>
            <a:endParaRPr lang="en-US" sz="1800" dirty="0" smtClean="0"/>
          </a:p>
          <a:p>
            <a:pPr eaLnBrk="1" hangingPunct="1">
              <a:buFontTx/>
              <a:buNone/>
              <a:defRPr/>
            </a:pPr>
            <a:r>
              <a:rPr lang="en-US" sz="1800" b="1" dirty="0" smtClean="0">
                <a:solidFill>
                  <a:srgbClr val="0070C0"/>
                </a:solidFill>
              </a:rPr>
              <a:t>B. </a:t>
            </a:r>
            <a:r>
              <a:rPr lang="en-US" sz="1800" b="1" dirty="0" err="1" smtClean="0">
                <a:solidFill>
                  <a:srgbClr val="0070C0"/>
                </a:solidFill>
              </a:rPr>
              <a:t>Aorto</a:t>
            </a:r>
            <a:r>
              <a:rPr lang="en-US" sz="1800" b="1" dirty="0" smtClean="0">
                <a:solidFill>
                  <a:srgbClr val="0070C0"/>
                </a:solidFill>
              </a:rPr>
              <a:t> </a:t>
            </a:r>
            <a:r>
              <a:rPr lang="en-US" sz="1800" b="1" dirty="0" err="1" smtClean="0">
                <a:solidFill>
                  <a:srgbClr val="0070C0"/>
                </a:solidFill>
              </a:rPr>
              <a:t>Bifemoral</a:t>
            </a:r>
            <a:r>
              <a:rPr lang="en-US" sz="1800" b="1" dirty="0" smtClean="0">
                <a:solidFill>
                  <a:srgbClr val="0070C0"/>
                </a:solidFill>
              </a:rPr>
              <a:t> Bypass (ABFB) </a:t>
            </a:r>
            <a:r>
              <a:rPr lang="en-US" sz="1800" dirty="0" smtClean="0"/>
              <a:t>• Using PTFE grafts or Dacron grafts ,iliac, distal aortic segment and proximal femoral segment can be bypassed by placing graft between infrarenal aorta and B/L femoral </a:t>
            </a:r>
          </a:p>
          <a:p>
            <a:pPr eaLnBrk="1" hangingPunct="1">
              <a:buFontTx/>
              <a:buNone/>
              <a:defRPr/>
            </a:pPr>
            <a:r>
              <a:rPr lang="en-US" sz="1800" dirty="0" smtClean="0"/>
              <a:t>     • End to end </a:t>
            </a:r>
            <a:r>
              <a:rPr lang="en-US" sz="1800" dirty="0" err="1" smtClean="0"/>
              <a:t>anastomosis</a:t>
            </a:r>
            <a:r>
              <a:rPr lang="en-US" sz="1800" dirty="0" smtClean="0"/>
              <a:t> better</a:t>
            </a:r>
          </a:p>
          <a:p>
            <a:pPr eaLnBrk="1" hangingPunct="1">
              <a:buFontTx/>
              <a:buNone/>
              <a:defRPr/>
            </a:pPr>
            <a:r>
              <a:rPr lang="en-US" sz="1800" dirty="0" smtClean="0"/>
              <a:t>     • Patency are 90% at 5 yrs and 75-85% at 10 yrs</a:t>
            </a:r>
            <a:endParaRPr lang="ar-SA" sz="1800" dirty="0"/>
          </a:p>
        </p:txBody>
      </p:sp>
      <p:sp>
        <p:nvSpPr>
          <p:cNvPr id="34820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ar-SA" altLang="ar-LY" smtClean="0"/>
          </a:p>
          <a:p>
            <a:pPr eaLnBrk="1" hangingPunct="1"/>
            <a:endParaRPr lang="ar-SA" altLang="ar-LY" smtClean="0"/>
          </a:p>
          <a:p>
            <a:pPr eaLnBrk="1" hangingPunct="1"/>
            <a:endParaRPr lang="ar-SA" altLang="ar-LY" smtClean="0"/>
          </a:p>
        </p:txBody>
      </p:sp>
      <p:pic>
        <p:nvPicPr>
          <p:cNvPr id="34821" name="Picture 2" descr="C:\Users\MAREI\AppData\Local\Temp\ksohtml\wpsB494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838200"/>
            <a:ext cx="28956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MAREI\AppData\Local\Temp\ksohtml\wpsD3F8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85800"/>
            <a:ext cx="19812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مستطيل 2"/>
          <p:cNvSpPr>
            <a:spLocks noChangeArrowheads="1"/>
          </p:cNvSpPr>
          <p:nvPr/>
        </p:nvSpPr>
        <p:spPr bwMode="auto">
          <a:xfrm>
            <a:off x="-152400" y="228600"/>
            <a:ext cx="800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ar-LY" sz="2400" b="1">
                <a:solidFill>
                  <a:srgbClr val="C00000"/>
                </a:solidFill>
              </a:rPr>
              <a:t>Surgical repair options for infra-inguinal disease</a:t>
            </a:r>
            <a:endParaRPr lang="ar-SA" altLang="ar-LY" sz="2400" b="1">
              <a:solidFill>
                <a:srgbClr val="C00000"/>
              </a:solidFill>
            </a:endParaRPr>
          </a:p>
        </p:txBody>
      </p:sp>
      <p:sp>
        <p:nvSpPr>
          <p:cNvPr id="35844" name="مستطيل 3"/>
          <p:cNvSpPr>
            <a:spLocks noChangeArrowheads="1"/>
          </p:cNvSpPr>
          <p:nvPr/>
        </p:nvSpPr>
        <p:spPr bwMode="auto">
          <a:xfrm>
            <a:off x="533400" y="1447800"/>
            <a:ext cx="5715000" cy="280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1800"/>
              <a:t>• </a:t>
            </a:r>
            <a:r>
              <a:rPr lang="en-US" altLang="ar-LY" sz="2000"/>
              <a:t>Autogenous grafts as great saphenous vein preferred .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• Others: short saphenous vein, cephalic or basilic vein.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• Very low success rate in below knee bypass if synthetic grafts (PTFE or Daccron) used. </a:t>
            </a:r>
            <a:endParaRPr lang="ar-SA" altLang="ar-LY" sz="2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0" descr="C:\Users\MAREI\AppData\Local\Temp\ksohtml\wps3484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04800"/>
            <a:ext cx="32004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MAREI\AppData\Local\Temp\ksohtml\wps2840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83820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مستطيل 1"/>
          <p:cNvSpPr>
            <a:spLocks noChangeArrowheads="1"/>
          </p:cNvSpPr>
          <p:nvPr/>
        </p:nvSpPr>
        <p:spPr bwMode="auto">
          <a:xfrm>
            <a:off x="762000" y="533400"/>
            <a:ext cx="73152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ar-LY" sz="1800">
              <a:solidFill>
                <a:srgbClr val="3B3835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ar-LY" sz="2400" b="1" u="sng">
                <a:solidFill>
                  <a:srgbClr val="C0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THROMBOLYTIC THERAPY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ar-LY" sz="2000" u="sng">
              <a:solidFill>
                <a:srgbClr val="008ED2"/>
              </a:solidFill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ar-LY" sz="2000" u="sng">
                <a:solidFill>
                  <a:srgbClr val="008ED2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Catheter-based intra</a:t>
            </a: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-</a:t>
            </a:r>
            <a:r>
              <a:rPr lang="ar-SA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arterial thrombolytic therapy is an alternative to surgery or percutaneous intervention in the management of acute thrombosis superimposed on chronic stenosis or occlusion in patients with critical limb ischemia</a:t>
            </a: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.</a:t>
            </a:r>
            <a:endParaRPr lang="ar-SA" altLang="ar-LY" sz="20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مستطيل 1"/>
          <p:cNvSpPr>
            <a:spLocks noChangeArrowheads="1"/>
          </p:cNvSpPr>
          <p:nvPr/>
        </p:nvSpPr>
        <p:spPr bwMode="auto">
          <a:xfrm>
            <a:off x="304800" y="609600"/>
            <a:ext cx="85344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800" b="1">
                <a:solidFill>
                  <a:srgbClr val="C00000"/>
                </a:solidFill>
              </a:rPr>
              <a:t>Amputation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 b="1">
                <a:solidFill>
                  <a:srgbClr val="7030A0"/>
                </a:solidFill>
              </a:rPr>
              <a:t>Recommended in </a:t>
            </a:r>
            <a:r>
              <a:rPr lang="en-US" altLang="ar-LY" sz="2400" b="1">
                <a:solidFill>
                  <a:srgbClr val="7030A0"/>
                </a:solidFill>
              </a:rPr>
              <a:t>:</a:t>
            </a:r>
            <a:r>
              <a:rPr lang="en-US" altLang="ar-LY" sz="2000"/>
              <a:t>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endParaRPr lang="en-US" altLang="ar-LY" sz="2000"/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 b="1">
                <a:solidFill>
                  <a:srgbClr val="FF0000"/>
                </a:solidFill>
              </a:rPr>
              <a:t>**</a:t>
            </a:r>
            <a:r>
              <a:rPr lang="en-US" altLang="ar-LY" sz="2000"/>
              <a:t>Severe symptoms not amenable to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/>
              <a:t>or failed revascularization.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 b="1">
                <a:solidFill>
                  <a:srgbClr val="FF0000"/>
                </a:solidFill>
              </a:rPr>
              <a:t>**</a:t>
            </a:r>
            <a:r>
              <a:rPr lang="en-US" altLang="ar-LY" sz="2000"/>
              <a:t>Gangrenous tissue/ nonfunctional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 b="1">
                <a:solidFill>
                  <a:srgbClr val="FF0000"/>
                </a:solidFill>
              </a:rPr>
              <a:t>**</a:t>
            </a:r>
            <a:r>
              <a:rPr lang="en-US" altLang="ar-LY" sz="2000"/>
              <a:t>Life threatening infection.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endParaRPr lang="en-US" altLang="ar-LY" sz="2000"/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/>
              <a:t>• </a:t>
            </a:r>
            <a:r>
              <a:rPr lang="en-US" altLang="ar-LY" sz="2000">
                <a:solidFill>
                  <a:srgbClr val="FF0000"/>
                </a:solidFill>
              </a:rPr>
              <a:t>25% </a:t>
            </a:r>
            <a:r>
              <a:rPr lang="en-US" altLang="ar-LY" sz="2000"/>
              <a:t>patient of CLI require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/>
              <a:t>amputation/yr and </a:t>
            </a:r>
            <a:r>
              <a:rPr lang="en-US" altLang="ar-LY" sz="2000">
                <a:solidFill>
                  <a:srgbClr val="FF0000"/>
                </a:solidFill>
              </a:rPr>
              <a:t>25% </a:t>
            </a:r>
            <a:r>
              <a:rPr lang="en-US" altLang="ar-LY" sz="2000"/>
              <a:t>die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/>
              <a:t>within </a:t>
            </a:r>
            <a:r>
              <a:rPr lang="en-US" altLang="ar-LY" sz="2000">
                <a:solidFill>
                  <a:srgbClr val="FF0000"/>
                </a:solidFill>
              </a:rPr>
              <a:t>1 yr </a:t>
            </a:r>
            <a:r>
              <a:rPr lang="en-US" altLang="ar-LY" sz="2000"/>
              <a:t>due to </a:t>
            </a:r>
          </a:p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ar-LY" sz="2000"/>
              <a:t>.</a:t>
            </a:r>
            <a:r>
              <a:rPr lang="ar-LY" altLang="ar-LY" sz="2000"/>
              <a:t>  </a:t>
            </a:r>
            <a:r>
              <a:rPr lang="en-US" altLang="ar-LY" sz="2000"/>
              <a:t>cardiovascular involvement</a:t>
            </a:r>
          </a:p>
        </p:txBody>
      </p:sp>
      <p:pic>
        <p:nvPicPr>
          <p:cNvPr id="39939" name="Picture 2" descr="C:\Users\MAREI\AppData\Local\Temp\ksohtml\wps3D6B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8600"/>
            <a:ext cx="38862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28600" y="228600"/>
            <a:ext cx="85344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rtl="1" eaLnBrk="1" hangingPunct="1">
              <a:defRPr/>
            </a:pPr>
            <a:endParaRPr lang="en-US" sz="2000" b="1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1" eaLnBrk="1" hangingPunct="1">
              <a:defRPr/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OTHER VASCULAR DISEASES</a:t>
            </a:r>
          </a:p>
          <a:p>
            <a:pPr rtl="1" eaLnBrk="1" hangingPunct="1">
              <a:defRPr/>
            </a:pPr>
            <a:endParaRPr lang="en-US" sz="20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rtl="1" eaLnBrk="1" hangingPunct="1">
              <a:defRPr/>
            </a:pPr>
            <a:r>
              <a:rPr lang="ar-SA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Thromboangiitis Obliterans (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Buerger</a:t>
            </a:r>
            <a:r>
              <a:rPr lang="ar-SA" sz="24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’</a:t>
            </a:r>
            <a:r>
              <a:rPr lang="ar-SA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 Disease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rtl="1" eaLnBrk="1" hangingPunct="1">
              <a:defRPr/>
            </a:pPr>
            <a:r>
              <a:rPr lang="en-US" sz="2000" b="1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en-US" sz="2000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This affect s small vessels of the extremities.</a:t>
            </a:r>
            <a:endParaRPr lang="en-US" sz="2000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It occurs almost  exclusively in young</a:t>
            </a:r>
            <a:r>
              <a:rPr lang="en-US" sz="2000" dirty="0"/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males who are heavy cigarette smokers.</a:t>
            </a:r>
            <a:endParaRPr lang="en-US" sz="2000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It may be associated with migratory</a:t>
            </a:r>
            <a:endParaRPr lang="ar-SA" sz="2000" dirty="0"/>
          </a:p>
          <a:p>
            <a:pPr>
              <a:defRPr/>
            </a:pP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thrombophlebitis.</a:t>
            </a:r>
            <a:endParaRPr lang="ar-SA" sz="2000" dirty="0">
              <a:latin typeface="+mn-lt"/>
              <a:cs typeface="+mn-cs"/>
            </a:endParaRPr>
          </a:p>
          <a:p>
            <a:pPr>
              <a:defRPr/>
            </a:pPr>
            <a:endParaRPr lang="ar-SA" sz="2000" dirty="0">
              <a:latin typeface="+mn-lt"/>
              <a:cs typeface="+mn-cs"/>
            </a:endParaRPr>
          </a:p>
          <a:p>
            <a:pPr>
              <a:defRPr/>
            </a:pPr>
            <a:endParaRPr lang="ar-SA" sz="2000" dirty="0">
              <a:latin typeface="+mn-lt"/>
              <a:cs typeface="+mn-cs"/>
            </a:endParaRPr>
          </a:p>
          <a:p>
            <a:pPr>
              <a:defRPr/>
            </a:pPr>
            <a:endParaRPr lang="ar-SA" sz="2000" dirty="0"/>
          </a:p>
          <a:p>
            <a:pPr>
              <a:defRPr/>
            </a:pPr>
            <a:endParaRPr lang="ar-SA" sz="2000" dirty="0">
              <a:latin typeface="+mn-lt"/>
              <a:cs typeface="+mn-cs"/>
            </a:endParaRPr>
          </a:p>
          <a:p>
            <a:pPr>
              <a:defRPr/>
            </a:pPr>
            <a:endParaRPr lang="en-US" sz="2000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ar-SA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Symptoms and Signs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defRPr/>
            </a:pP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Claudication in the muscles of the foot.</a:t>
            </a:r>
            <a:endParaRPr lang="en-US" sz="2000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Digital pain, cyanosis,coldness progressing to necrosis and gangrene.</a:t>
            </a:r>
            <a:endParaRPr lang="en-US" sz="2000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Ankle and wrist pulses disappear </a:t>
            </a:r>
            <a:r>
              <a:rPr lang="en-US" sz="2000" dirty="0" err="1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rst</a:t>
            </a:r>
            <a:r>
              <a:rPr lang="en-US" sz="2000" dirty="0"/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and the proximal pulses remain normal. 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Progressive digital ischaemia occurs with</a:t>
            </a:r>
            <a:r>
              <a:rPr lang="en-US" sz="2000" dirty="0"/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eventual loss of feet and hands.</a:t>
            </a:r>
            <a:r>
              <a:rPr lang="en-US" sz="2000" dirty="0">
                <a:solidFill>
                  <a:srgbClr val="221E20"/>
                </a:solidFill>
                <a:latin typeface="Arial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/>
          </a:p>
        </p:txBody>
      </p:sp>
      <p:pic>
        <p:nvPicPr>
          <p:cNvPr id="40963" name="Picture 2" descr="C:\Users\MAREI\AppData\Local\Temp\ksohtml\wpsA82A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590800"/>
            <a:ext cx="24669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762000"/>
            <a:ext cx="8610600" cy="4094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ar-SA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Investigations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ar-SA" sz="2000" b="1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Arteriography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reveals discrete foci of occlusions alternating with</a:t>
            </a:r>
            <a:r>
              <a:rPr lang="en-US" sz="2000" dirty="0">
                <a:solidFill>
                  <a:srgbClr val="221E20"/>
                </a:solidFill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apparently uninvolved arterial segments in the distal circulation. Collateral vessels are</a:t>
            </a:r>
            <a:r>
              <a:rPr lang="en-US" sz="2000" dirty="0">
                <a:solidFill>
                  <a:srgbClr val="221E20"/>
                </a:solidFill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classically described as </a:t>
            </a:r>
            <a:r>
              <a:rPr lang="ar-SA" sz="2000" dirty="0">
                <a:solidFill>
                  <a:srgbClr val="221E20"/>
                </a:solidFill>
                <a:latin typeface="+mn-lt"/>
                <a:cs typeface="Times New Roman" pitchFamily="18" charset="0"/>
              </a:rPr>
              <a:t>‘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corkscrew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endParaRPr lang="ar-SA" sz="2000" dirty="0">
              <a:latin typeface="+mn-lt"/>
              <a:cs typeface="+mn-cs"/>
            </a:endParaRPr>
          </a:p>
          <a:p>
            <a:pPr>
              <a:defRPr/>
            </a:pPr>
            <a:endParaRPr lang="en-US" sz="2000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000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ar-SA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Treatment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It is essential to stop smoking to avoid progression of the disease. 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Sympathectomy</a:t>
            </a:r>
            <a:r>
              <a:rPr lang="en-US" sz="2000" dirty="0">
                <a:solidFill>
                  <a:srgbClr val="221E20"/>
                </a:solidFill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2000" dirty="0">
                <a:solidFill>
                  <a:srgbClr val="221E20"/>
                </a:solidFill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sz="2000" dirty="0">
                <a:solidFill>
                  <a:srgbClr val="221E20"/>
                </a:solidFill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temporary</a:t>
            </a:r>
            <a:r>
              <a:rPr lang="en-US" sz="2000" dirty="0">
                <a:solidFill>
                  <a:srgbClr val="221E20"/>
                </a:solidFill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bene</a:t>
            </a:r>
            <a:r>
              <a:rPr lang="en-US" sz="2000" dirty="0" err="1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t – if the patient continues smoking, amputation</a:t>
            </a:r>
            <a:r>
              <a:rPr lang="en-US" sz="2000" dirty="0">
                <a:solidFill>
                  <a:srgbClr val="221E20"/>
                </a:solidFill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is necessary for rest pain or gangrene. </a:t>
            </a:r>
            <a:endParaRPr lang="en-US" sz="2000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Reconstructive surgery is rarely possible</a:t>
            </a:r>
            <a:r>
              <a:rPr lang="en-US" sz="2000" dirty="0">
                <a:solidFill>
                  <a:srgbClr val="221E20"/>
                </a:solidFill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because the disease involves the small distal vessels. </a:t>
            </a:r>
            <a:endParaRPr lang="en-US" sz="2000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Repeated prostacyclin infusions(iloprost) may be bene</a:t>
            </a:r>
            <a:r>
              <a:rPr lang="en-US" sz="2000" dirty="0" err="1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cial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/>
          </p:cNvSpPr>
          <p:nvPr/>
        </p:nvSpPr>
        <p:spPr bwMode="auto">
          <a:xfrm>
            <a:off x="228600" y="990600"/>
            <a:ext cx="8686800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ar-SA" altLang="ar-LY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Raynaud’s Phenomenon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ar-LY" sz="2000">
              <a:solidFill>
                <a:srgbClr val="221E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a vasospastic condition  of diverse aetiology. </a:t>
            </a:r>
            <a:endParaRPr lang="en-US" altLang="ar-LY" sz="2000">
              <a:solidFill>
                <a:srgbClr val="221E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conditions have been implicated</a:t>
            </a:r>
            <a:r>
              <a:rPr lang="en-US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SA" altLang="ar-LY" sz="2000"/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E416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E41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Systemic diseases or conditions, e.g. collagen diseases (scleroderma),cryoglobulinaemia, myxoedema, macroglobulinaemia</a:t>
            </a:r>
            <a:endParaRPr lang="ar-SA" altLang="ar-LY" sz="2000"/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E416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E41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Compression syndromes, e.g. carpal tunnel syndrome, cervical rib, thoracic</a:t>
            </a:r>
            <a:r>
              <a:rPr lang="en-US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outlet</a:t>
            </a:r>
            <a:r>
              <a:rPr lang="en-US" altLang="ar-LY" sz="2000"/>
              <a:t> </a:t>
            </a: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syndrome</a:t>
            </a:r>
            <a:r>
              <a:rPr lang="en-US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E41635"/>
                </a:solidFill>
                <a:cs typeface="Times New Roman" panose="02020603050405020304" pitchFamily="18" charset="0"/>
              </a:rPr>
              <a:t>•</a:t>
            </a:r>
            <a:r>
              <a:rPr lang="ar-SA" altLang="ar-LY" sz="2000">
                <a:solidFill>
                  <a:srgbClr val="E41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Occupational trauma, e.g. hand</a:t>
            </a:r>
            <a:r>
              <a:rPr lang="ar-SA" altLang="ar-LY" sz="2000">
                <a:solidFill>
                  <a:srgbClr val="221E20"/>
                </a:solidFill>
                <a:cs typeface="Times New Roman" panose="02020603050405020304" pitchFamily="18" charset="0"/>
              </a:rPr>
              <a:t>–</a:t>
            </a: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arm vibration syndrome, previously called</a:t>
            </a:r>
            <a:endParaRPr lang="ar-SA" altLang="ar-LY" sz="2000"/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vibration- induced white  </a:t>
            </a:r>
            <a:r>
              <a:rPr lang="en-US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</a:t>
            </a: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nger (pneumatic drill, chainsaw, grinders), piano</a:t>
            </a:r>
            <a:endParaRPr lang="ar-SA" altLang="ar-LY" sz="2000"/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ar-LY" sz="2000">
                <a:solidFill>
                  <a:srgbClr val="221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playing, typing, cricket.</a:t>
            </a:r>
            <a:endParaRPr lang="ar-SA" altLang="ar-LY" sz="2000"/>
          </a:p>
          <a:p>
            <a:pPr>
              <a:spcBef>
                <a:spcPct val="0"/>
              </a:spcBef>
              <a:buFontTx/>
              <a:buNone/>
            </a:pPr>
            <a:endParaRPr lang="ar-SA" altLang="ar-LY"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1066800"/>
            <a:ext cx="8610600" cy="5638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B-THROMBOSIS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b="1" dirty="0" smtClean="0">
                <a:solidFill>
                  <a:srgbClr val="00B0F0"/>
                </a:solidFill>
              </a:rPr>
              <a:t/>
            </a:r>
            <a:br>
              <a:rPr lang="en-US" sz="2000" b="1" dirty="0" smtClean="0">
                <a:solidFill>
                  <a:srgbClr val="00B0F0"/>
                </a:solidFill>
              </a:rPr>
            </a:br>
            <a:r>
              <a:rPr lang="en-US" sz="2000" b="1" dirty="0" smtClean="0"/>
              <a:t> *Usually occurs in area of arteriosclerotic narrowing </a:t>
            </a:r>
            <a:r>
              <a:rPr lang="en-US" sz="2000" b="1" dirty="0" smtClean="0">
                <a:solidFill>
                  <a:srgbClr val="FF0000"/>
                </a:solidFill>
              </a:rPr>
              <a:t>(</a:t>
            </a:r>
            <a:r>
              <a:rPr lang="en-US" sz="2000" b="1" dirty="0" smtClean="0"/>
              <a:t> atherosclerotic occlusive  disease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r>
              <a:rPr lang="en-US" sz="2000" b="1" dirty="0" smtClean="0"/>
              <a:t> with Hx of claudication prior to acute event.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  *Thrombosis in a relatively normal vessels can be in a patient with hypercoagulability   status as in ; Malignancy , protein C &amp;S deficiency and in polycythemia.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400" b="1" dirty="0" smtClean="0">
                <a:solidFill>
                  <a:srgbClr val="FF0000"/>
                </a:solidFill>
              </a:rPr>
              <a:t>C- TRAUMA :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*Penetrating as in stab wounds ; following limb fractures </a:t>
            </a:r>
            <a:r>
              <a:rPr lang="en-US" sz="2000" b="1" dirty="0" smtClean="0">
                <a:solidFill>
                  <a:srgbClr val="FF0000"/>
                </a:solidFill>
              </a:rPr>
              <a:t>(</a:t>
            </a:r>
            <a:r>
              <a:rPr lang="en-US" sz="2000" b="1" dirty="0" smtClean="0"/>
              <a:t>popliteal A. damage following supracondylar fracture of the femur 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r>
              <a:rPr lang="en-US" sz="2000" b="1" dirty="0" smtClean="0"/>
              <a:t> .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*Blunt trauma .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*Iatrogenic trauma</a:t>
            </a:r>
            <a:r>
              <a:rPr lang="en-US" sz="2000" b="1" dirty="0" smtClean="0">
                <a:solidFill>
                  <a:srgbClr val="FF0000"/>
                </a:solidFill>
              </a:rPr>
              <a:t> (</a:t>
            </a:r>
            <a:r>
              <a:rPr lang="en-US" sz="2000" b="1" dirty="0" smtClean="0"/>
              <a:t> interventional vascular procedures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r>
              <a:rPr lang="en-US" sz="2000" b="1" dirty="0" smtClean="0"/>
              <a:t> ; as in arterial </a:t>
            </a:r>
            <a:r>
              <a:rPr lang="en-US" sz="2000" b="1" dirty="0" smtClean="0">
                <a:sym typeface="+mn-ea"/>
              </a:rPr>
              <a:t>catheterization. </a:t>
            </a:r>
            <a:r>
              <a:rPr lang="ar-SA" sz="2000" b="1" dirty="0"/>
              <a:t/>
            </a:r>
            <a:br>
              <a:rPr lang="ar-SA" sz="2000" b="1" dirty="0"/>
            </a:br>
            <a:r>
              <a:rPr lang="ar-LY" sz="2000" b="1" dirty="0" smtClean="0"/>
              <a:t/>
            </a:r>
            <a:br>
              <a:rPr lang="ar-LY" sz="2000" b="1" dirty="0" smtClean="0"/>
            </a:b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09600" y="228600"/>
            <a:ext cx="8001000" cy="3878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ar-SA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Symptoms  and Signs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solidFill>
                <a:srgbClr val="221E2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 Sequential changes of pallor, cyanosis and rubor, particularly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after exposure to cold. This represents vasoconstriction followed by re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fl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ex vasodilatation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In severe long-standing cases tissue necrosis may occur involving nonhealing ulcers and gangrene of the extremities. Tissue necrosis always denotes underlying</a:t>
            </a:r>
            <a:r>
              <a:rPr lang="en-US" sz="2000" dirty="0">
                <a:solidFill>
                  <a:srgbClr val="221E20"/>
                </a:solidFill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pathology, i.e. the patient has secondary Raynaud</a:t>
            </a:r>
            <a:r>
              <a:rPr lang="ar-SA" sz="2000" dirty="0">
                <a:solidFill>
                  <a:srgbClr val="221E20"/>
                </a:solidFill>
                <a:latin typeface="+mn-lt"/>
                <a:cs typeface="Times New Roman" pitchFamily="18" charset="0"/>
              </a:rPr>
              <a:t>’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s as opposed to primary Raynaud</a:t>
            </a:r>
            <a:r>
              <a:rPr lang="ar-SA" sz="2000" dirty="0">
                <a:solidFill>
                  <a:srgbClr val="221E20"/>
                </a:solidFill>
                <a:latin typeface="+mn-lt"/>
                <a:cs typeface="Times New Roman" pitchFamily="18" charset="0"/>
              </a:rPr>
              <a:t>’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s disease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dirty="0"/>
          </a:p>
        </p:txBody>
      </p:sp>
      <p:pic>
        <p:nvPicPr>
          <p:cNvPr id="44035" name="Picture 6" descr="C:\Users\MAREI\AppData\Local\Temp\ksohtml\wpsAECB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114800"/>
            <a:ext cx="5867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457200"/>
            <a:ext cx="7848600" cy="5540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ar-SA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Investigations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lnSpc>
                <a:spcPct val="150000"/>
              </a:lnSpc>
              <a:defRPr/>
            </a:pP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FBC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Platelets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ESR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CXR 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cervical rib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Cold agglutinins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Serum protein electrophoresis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Autoantibody screen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Rheumatoid factor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LE cells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Arteriography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9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" y="457200"/>
            <a:ext cx="8458200" cy="47545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ar-SA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Treatment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defRPr/>
            </a:pPr>
            <a:endParaRPr lang="ar-SA" sz="9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Treatment of underlying disorder, e.g. excise cervical rib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Avoidance of cold exposure </a:t>
            </a:r>
            <a:r>
              <a:rPr lang="ar-SA" sz="2000" dirty="0">
                <a:solidFill>
                  <a:srgbClr val="221E20"/>
                </a:solidFill>
                <a:latin typeface="+mn-lt"/>
                <a:cs typeface="Times New Roman" pitchFamily="18" charset="0"/>
              </a:rPr>
              <a:t>–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heated gloves and boots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Stop smoking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Advice from Raynaud</a:t>
            </a:r>
            <a:r>
              <a:rPr lang="ar-SA" sz="2000" dirty="0">
                <a:solidFill>
                  <a:srgbClr val="221E20"/>
                </a:solidFill>
                <a:latin typeface="+mn-lt"/>
                <a:cs typeface="Times New Roman" pitchFamily="18" charset="0"/>
              </a:rPr>
              <a:t>’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s &amp; Scleroderma Association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Drugs, 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e.g. calcium channel blockers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nifedipine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, i.v. 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prostaglandins(iloprost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) 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Plasmapheresis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Sympathectomy 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relatively ineffective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ar-SA" sz="2000" dirty="0"/>
          </a:p>
          <a:p>
            <a:pPr>
              <a:lnSpc>
                <a:spcPct val="150000"/>
              </a:lnSpc>
              <a:defRPr/>
            </a:pPr>
            <a:r>
              <a:rPr lang="ar-SA" sz="2000" dirty="0">
                <a:solidFill>
                  <a:srgbClr val="E41635"/>
                </a:solidFill>
                <a:latin typeface="+mn-lt"/>
                <a:cs typeface="Times New Roman" pitchFamily="18" charset="0"/>
              </a:rPr>
              <a:t>•</a:t>
            </a:r>
            <a:r>
              <a:rPr lang="ar-SA" sz="2000" dirty="0">
                <a:solidFill>
                  <a:srgbClr val="E4163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Very rarely amputation may be required</a:t>
            </a:r>
            <a:r>
              <a:rPr lang="en-US" sz="2000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dirty="0">
                <a:solidFill>
                  <a:srgbClr val="221E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64550" cy="582613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DIABETIC  FOOT (DF)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  <a:ln>
            <a:miter/>
          </a:ln>
          <a:extLst/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DEFINITION  :</a:t>
            </a:r>
            <a:r>
              <a:rPr lang="en-US" b="1" dirty="0" smtClean="0"/>
              <a:t> 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A wide spectrum of clinical conditions affecting the foot of diabetic 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pt. ,which ranges from simple infection and cellulites to gangrene and sepsis.</a:t>
            </a:r>
          </a:p>
          <a:p>
            <a:pPr eaLnBrk="1" hangingPunct="1">
              <a:buFontTx/>
              <a:buNone/>
              <a:defRPr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PATHOPHYSIOLOGY  :</a:t>
            </a:r>
            <a:r>
              <a:rPr lang="en-US" sz="2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There are 3 distinct processes involved in the etiology of what's called D.F. </a:t>
            </a:r>
          </a:p>
          <a:p>
            <a:pPr eaLnBrk="1" hangingPunct="1">
              <a:buFontTx/>
              <a:buNone/>
              <a:defRPr/>
            </a:pPr>
            <a:r>
              <a:rPr lang="en-US" sz="2100" b="1" i="1" u="sng" dirty="0" smtClean="0">
                <a:solidFill>
                  <a:srgbClr val="C00000"/>
                </a:solidFill>
              </a:rPr>
              <a:t>1- ISCHEMIA </a:t>
            </a:r>
            <a:r>
              <a:rPr lang="en-US" sz="2100" b="1" dirty="0" smtClean="0">
                <a:solidFill>
                  <a:srgbClr val="C00000"/>
                </a:solidFill>
              </a:rPr>
              <a:t>:</a:t>
            </a:r>
            <a:r>
              <a:rPr lang="en-US" sz="2100" b="1" dirty="0" smtClean="0"/>
              <a:t> </a:t>
            </a:r>
            <a:r>
              <a:rPr lang="en-US" sz="2100" dirty="0" smtClean="0"/>
              <a:t>in the form of :–  </a:t>
            </a:r>
          </a:p>
          <a:p>
            <a:pPr eaLnBrk="1" hangingPunct="1">
              <a:buFontTx/>
              <a:buNone/>
              <a:defRPr/>
            </a:pP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* 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</a:rPr>
              <a:t>Microangiopathy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 : </a:t>
            </a:r>
            <a:r>
              <a:rPr lang="en-US" sz="2100" dirty="0" smtClean="0"/>
              <a:t>thickening of the basement membrane of the smaller vessels and affecting the arterioles and capillaries ( mostly responsible for the renal, ophthalmic and the neural complications of the diabetes) .</a:t>
            </a:r>
          </a:p>
          <a:p>
            <a:pPr eaLnBrk="1" hangingPunct="1">
              <a:buFontTx/>
              <a:buNone/>
              <a:defRPr/>
            </a:pP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* 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</a:rPr>
              <a:t>Macroangiopathy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en-US" sz="2100" dirty="0" smtClean="0"/>
              <a:t> atherosclerosis affecting the large vessels.</a:t>
            </a:r>
          </a:p>
          <a:p>
            <a:pPr eaLnBrk="1" hangingPunct="1">
              <a:buFontTx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ChangeArrowheads="1"/>
          </p:cNvSpPr>
          <p:nvPr/>
        </p:nvSpPr>
        <p:spPr bwMode="auto">
          <a:xfrm>
            <a:off x="304800" y="693738"/>
            <a:ext cx="8763000" cy="547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130175" algn="l"/>
                <a:tab pos="5045075" algn="r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130175" algn="l"/>
                <a:tab pos="50450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130175" algn="l"/>
                <a:tab pos="5045075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 b="1" i="1" u="sng">
                <a:solidFill>
                  <a:srgbClr val="C00000"/>
                </a:solidFill>
                <a:ea typeface="Times New Roman" panose="02020603050405020304" pitchFamily="18" charset="0"/>
              </a:rPr>
              <a:t>2-NEUROPATHY :  </a:t>
            </a:r>
            <a:r>
              <a:rPr lang="ar-LY" altLang="ar-LY" sz="2000" b="1" i="1" u="sng">
                <a:ea typeface="Times New Roman" panose="02020603050405020304" pitchFamily="18" charset="0"/>
              </a:rPr>
              <a:t>  </a:t>
            </a:r>
            <a:r>
              <a:rPr lang="en-US" altLang="ar-LY" sz="2000" b="1" i="1" u="sng">
                <a:ea typeface="Times New Roman" panose="02020603050405020304" pitchFamily="18" charset="0"/>
              </a:rPr>
              <a:t> </a:t>
            </a:r>
            <a:endParaRPr lang="en-US" altLang="ar-LY" sz="2000" b="1" i="1" u="sng"/>
          </a:p>
          <a:p>
            <a:pPr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    - Sensory ; lack of the protective sensation leading to repeated trauma which is the usual cause of ulcerations.                                                                     </a:t>
            </a:r>
          </a:p>
          <a:p>
            <a:pPr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-Motor ; changing in the foot anatomy leading to appearance of pressure points </a:t>
            </a:r>
          </a:p>
          <a:p>
            <a:pPr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-Autonomic ; lack of sweating leading to dry and cracked foot.         </a:t>
            </a:r>
            <a:r>
              <a:rPr lang="en-US" altLang="ar-LY" sz="2000" i="1" u="sng">
                <a:solidFill>
                  <a:srgbClr val="C00000"/>
                </a:solidFill>
              </a:rPr>
              <a:t> 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ar-LY" sz="2000" b="1" i="1" u="sng">
              <a:solidFill>
                <a:srgbClr val="C00000"/>
              </a:solidFill>
            </a:endParaRP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 b="1" i="1" u="sng">
                <a:solidFill>
                  <a:srgbClr val="C00000"/>
                </a:solidFill>
              </a:rPr>
              <a:t>3-SEPSIS :</a:t>
            </a:r>
            <a:r>
              <a:rPr lang="en-US" altLang="ar-LY" sz="2000" i="1" u="sng">
                <a:solidFill>
                  <a:srgbClr val="C00000"/>
                </a:solidFill>
              </a:rPr>
              <a:t> </a:t>
            </a:r>
            <a:endParaRPr lang="ar-LY" altLang="ar-LY" sz="2000" i="1">
              <a:solidFill>
                <a:srgbClr val="C00000"/>
              </a:solidFill>
            </a:endParaRPr>
          </a:p>
          <a:p>
            <a:pPr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/>
              <a:t>Glucose rich media that favors , </a:t>
            </a:r>
            <a:r>
              <a:rPr lang="en-US" altLang="ar-LY" sz="2000">
                <a:cs typeface="Calibri" panose="020F0502020204030204" pitchFamily="34" charset="0"/>
              </a:rPr>
              <a:t>bacterial overgrowth , decrease immune defense and poor wound healing.</a:t>
            </a:r>
            <a:r>
              <a:rPr lang="en-US" altLang="ar-LY" sz="200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ar-LY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5800" y="685800"/>
            <a:ext cx="7239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tabLst>
                <a:tab pos="130175" algn="l"/>
                <a:tab pos="5045075" algn="r"/>
              </a:tabLst>
              <a:defRPr/>
            </a:pPr>
            <a:r>
              <a:rPr lang="en-US" sz="2400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CLINICAL  FEATURES:</a:t>
            </a:r>
          </a:p>
          <a:p>
            <a:pPr>
              <a:lnSpc>
                <a:spcPct val="150000"/>
              </a:lnSpc>
              <a:tabLst>
                <a:tab pos="130175" algn="l"/>
                <a:tab pos="5045075" algn="r"/>
              </a:tabLst>
              <a:defRPr/>
            </a:pPr>
            <a:r>
              <a:rPr lang="en-US" sz="2000" dirty="0"/>
              <a:t> </a:t>
            </a:r>
            <a:r>
              <a:rPr lang="en-US" sz="2000" dirty="0">
                <a:latin typeface="+mn-lt"/>
              </a:rPr>
              <a:t>D.F usually presents mainly with neuropathic  or </a:t>
            </a:r>
          </a:p>
          <a:p>
            <a:pPr>
              <a:lnSpc>
                <a:spcPct val="150000"/>
              </a:lnSpc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n-lt"/>
              </a:rPr>
              <a:t>a combination of neuropathic and ischemic features 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solidFill>
                  <a:srgbClr val="C00000"/>
                </a:solidFill>
                <a:latin typeface="+mn-lt"/>
              </a:rPr>
              <a:t>   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Neuropathic D.F 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n-lt"/>
              </a:rPr>
              <a:t> presented with sensory disturbance ,atrophic skin  lesions , planter ulcerations and degenerative arthropathy 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n-lt"/>
              </a:rPr>
              <a:t>  Neuropathic ulcer are deep , painless ulcers mainly situated on  the  planter aspect of the foot and big toe.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n-lt"/>
              </a:rPr>
              <a:t> pedal pulses usually presents 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n-lt"/>
              </a:rPr>
              <a:t> There is obvious  sensory deficit in the foot 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n-lt"/>
              </a:rPr>
              <a:t>Worm foot as a manifestation of autonomic neuropathy.  </a:t>
            </a:r>
            <a:endParaRPr lang="en-US" sz="20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52400" y="161925"/>
            <a:ext cx="8839200" cy="5416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buFont typeface="Arial" panose="020B0604020202020204" pitchFamily="34" charset="0"/>
              <a:buChar char="•"/>
              <a:tabLst>
                <a:tab pos="130175" algn="l"/>
                <a:tab pos="5045075" algn="r"/>
              </a:tabLst>
              <a:defRPr/>
            </a:pPr>
            <a:endParaRPr lang="en-US" sz="2000" dirty="0">
              <a:solidFill>
                <a:srgbClr val="C00000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  <a:tabLst>
                <a:tab pos="130175" algn="l"/>
                <a:tab pos="5045075" algn="r"/>
              </a:tabLst>
              <a:defRPr/>
            </a:pPr>
            <a:endParaRPr lang="en-US" sz="2000" dirty="0">
              <a:solidFill>
                <a:srgbClr val="C00000"/>
              </a:solidFill>
              <a:latin typeface="+mj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130175" algn="l"/>
                <a:tab pos="5045075" algn="r"/>
              </a:tabLst>
              <a:defRPr/>
            </a:pPr>
            <a:r>
              <a:rPr lang="en-US" sz="2400" b="1" dirty="0">
                <a:solidFill>
                  <a:srgbClr val="C00000"/>
                </a:solidFill>
                <a:latin typeface="+mj-lt"/>
              </a:rPr>
              <a:t> Ischemic D.F </a:t>
            </a:r>
            <a:r>
              <a:rPr lang="en-US" sz="2000" b="1" dirty="0">
                <a:solidFill>
                  <a:srgbClr val="C00000"/>
                </a:solidFill>
                <a:latin typeface="+mj-lt"/>
              </a:rPr>
              <a:t>:</a:t>
            </a:r>
            <a:r>
              <a:rPr lang="en-US" sz="2000" b="1" dirty="0">
                <a:latin typeface="+mj-lt"/>
              </a:rPr>
              <a:t>  </a:t>
            </a:r>
          </a:p>
          <a:p>
            <a:pPr rtl="1" eaLnBrk="1" hangingPunct="1">
              <a:lnSpc>
                <a:spcPct val="150000"/>
              </a:lnSpc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j-lt"/>
              </a:rPr>
              <a:t>   *  Presents with rest pain and usually there is Hx of  intermittent claudications .</a:t>
            </a:r>
          </a:p>
          <a:p>
            <a:pPr rtl="1" eaLnBrk="1" hangingPunct="1">
              <a:lnSpc>
                <a:spcPct val="150000"/>
              </a:lnSpc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j-lt"/>
              </a:rPr>
              <a:t>   * Ischemic ulcers are painful ulcers over the toes or the pressure areas </a:t>
            </a:r>
          </a:p>
          <a:p>
            <a:pPr rtl="1" eaLnBrk="1" hangingPunct="1">
              <a:lnSpc>
                <a:spcPct val="150000"/>
              </a:lnSpc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j-lt"/>
              </a:rPr>
              <a:t>( medial aspects of the 1</a:t>
            </a:r>
            <a:r>
              <a:rPr lang="en-US" sz="2000" baseline="30000" dirty="0">
                <a:latin typeface="+mj-lt"/>
              </a:rPr>
              <a:t>st</a:t>
            </a:r>
            <a:r>
              <a:rPr lang="en-US" sz="2000" dirty="0">
                <a:latin typeface="+mj-lt"/>
              </a:rPr>
              <a:t>  and 5</a:t>
            </a:r>
            <a:r>
              <a:rPr lang="en-US" sz="2000" baseline="30000" dirty="0">
                <a:latin typeface="+mj-lt"/>
              </a:rPr>
              <a:t>th</a:t>
            </a:r>
            <a:r>
              <a:rPr lang="en-US" sz="2000" dirty="0">
                <a:latin typeface="+mj-lt"/>
              </a:rPr>
              <a:t>  metatarsal bones ) .</a:t>
            </a:r>
          </a:p>
          <a:p>
            <a:pPr rtl="1" eaLnBrk="1" hangingPunct="1">
              <a:lnSpc>
                <a:spcPct val="150000"/>
              </a:lnSpc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j-lt"/>
              </a:rPr>
              <a:t>   * Foot may be cold .</a:t>
            </a:r>
          </a:p>
          <a:p>
            <a:pPr rtl="1" eaLnBrk="1" hangingPunct="1">
              <a:lnSpc>
                <a:spcPct val="150000"/>
              </a:lnSpc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j-lt"/>
              </a:rPr>
              <a:t>   * Reduced or abscent pulses .</a:t>
            </a:r>
          </a:p>
          <a:p>
            <a:pPr rtl="1" eaLnBrk="1" hangingPunct="1">
              <a:lnSpc>
                <a:spcPct val="150000"/>
              </a:lnSpc>
              <a:tabLst>
                <a:tab pos="130175" algn="l"/>
                <a:tab pos="5045075" algn="r"/>
              </a:tabLst>
              <a:defRPr/>
            </a:pPr>
            <a:r>
              <a:rPr lang="en-US" sz="2000" dirty="0">
                <a:latin typeface="+mj-lt"/>
              </a:rPr>
              <a:t>   * Foot may be cold .  </a:t>
            </a:r>
          </a:p>
          <a:p>
            <a:pPr rtl="1" eaLnBrk="1" hangingPunct="1">
              <a:tabLst>
                <a:tab pos="130175" algn="l"/>
                <a:tab pos="5045075" algn="r"/>
              </a:tabLst>
              <a:defRPr/>
            </a:pPr>
            <a:r>
              <a:rPr lang="ar-LY" sz="2000" dirty="0"/>
              <a:t> </a:t>
            </a:r>
            <a:r>
              <a:rPr lang="en-US" sz="2000" dirty="0"/>
              <a:t> </a:t>
            </a:r>
          </a:p>
          <a:p>
            <a:pPr rtl="1" eaLnBrk="1" hangingPunct="1">
              <a:buFont typeface="Wingdings" panose="05000000000000000000" pitchFamily="2" charset="2"/>
              <a:buChar char="q"/>
              <a:tabLst>
                <a:tab pos="130175" algn="l"/>
                <a:tab pos="5045075" algn="r"/>
              </a:tabLst>
              <a:defRPr/>
            </a:pPr>
            <a:endParaRPr lang="ar-LY" sz="2000" dirty="0"/>
          </a:p>
          <a:p>
            <a:pPr rtl="1" eaLnBrk="1" hangingPunct="1">
              <a:tabLst>
                <a:tab pos="130175" algn="l"/>
                <a:tab pos="5045075" algn="r"/>
              </a:tabLst>
              <a:defRPr/>
            </a:pPr>
            <a:r>
              <a:rPr lang="en-US" sz="2000" dirty="0"/>
              <a:t> </a:t>
            </a:r>
            <a:r>
              <a:rPr lang="ar-LY" sz="2000" dirty="0"/>
              <a:t>   </a:t>
            </a:r>
            <a:endParaRPr lang="en-US" sz="2000" dirty="0"/>
          </a:p>
        </p:txBody>
      </p:sp>
      <p:sp>
        <p:nvSpPr>
          <p:cNvPr id="50179" name="مستطيل 2"/>
          <p:cNvSpPr>
            <a:spLocks noChangeArrowheads="1"/>
          </p:cNvSpPr>
          <p:nvPr/>
        </p:nvSpPr>
        <p:spPr bwMode="auto">
          <a:xfrm>
            <a:off x="1465263" y="250825"/>
            <a:ext cx="25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ar-LY" altLang="ar-LY" sz="2000">
                <a:solidFill>
                  <a:srgbClr val="000000"/>
                </a:solidFill>
              </a:rPr>
              <a:t> </a:t>
            </a:r>
            <a:endParaRPr lang="ar-SA" altLang="ar-LY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مستطيل 1"/>
          <p:cNvSpPr>
            <a:spLocks noChangeArrowheads="1"/>
          </p:cNvSpPr>
          <p:nvPr/>
        </p:nvSpPr>
        <p:spPr bwMode="auto">
          <a:xfrm>
            <a:off x="304800" y="838200"/>
            <a:ext cx="77724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130175" algn="l"/>
                <a:tab pos="5045075" algn="r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130175" algn="l"/>
                <a:tab pos="50450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130175" algn="l"/>
                <a:tab pos="5045075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30175" algn="l"/>
                <a:tab pos="5045075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 b="1">
                <a:solidFill>
                  <a:srgbClr val="C00000"/>
                </a:solidFill>
              </a:rPr>
              <a:t>**</a:t>
            </a:r>
            <a:r>
              <a:rPr lang="en-US" altLang="ar-LY" sz="2000"/>
              <a:t> Both  </a:t>
            </a:r>
            <a:r>
              <a:rPr lang="en-US" altLang="ar-LY" sz="2000">
                <a:solidFill>
                  <a:srgbClr val="C00000"/>
                </a:solidFill>
              </a:rPr>
              <a:t>neuropathic</a:t>
            </a:r>
            <a:r>
              <a:rPr lang="en-US" altLang="ar-LY" sz="2000"/>
              <a:t> and </a:t>
            </a:r>
            <a:r>
              <a:rPr lang="en-US" altLang="ar-LY" sz="2000">
                <a:solidFill>
                  <a:srgbClr val="C00000"/>
                </a:solidFill>
              </a:rPr>
              <a:t>Ischemic</a:t>
            </a:r>
            <a:r>
              <a:rPr lang="en-US" altLang="ar-LY" sz="2000"/>
              <a:t>  D .F may be complicated by sepsis , started as cellulites , deep  tissue abscess , osteomylitis  and if unchecked gangrene will develop  .</a:t>
            </a:r>
          </a:p>
          <a:p>
            <a:pPr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 b="1">
                <a:solidFill>
                  <a:srgbClr val="C00000"/>
                </a:solidFill>
              </a:rPr>
              <a:t>**</a:t>
            </a:r>
            <a:r>
              <a:rPr lang="en-US" altLang="ar-LY" sz="2000"/>
              <a:t> Sepsis may  start as  a fungal infection in between the toes  wit 2ry bacterial infection ( the usual organisms are staph., strepto., colonic organisms, anaerobic bacteria and gas gangrene may usually occurs)</a:t>
            </a:r>
            <a:endParaRPr lang="ar-SA" altLang="ar-LY" sz="20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555" y="297815"/>
            <a:ext cx="7886700" cy="557530"/>
          </a:xfrm>
          <a:ln>
            <a:miter/>
          </a:ln>
          <a:extLst/>
        </p:spPr>
        <p:txBody>
          <a:bodyPr/>
          <a:lstStyle/>
          <a:p>
            <a:pPr eaLnBrk="1" hangingPunct="1">
              <a:defRPr/>
            </a:pPr>
            <a:r>
              <a:rPr lang="en-US" sz="2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COMPARE NEUROPATHIC AND ISCHEMIC ULCERS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930275"/>
            <a:ext cx="3868737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  <a:sym typeface="+mn-ea"/>
              </a:rPr>
              <a:t>    Neuropathic D.F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2325" y="942975"/>
            <a:ext cx="3889375" cy="6000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  <a:sym typeface="+mn-ea"/>
              </a:rPr>
              <a:t>           Ischemic D.F</a:t>
            </a:r>
            <a:endParaRPr lang="en-US"/>
          </a:p>
        </p:txBody>
      </p:sp>
      <p:graphicFrame>
        <p:nvGraphicFramePr>
          <p:cNvPr id="52229" name="Object 4" descr="image4"/>
          <p:cNvGraphicFramePr>
            <a:graphicFrameLocks/>
          </p:cNvGraphicFramePr>
          <p:nvPr>
            <p:ph sz="quarter" idx="4"/>
          </p:nvPr>
        </p:nvGraphicFramePr>
        <p:xfrm>
          <a:off x="5237163" y="2001838"/>
          <a:ext cx="2981325" cy="472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3" r:id="rId3" imgW="2676899" imgH="2924583" progId="PBrush">
                  <p:embed/>
                </p:oleObj>
              </mc:Choice>
              <mc:Fallback>
                <p:oleObj r:id="rId3" imgW="2676899" imgH="2924583" progId="PBrush">
                  <p:embed/>
                  <p:pic>
                    <p:nvPicPr>
                      <p:cNvPr id="0" name="Object 4" descr="image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7163" y="2001838"/>
                        <a:ext cx="2981325" cy="4722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0" name="Object 3" descr="image5"/>
          <p:cNvGraphicFramePr>
            <a:graphicFrameLocks/>
          </p:cNvGraphicFramePr>
          <p:nvPr>
            <p:ph sz="half" idx="2"/>
          </p:nvPr>
        </p:nvGraphicFramePr>
        <p:xfrm>
          <a:off x="630238" y="2074863"/>
          <a:ext cx="3868737" cy="465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4" r:id="rId5" imgW="4133333" imgH="2952381" progId="PBrush">
                  <p:embed/>
                </p:oleObj>
              </mc:Choice>
              <mc:Fallback>
                <p:oleObj r:id="rId5" imgW="4133333" imgH="2952381" progId="PBrush">
                  <p:embed/>
                  <p:pic>
                    <p:nvPicPr>
                      <p:cNvPr id="0" name="Object 3" descr="image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238" y="2074863"/>
                        <a:ext cx="3868737" cy="4652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1" name="Object 2" descr="image6"/>
          <p:cNvGraphicFramePr>
            <a:graphicFrameLocks/>
          </p:cNvGraphicFramePr>
          <p:nvPr/>
        </p:nvGraphicFramePr>
        <p:xfrm>
          <a:off x="5334000" y="5029200"/>
          <a:ext cx="2647950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5" r:id="rId7" imgW="2647619" imgH="1685714" progId="PBrush">
                  <p:embed/>
                </p:oleObj>
              </mc:Choice>
              <mc:Fallback>
                <p:oleObj r:id="rId7" imgW="2647619" imgH="1685714" progId="PBrush">
                  <p:embed/>
                  <p:pic>
                    <p:nvPicPr>
                      <p:cNvPr id="0" name="Object 2" descr="image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5029200"/>
                        <a:ext cx="2647950" cy="168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2" name="Object 1" descr="image7"/>
          <p:cNvGraphicFramePr>
            <a:graphicFrameLocks/>
          </p:cNvGraphicFramePr>
          <p:nvPr/>
        </p:nvGraphicFramePr>
        <p:xfrm>
          <a:off x="609600" y="5105400"/>
          <a:ext cx="2239963" cy="157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6" r:id="rId9" imgW="2238687" imgH="1571844" progId="PBrush">
                  <p:embed/>
                </p:oleObj>
              </mc:Choice>
              <mc:Fallback>
                <p:oleObj r:id="rId9" imgW="2238687" imgH="1571844" progId="PBrush">
                  <p:embed/>
                  <p:pic>
                    <p:nvPicPr>
                      <p:cNvPr id="0" name="Object 1" descr="image7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105400"/>
                        <a:ext cx="2239963" cy="1573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8763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655638"/>
            <a:ext cx="8229600" cy="715962"/>
          </a:xfrm>
          <a:ln>
            <a:miter/>
          </a:ln>
          <a:extLst/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1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CLINICAL DIFFRENTIATION BETWEEN EMBOLIS AND THROMBOSIS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9530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EMBOLISM</a:t>
            </a:r>
            <a:r>
              <a:rPr lang="ar-LY" dirty="0" smtClean="0"/>
              <a:t> </a:t>
            </a:r>
          </a:p>
          <a:p>
            <a:pPr eaLnBrk="1" hangingPunct="1">
              <a:buFontTx/>
              <a:buNone/>
              <a:defRPr/>
            </a:pPr>
            <a:r>
              <a:rPr lang="ar-LY" sz="2400" b="1" dirty="0" smtClean="0"/>
              <a:t>* </a:t>
            </a:r>
            <a:r>
              <a:rPr lang="en-US" sz="2400" b="1" dirty="0" smtClean="0"/>
              <a:t>Obvious cardiac source. </a:t>
            </a:r>
            <a:endParaRPr lang="ar-LY" sz="2400" b="1" dirty="0" smtClean="0"/>
          </a:p>
          <a:p>
            <a:pPr eaLnBrk="1" hangingPunct="1">
              <a:buFontTx/>
              <a:buNone/>
              <a:defRPr/>
            </a:pPr>
            <a:r>
              <a:rPr lang="en-US" sz="2400" b="1" dirty="0" smtClean="0"/>
              <a:t>* No Hx of claudication.</a:t>
            </a:r>
            <a:endParaRPr lang="ar-LY" sz="2400" b="1" dirty="0" smtClean="0"/>
          </a:p>
          <a:p>
            <a:pPr eaLnBrk="1" hangingPunct="1">
              <a:buFontTx/>
              <a:buNone/>
              <a:defRPr/>
            </a:pPr>
            <a:r>
              <a:rPr lang="en-US" sz="2400" b="1" dirty="0" smtClean="0"/>
              <a:t>*Normal pulses in contra lateral  limb.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/>
              <a:t>* Few collaterals.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/>
              <a:t>*Angiogram shows minimal atherosclerosis</a:t>
            </a:r>
            <a:r>
              <a:rPr lang="en-US" sz="2400" dirty="0" smtClean="0"/>
              <a:t>.</a:t>
            </a:r>
            <a:endParaRPr lang="ar-SA" sz="24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9530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THROMBOSIS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/>
              <a:t>* No obvious cardiac source.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/>
              <a:t>* Hx of claudication.</a:t>
            </a:r>
            <a:endParaRPr lang="ar-LY" sz="2400" b="1" dirty="0" smtClean="0"/>
          </a:p>
          <a:p>
            <a:pPr eaLnBrk="1" hangingPunct="1">
              <a:buFontTx/>
              <a:buNone/>
              <a:defRPr/>
            </a:pPr>
            <a:r>
              <a:rPr lang="en-US" sz="2400" b="1" dirty="0" smtClean="0"/>
              <a:t>*Abnormal pulses in the contra lateral  limb.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/>
              <a:t>* Well developed collaterals.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/>
              <a:t>* Angiogram shows diffuse atherosclerosis.</a:t>
            </a:r>
            <a:endParaRPr lang="ar-LY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7"/>
          <p:cNvSpPr txBox="1"/>
          <p:nvPr/>
        </p:nvSpPr>
        <p:spPr>
          <a:xfrm>
            <a:off x="553720" y="469900"/>
            <a:ext cx="1884680" cy="3657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cs typeface="+mn-cs"/>
                <a:sym typeface="+mn-ea"/>
              </a:rPr>
              <a:t>  </a:t>
            </a:r>
            <a:endParaRPr lang="en-US">
              <a:latin typeface="+mn-lt"/>
              <a:cs typeface="+mn-cs"/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1295400" y="533400"/>
            <a:ext cx="6598920" cy="518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MANAGEMENT ( </a:t>
            </a:r>
            <a:r>
              <a:rPr lang="en-US" sz="2400" dirty="0">
                <a:latin typeface="+mj-lt"/>
                <a:cs typeface="+mn-cs"/>
              </a:rPr>
              <a:t>Mx</a:t>
            </a:r>
            <a:r>
              <a:rPr lang="en-US" sz="2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 ) OF D.F</a:t>
            </a:r>
          </a:p>
        </p:txBody>
      </p:sp>
      <p:sp>
        <p:nvSpPr>
          <p:cNvPr id="13" name="Text Box 12"/>
          <p:cNvSpPr txBox="1"/>
          <p:nvPr/>
        </p:nvSpPr>
        <p:spPr>
          <a:xfrm>
            <a:off x="304800" y="1524000"/>
            <a:ext cx="8610600" cy="1230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j-lt"/>
              <a:cs typeface="+mn-cs"/>
            </a:endParaRPr>
          </a:p>
          <a:p>
            <a:pPr marL="285750" indent="-285750"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q"/>
              <a:defRPr/>
            </a:pPr>
            <a:endParaRPr lang="en-US" dirty="0">
              <a:latin typeface="+mn-lt"/>
              <a:cs typeface="+mn-cs"/>
            </a:endParaRP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endParaRPr lang="en-US" dirty="0">
              <a:latin typeface="+mn-lt"/>
              <a:cs typeface="+mn-cs"/>
            </a:endParaRPr>
          </a:p>
          <a:p>
            <a:pPr marL="285750" indent="-285750"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q"/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3400" y="1304925"/>
            <a:ext cx="7772400" cy="5078413"/>
          </a:xfrm>
          <a:prstGeom prst="rect">
            <a:avLst/>
          </a:prstGeom>
        </p:spPr>
        <p:txBody>
          <a:bodyPr>
            <a:spAutoFit/>
          </a:bodyPr>
          <a:lstStyle/>
          <a:p>
            <a:pPr rtl="1" eaLnBrk="1" hangingPunct="1">
              <a:defRPr/>
            </a:pPr>
            <a:r>
              <a:rPr lang="ar-SA" sz="24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INVESTIGATIONS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:</a:t>
            </a:r>
            <a:endParaRPr lang="ar-SA" sz="2000" dirty="0">
              <a:latin typeface="+mj-lt"/>
            </a:endParaRPr>
          </a:p>
          <a:p>
            <a:pPr>
              <a:defRPr/>
            </a:pPr>
            <a:r>
              <a:rPr lang="ar-SA" sz="2000" dirty="0">
                <a:latin typeface="+mj-lt"/>
              </a:rPr>
              <a:t>                                                      </a:t>
            </a:r>
          </a:p>
          <a:p>
            <a:pPr>
              <a:defRPr/>
            </a:pPr>
            <a:r>
              <a:rPr lang="ar-SA" sz="2000" dirty="0">
                <a:latin typeface="+mj-lt"/>
              </a:rPr>
              <a:t> </a:t>
            </a:r>
            <a:r>
              <a:rPr lang="ar-SA" sz="2000" dirty="0">
                <a:solidFill>
                  <a:srgbClr val="FF0000"/>
                </a:solidFill>
                <a:latin typeface="+mj-lt"/>
              </a:rPr>
              <a:t>Non-invasive vascular test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:</a:t>
            </a:r>
            <a:r>
              <a:rPr lang="ar-SA" sz="2000" dirty="0">
                <a:solidFill>
                  <a:srgbClr val="FF0000"/>
                </a:solidFill>
                <a:latin typeface="+mj-lt"/>
              </a:rPr>
              <a:t>                                 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latin typeface="+mj-lt"/>
              </a:rPr>
              <a:t>  </a:t>
            </a:r>
            <a:r>
              <a:rPr lang="ar-SA" sz="2000" dirty="0">
                <a:latin typeface="+mj-lt"/>
              </a:rPr>
              <a:t>Ankle brachial  ( A / B )index :</a:t>
            </a:r>
          </a:p>
          <a:p>
            <a:pPr>
              <a:defRPr/>
            </a:pPr>
            <a:r>
              <a:rPr lang="ar-SA" sz="2000" dirty="0">
                <a:latin typeface="+mj-lt"/>
              </a:rPr>
              <a:t>* normally is </a:t>
            </a:r>
            <a:r>
              <a:rPr lang="ar-SA" sz="2000" b="1" dirty="0">
                <a:solidFill>
                  <a:srgbClr val="FF0000"/>
                </a:solidFill>
                <a:latin typeface="+mj-lt"/>
              </a:rPr>
              <a:t>1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000" b="1" dirty="0">
                <a:latin typeface="+mj-lt"/>
              </a:rPr>
              <a:t>,</a:t>
            </a:r>
            <a:r>
              <a:rPr lang="ar-SA" sz="2000" b="1" dirty="0">
                <a:latin typeface="+mj-lt"/>
              </a:rPr>
              <a:t> </a:t>
            </a:r>
            <a:r>
              <a:rPr lang="ar-SA" sz="2000" dirty="0">
                <a:latin typeface="+mj-lt"/>
              </a:rPr>
              <a:t>if</a:t>
            </a:r>
            <a:r>
              <a:rPr lang="en-US" sz="2000" dirty="0">
                <a:latin typeface="+mj-lt"/>
              </a:rPr>
              <a:t> </a:t>
            </a:r>
            <a:r>
              <a:rPr lang="ar-SA" sz="2000" dirty="0">
                <a:latin typeface="+mj-lt"/>
              </a:rPr>
              <a:t> </a:t>
            </a:r>
            <a:r>
              <a:rPr lang="ar-SA" sz="2000" b="1" dirty="0">
                <a:solidFill>
                  <a:srgbClr val="FF0000"/>
                </a:solidFill>
                <a:latin typeface="+mj-lt"/>
              </a:rPr>
              <a:t>&lt;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ar-SA" sz="2000" b="1" dirty="0">
                <a:solidFill>
                  <a:srgbClr val="FF0000"/>
                </a:solidFill>
                <a:latin typeface="+mj-lt"/>
              </a:rPr>
              <a:t> 0.5</a:t>
            </a:r>
            <a:r>
              <a:rPr lang="ar-SA" sz="2000" dirty="0">
                <a:latin typeface="+mj-lt"/>
              </a:rPr>
              <a:t>ulcer will not heal .</a:t>
            </a:r>
          </a:p>
          <a:p>
            <a:pPr>
              <a:defRPr/>
            </a:pPr>
            <a:r>
              <a:rPr lang="ar-SA" sz="2000" dirty="0">
                <a:latin typeface="+mj-lt"/>
              </a:rPr>
              <a:t>* may be falsely elevated due to medial calcification . </a:t>
            </a:r>
          </a:p>
          <a:p>
            <a:pPr>
              <a:buFont typeface="Wingdings" pitchFamily="2" charset="2"/>
              <a:buChar char="v"/>
              <a:defRPr/>
            </a:pPr>
            <a:endParaRPr lang="en-US" sz="2000" dirty="0">
              <a:latin typeface="+mj-lt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latin typeface="+mj-lt"/>
              </a:rPr>
              <a:t>  </a:t>
            </a:r>
            <a:r>
              <a:rPr lang="ar-SA" sz="2000" dirty="0">
                <a:latin typeface="+mj-lt"/>
              </a:rPr>
              <a:t>Segmental pressure .</a:t>
            </a:r>
          </a:p>
          <a:p>
            <a:pPr>
              <a:buFont typeface="Wingdings" pitchFamily="2" charset="2"/>
              <a:buChar char="v"/>
              <a:defRPr/>
            </a:pPr>
            <a:endParaRPr lang="en-US" sz="2000" dirty="0">
              <a:latin typeface="+mj-lt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latin typeface="+mj-lt"/>
              </a:rPr>
              <a:t>  </a:t>
            </a:r>
            <a:r>
              <a:rPr lang="ar-SA" sz="2000" dirty="0">
                <a:latin typeface="+mj-lt"/>
              </a:rPr>
              <a:t>Digital pressure .</a:t>
            </a:r>
          </a:p>
          <a:p>
            <a:pPr>
              <a:defRPr/>
            </a:pPr>
            <a:r>
              <a:rPr lang="ar-SA" sz="2000" dirty="0">
                <a:latin typeface="+mj-lt"/>
              </a:rPr>
              <a:t> </a:t>
            </a:r>
            <a:endParaRPr lang="en-US" sz="2000" dirty="0">
              <a:latin typeface="+mj-lt"/>
            </a:endParaRPr>
          </a:p>
          <a:p>
            <a:pPr>
              <a:defRPr/>
            </a:pPr>
            <a:r>
              <a:rPr lang="ar-SA" sz="2000" dirty="0">
                <a:solidFill>
                  <a:srgbClr val="FF0000"/>
                </a:solidFill>
                <a:latin typeface="+mj-lt"/>
              </a:rPr>
              <a:t>X- Ray foot </a:t>
            </a:r>
            <a:r>
              <a:rPr lang="ar-SA" sz="2000" dirty="0">
                <a:latin typeface="+mj-lt"/>
              </a:rPr>
              <a:t>: </a:t>
            </a:r>
            <a:r>
              <a:rPr lang="ar-SA" sz="2000" dirty="0">
                <a:solidFill>
                  <a:srgbClr val="FF0000"/>
                </a:solidFill>
                <a:latin typeface="+mj-lt"/>
              </a:rPr>
              <a:t>?</a:t>
            </a:r>
            <a:r>
              <a:rPr lang="ar-SA" sz="2000" dirty="0">
                <a:latin typeface="+mj-lt"/>
              </a:rPr>
              <a:t> Osteomylitis .</a:t>
            </a: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r>
              <a:rPr lang="ar-SA" sz="2000" dirty="0">
                <a:solidFill>
                  <a:srgbClr val="FF0000"/>
                </a:solidFill>
                <a:latin typeface="+mj-lt"/>
              </a:rPr>
              <a:t>Arteriography </a:t>
            </a:r>
            <a:r>
              <a:rPr lang="ar-SA" sz="2000" dirty="0">
                <a:latin typeface="+mj-lt"/>
              </a:rPr>
              <a:t>: indicates when non- invasive tests indicates inadequate  perfusion,So the entire vascular tree from the aorta to the dorsalis vessels  should be demonstrated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ln>
            <a:miter/>
          </a:ln>
          <a:extLst/>
        </p:spPr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ANKLE   BRACHIAL  INDEX</a:t>
            </a:r>
            <a:endParaRPr lang="ar-SA" dirty="0"/>
          </a:p>
        </p:txBody>
      </p:sp>
      <p:pic>
        <p:nvPicPr>
          <p:cNvPr id="55299" name="Picture 2" descr="C:\Users\MAREI\AppData\Local\Temp\ksohtml\wpsAB6B.tmp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1143000"/>
            <a:ext cx="7620000" cy="5181600"/>
          </a:xfr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555" y="365760"/>
            <a:ext cx="7886700" cy="1021715"/>
          </a:xfrm>
          <a:ln>
            <a:miter/>
          </a:ln>
          <a:extLst/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ANKLE   BRACHIAL  INDEX</a:t>
            </a:r>
          </a:p>
        </p:txBody>
      </p:sp>
      <p:sp>
        <p:nvSpPr>
          <p:cNvPr id="5632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423862"/>
          </a:xfrm>
        </p:spPr>
        <p:txBody>
          <a:bodyPr/>
          <a:lstStyle/>
          <a:p>
            <a:pPr algn="ctr" eaLnBrk="1" hangingPunct="1"/>
            <a:r>
              <a:rPr lang="en-US" altLang="ar-LY" smtClean="0">
                <a:solidFill>
                  <a:srgbClr val="C00000"/>
                </a:solidFill>
              </a:rPr>
              <a:t>A B I  Value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174875"/>
            <a:ext cx="3429000" cy="4219575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/>
              <a:t> </a:t>
            </a:r>
            <a:r>
              <a:rPr lang="en-US" sz="2400" b="1" dirty="0"/>
              <a:t>1 </a:t>
            </a:r>
          </a:p>
          <a:p>
            <a:pPr eaLnBrk="1" hangingPunct="1">
              <a:defRPr/>
            </a:pPr>
            <a:r>
              <a:rPr lang="en-US" sz="2400" b="1" dirty="0"/>
              <a:t> &lt; 0.9 </a:t>
            </a:r>
          </a:p>
          <a:p>
            <a:pPr eaLnBrk="1" hangingPunct="1">
              <a:defRPr/>
            </a:pPr>
            <a:r>
              <a:rPr lang="en-US" sz="2400" b="1" dirty="0"/>
              <a:t> 0.8 - 0.9 </a:t>
            </a:r>
          </a:p>
          <a:p>
            <a:pPr eaLnBrk="1" hangingPunct="1">
              <a:defRPr/>
            </a:pPr>
            <a:r>
              <a:rPr lang="en-US" sz="2400" b="1" dirty="0"/>
              <a:t> 0.5 - 0.8</a:t>
            </a:r>
          </a:p>
          <a:p>
            <a:pPr eaLnBrk="1" hangingPunct="1">
              <a:defRPr/>
            </a:pPr>
            <a:r>
              <a:rPr lang="en-US" sz="2400" b="1" dirty="0"/>
              <a:t> &lt; 0.5 </a:t>
            </a:r>
          </a:p>
          <a:p>
            <a:pPr eaLnBrk="1" hangingPunct="1">
              <a:defRPr/>
            </a:pPr>
            <a:r>
              <a:rPr lang="en-US" sz="2400" b="1" dirty="0"/>
              <a:t>&lt; 0.25</a:t>
            </a:r>
          </a:p>
          <a:p>
            <a:pPr marL="0" indent="0" eaLnBrk="1" hangingPunct="1">
              <a:buFontTx/>
              <a:buNone/>
              <a:defRPr/>
            </a:pPr>
            <a:endParaRPr lang="en-US" sz="20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The </a:t>
            </a:r>
            <a:r>
              <a:rPr lang="en-US" sz="2000" dirty="0"/>
              <a:t>ABI has a limited use </a:t>
            </a:r>
            <a:r>
              <a:rPr lang="en-US" sz="2000" dirty="0" smtClean="0"/>
              <a:t>in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  are not compressible as in</a:t>
            </a:r>
            <a:endParaRPr lang="en-US" sz="2000" dirty="0"/>
          </a:p>
        </p:txBody>
      </p:sp>
      <p:sp>
        <p:nvSpPr>
          <p:cNvPr id="5632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2750"/>
            <a:ext cx="3889375" cy="511175"/>
          </a:xfrm>
        </p:spPr>
        <p:txBody>
          <a:bodyPr/>
          <a:lstStyle/>
          <a:p>
            <a:pPr algn="ctr" eaLnBrk="1" hangingPunct="1"/>
            <a:r>
              <a:rPr lang="en-US" altLang="ar-LY" smtClean="0">
                <a:solidFill>
                  <a:srgbClr val="C00000"/>
                </a:solidFill>
              </a:rPr>
              <a:t>Indicates</a:t>
            </a:r>
          </a:p>
        </p:txBody>
      </p:sp>
      <p:sp>
        <p:nvSpPr>
          <p:cNvPr id="56326" name="Content Placeholder 5"/>
          <p:cNvSpPr>
            <a:spLocks noGrp="1"/>
          </p:cNvSpPr>
          <p:nvPr>
            <p:ph sz="quarter" idx="4"/>
          </p:nvPr>
        </p:nvSpPr>
        <p:spPr>
          <a:xfrm>
            <a:off x="4343400" y="2286000"/>
            <a:ext cx="4175125" cy="3352800"/>
          </a:xfrm>
        </p:spPr>
        <p:txBody>
          <a:bodyPr/>
          <a:lstStyle/>
          <a:p>
            <a:pPr eaLnBrk="1" hangingPunct="1"/>
            <a:r>
              <a:rPr lang="en-US" altLang="ar-LY" sz="2000" b="1" smtClean="0"/>
              <a:t>MORMAL</a:t>
            </a:r>
          </a:p>
          <a:p>
            <a:pPr eaLnBrk="1" hangingPunct="1"/>
            <a:r>
              <a:rPr lang="en-US" altLang="ar-LY" sz="2000" b="1" smtClean="0"/>
              <a:t> ABNORMAL</a:t>
            </a:r>
          </a:p>
          <a:p>
            <a:pPr eaLnBrk="1" hangingPunct="1"/>
            <a:r>
              <a:rPr lang="en-US" altLang="ar-LY" sz="2000" b="1" smtClean="0"/>
              <a:t>MILD  PAD .</a:t>
            </a:r>
          </a:p>
          <a:p>
            <a:pPr eaLnBrk="1" hangingPunct="1"/>
            <a:r>
              <a:rPr lang="en-US" altLang="ar-LY" sz="2000" b="1" smtClean="0"/>
              <a:t> MODERATE  PAD.</a:t>
            </a:r>
          </a:p>
          <a:p>
            <a:pPr eaLnBrk="1" hangingPunct="1"/>
            <a:r>
              <a:rPr lang="en-US" altLang="ar-LY" sz="2000" b="1" smtClean="0"/>
              <a:t>SEVER PAD, ulcer will not heal with the local treat.</a:t>
            </a:r>
          </a:p>
          <a:p>
            <a:pPr eaLnBrk="1" hangingPunct="1"/>
            <a:r>
              <a:rPr lang="en-US" altLang="ar-LY" sz="2000" b="1" smtClean="0"/>
              <a:t>VERY SEVER  PAD.</a:t>
            </a:r>
          </a:p>
          <a:p>
            <a:pPr eaLnBrk="1" hangingPunct="1">
              <a:buFontTx/>
              <a:buNone/>
            </a:pPr>
            <a:endParaRPr lang="en-US" altLang="ar-LY" sz="2000" smtClean="0"/>
          </a:p>
          <a:p>
            <a:pPr eaLnBrk="1" hangingPunct="1">
              <a:buFontTx/>
              <a:buNone/>
            </a:pPr>
            <a:r>
              <a:rPr lang="en-US" altLang="ar-LY" sz="2000" smtClean="0"/>
              <a:t>evaluating calcified vessels that</a:t>
            </a:r>
          </a:p>
          <a:p>
            <a:pPr eaLnBrk="1" hangingPunct="1">
              <a:buFontTx/>
              <a:buNone/>
            </a:pPr>
            <a:r>
              <a:rPr lang="en-US" altLang="ar-LY" sz="2000" smtClean="0"/>
              <a:t>diabetes ( gives reading &gt; 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990600"/>
            <a:ext cx="7848600" cy="2770188"/>
          </a:xfrm>
          <a:prstGeom prst="rect">
            <a:avLst/>
          </a:prstGeom>
        </p:spPr>
        <p:txBody>
          <a:bodyPr>
            <a:spAutoFit/>
          </a:bodyPr>
          <a:lstStyle/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solidFill>
                  <a:srgbClr val="7030A0"/>
                </a:solidFill>
                <a:latin typeface="+mn-lt"/>
                <a:cs typeface="+mn-cs"/>
              </a:rPr>
              <a:t>TREAMENT :</a:t>
            </a:r>
          </a:p>
          <a:p>
            <a:pPr marL="285750" indent="-285750"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 </a:t>
            </a:r>
            <a:r>
              <a:rPr lang="en-US" sz="2000" dirty="0">
                <a:latin typeface="+mn-lt"/>
                <a:cs typeface="+mn-cs"/>
              </a:rPr>
              <a:t>** Should be undertaken jointly by surgeon and physician as D.F may precipitate D.K.A. </a:t>
            </a:r>
          </a:p>
          <a:p>
            <a:pPr marL="285750" indent="-285750"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** The presence of a palpable pedal pulses in a worm, pink foot , is a good indicator of adequate perfusion and the ulcer in this situation will heal with local treatment .</a:t>
            </a:r>
            <a:endParaRPr lang="en-US" sz="2000" b="1" i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798513"/>
            <a:ext cx="7696200" cy="4154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rgbClr val="FF0000"/>
                </a:solidFill>
                <a:latin typeface="+mn-lt"/>
                <a:cs typeface="+mn-cs"/>
              </a:rPr>
              <a:t>NEUROPATHIC FOOT :- </a:t>
            </a:r>
          </a:p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dirty="0">
                <a:latin typeface="+mn-lt"/>
                <a:cs typeface="+mn-cs"/>
              </a:rPr>
              <a:t>   * Control D.M . </a:t>
            </a:r>
          </a:p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dirty="0">
                <a:latin typeface="+mn-lt"/>
                <a:cs typeface="+mn-cs"/>
              </a:rPr>
              <a:t>   * Stop smoking. </a:t>
            </a:r>
          </a:p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dirty="0">
                <a:latin typeface="+mn-lt"/>
                <a:cs typeface="+mn-cs"/>
              </a:rPr>
              <a:t>   * Loss weight  : to decrease the pressure on the foot.</a:t>
            </a:r>
          </a:p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dirty="0">
                <a:latin typeface="+mn-lt"/>
                <a:cs typeface="+mn-cs"/>
              </a:rPr>
              <a:t>   * Control infection with antibiotics against both aerobe and an aerobe  , antiseptic and dressing may be required for ulcers . </a:t>
            </a:r>
          </a:p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dirty="0">
                <a:latin typeface="+mn-lt"/>
                <a:cs typeface="+mn-cs"/>
              </a:rPr>
              <a:t>   * ?? minor amputations with removal of the dead tissues until healthy bleeding tissue is obtained .</a:t>
            </a:r>
          </a:p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000" dirty="0">
                <a:latin typeface="+mn-lt"/>
                <a:cs typeface="+mn-cs"/>
              </a:rPr>
              <a:t>   *These measures will usually result in healing </a:t>
            </a:r>
            <a:r>
              <a:rPr lang="en-US" dirty="0">
                <a:latin typeface="+mn-lt"/>
                <a:cs typeface="+mn-cs"/>
              </a:rPr>
              <a:t>.</a:t>
            </a:r>
            <a:endParaRPr lang="en-US" b="1" i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931863"/>
            <a:ext cx="7696200" cy="2954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rgbClr val="FF0000"/>
                </a:solidFill>
                <a:latin typeface="+mn-lt"/>
                <a:cs typeface="+mn-cs"/>
              </a:rPr>
              <a:t>ISCHEMIC FOOT  : -</a:t>
            </a:r>
          </a:p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dirty="0">
                <a:latin typeface="+mn-lt"/>
                <a:cs typeface="+mn-cs"/>
              </a:rPr>
              <a:t>  * If non- invasive measures indicates adequate blood supply , </a:t>
            </a:r>
          </a:p>
          <a:p>
            <a:pPr rt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dirty="0">
                <a:latin typeface="+mn-lt"/>
                <a:cs typeface="+mn-cs"/>
              </a:rPr>
              <a:t>So treat as for neuropathic ulcer  , i.e. , formal assessment of the vascular tree by angiography and the construction of the blood supply to the foot( either by Bypass surgery OR Angioplasty ) has to be achieved before local measures will  work .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303530" y="381000"/>
            <a:ext cx="8652510" cy="63094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PREVENTION: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</a:rPr>
              <a:t>* The old adage that preventing is better than cure is better illustrated in the Mx of D.F than else where in the medicine.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chemeClr val="accent2">
                  <a:lumMod val="75000"/>
                </a:schemeClr>
              </a:solidFill>
              <a:latin typeface="+mj-lt"/>
              <a:cs typeface="+mn-cs"/>
            </a:endParaRP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+mj-lt"/>
                <a:cs typeface="+mn-cs"/>
              </a:rPr>
              <a:t>*Advices as foot care for diabetic pt. : -</a:t>
            </a:r>
          </a:p>
          <a:p>
            <a:pPr marL="285750" indent="-285750"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  <a:defRPr/>
            </a:pPr>
            <a:endParaRPr lang="en-US" sz="2000" dirty="0">
              <a:latin typeface="+mj-lt"/>
              <a:cs typeface="+mn-cs"/>
            </a:endParaRPr>
          </a:p>
          <a:p>
            <a:pPr marL="285750" indent="-285750"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  <a:defRPr/>
            </a:pPr>
            <a:r>
              <a:rPr lang="en-US" sz="2000" b="1" i="1" u="sng" dirty="0">
                <a:solidFill>
                  <a:srgbClr val="FF0000"/>
                </a:solidFill>
                <a:latin typeface="+mj-lt"/>
                <a:cs typeface="+mn-cs"/>
              </a:rPr>
              <a:t>DO :</a:t>
            </a:r>
            <a:r>
              <a:rPr lang="en-US" sz="2000" b="1" i="1" u="sng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b="1" i="1" u="sng" dirty="0">
                <a:latin typeface="+mj-lt"/>
                <a:cs typeface="+mn-cs"/>
              </a:rPr>
              <a:t>* Carefully wash and dry feet daily  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b="1" i="1" u="sng" dirty="0">
                <a:latin typeface="+mj-lt"/>
                <a:cs typeface="+mn-cs"/>
              </a:rPr>
              <a:t>* Inspect feet for injury daily 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b="1" i="1" u="sng" dirty="0">
                <a:latin typeface="+mj-lt"/>
                <a:cs typeface="+mn-cs"/>
              </a:rPr>
              <a:t>* Take  meticulous care of the toenail 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b="1" i="1" u="sng" dirty="0">
                <a:latin typeface="+mj-lt"/>
                <a:cs typeface="+mn-cs"/>
              </a:rPr>
              <a:t>* </a:t>
            </a:r>
            <a:r>
              <a:rPr lang="en-US" sz="2000" b="1" i="1" u="sng" dirty="0" err="1">
                <a:latin typeface="+mj-lt"/>
                <a:cs typeface="+mn-cs"/>
              </a:rPr>
              <a:t>Aplly</a:t>
            </a:r>
            <a:r>
              <a:rPr lang="en-US" sz="2000" b="1" i="1" u="sng" dirty="0">
                <a:latin typeface="+mj-lt"/>
                <a:cs typeface="+mn-cs"/>
              </a:rPr>
              <a:t> antifungal powder to the </a:t>
            </a:r>
            <a:r>
              <a:rPr lang="en-US" sz="2000" b="1" i="1" u="sng" dirty="0" err="1">
                <a:latin typeface="+mj-lt"/>
                <a:cs typeface="+mn-cs"/>
              </a:rPr>
              <a:t>foof</a:t>
            </a:r>
            <a:r>
              <a:rPr lang="en-US" sz="2000" b="1" i="1" u="sng" dirty="0">
                <a:latin typeface="+mj-lt"/>
                <a:cs typeface="+mn-cs"/>
              </a:rPr>
              <a:t> daily 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endParaRPr lang="en-US" sz="2000" b="1" i="1" u="sng" dirty="0">
              <a:latin typeface="+mj-lt"/>
              <a:cs typeface="+mn-cs"/>
            </a:endParaRPr>
          </a:p>
          <a:p>
            <a:pPr marL="285750" indent="-285750"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  <a:defRPr/>
            </a:pPr>
            <a:r>
              <a:rPr lang="en-US" sz="2000" b="1" i="1" u="sng" dirty="0">
                <a:solidFill>
                  <a:srgbClr val="FF0000"/>
                </a:solidFill>
                <a:latin typeface="+mj-lt"/>
                <a:cs typeface="+mn-cs"/>
              </a:rPr>
              <a:t> Do not :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b="1" i="1" u="sng" dirty="0">
                <a:latin typeface="+mj-lt"/>
                <a:cs typeface="+mn-cs"/>
              </a:rPr>
              <a:t>*Walk bare </a:t>
            </a:r>
            <a:r>
              <a:rPr lang="en-US" sz="2000" b="1" i="1" u="sng" dirty="0" err="1">
                <a:latin typeface="+mj-lt"/>
                <a:cs typeface="+mn-cs"/>
              </a:rPr>
              <a:t>foor</a:t>
            </a:r>
            <a:r>
              <a:rPr lang="en-US" sz="2000" b="1" i="1" u="sng" dirty="0">
                <a:latin typeface="+mj-lt"/>
                <a:cs typeface="+mn-cs"/>
              </a:rPr>
              <a:t> 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b="1" i="1" u="sng" dirty="0">
                <a:latin typeface="+mj-lt"/>
                <a:cs typeface="+mn-cs"/>
              </a:rPr>
              <a:t>*Wear ill-fitted shoes.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b="1" i="1" u="sng" dirty="0">
                <a:latin typeface="+mj-lt"/>
                <a:cs typeface="+mn-cs"/>
              </a:rPr>
              <a:t>*Use a </a:t>
            </a:r>
            <a:r>
              <a:rPr lang="en-US" sz="2000" b="1" i="1" u="sng" dirty="0" err="1">
                <a:latin typeface="+mj-lt"/>
                <a:cs typeface="+mn-cs"/>
              </a:rPr>
              <a:t>hotwaterbottles</a:t>
            </a:r>
            <a:r>
              <a:rPr lang="en-US" sz="2000" b="1" i="1" u="sng" dirty="0">
                <a:latin typeface="+mj-lt"/>
                <a:cs typeface="+mn-cs"/>
              </a:rPr>
              <a:t>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r>
              <a:rPr lang="en-US" sz="2000" b="1" i="1" u="sng" dirty="0">
                <a:latin typeface="+mj-lt"/>
                <a:cs typeface="+mn-cs"/>
              </a:rPr>
              <a:t>*Ignore any foot injury 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endParaRPr lang="en-US" sz="2000" b="1" i="1" u="sng" dirty="0">
              <a:latin typeface="+mj-lt"/>
              <a:cs typeface="+mn-cs"/>
            </a:endParaRP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  <a:defRPr/>
            </a:pPr>
            <a:endParaRPr lang="en-US" b="1" i="1" u="sng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457200" y="457200"/>
            <a:ext cx="8382000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rtl="1" eaLnBrk="1" hangingPunct="1"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800" b="1" dirty="0">
                <a:solidFill>
                  <a:srgbClr val="C0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AORTIC  ANEURYSMS</a:t>
            </a:r>
            <a:endParaRPr lang="en-US" sz="2800" dirty="0">
              <a:solidFill>
                <a:srgbClr val="3B3835"/>
              </a:solidFill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rtl="1" eaLnBrk="1" hangingPunct="1"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DEFINITION : 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abnormal permanent localized dilatation of an artery ( </a:t>
            </a:r>
            <a:r>
              <a:rPr lang="en-US" sz="2000" b="1" dirty="0">
                <a:solidFill>
                  <a:srgbClr val="C0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1.5 times 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or more of its normal diameter  ), it is either :</a:t>
            </a:r>
            <a:endParaRPr lang="en-US" sz="2000" dirty="0"/>
          </a:p>
          <a:p>
            <a:pPr>
              <a:lnSpc>
                <a:spcPct val="150000"/>
              </a:lnSpc>
              <a:buFont typeface="Wingdings" pitchFamily="2" charset="2"/>
              <a:buChar char="v"/>
              <a:tabLst>
                <a:tab pos="457200" algn="l"/>
              </a:tabLst>
              <a:defRPr/>
            </a:pPr>
            <a:r>
              <a:rPr lang="en-US" sz="2000" b="1" dirty="0">
                <a:solidFill>
                  <a:srgbClr val="7030A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True aneurysm :- 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contain all the layers of the vessel wall and appear to be </a:t>
            </a:r>
            <a:r>
              <a:rPr lang="en-US" sz="2000" dirty="0" err="1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sacular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or </a:t>
            </a:r>
            <a:r>
              <a:rPr lang="en-US" sz="2000" dirty="0" err="1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fusiform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in shape.</a:t>
            </a:r>
            <a:endParaRPr lang="en-US" sz="2000" dirty="0"/>
          </a:p>
          <a:p>
            <a:pPr>
              <a:lnSpc>
                <a:spcPct val="150000"/>
              </a:lnSpc>
              <a:buFont typeface="Wingdings" pitchFamily="2" charset="2"/>
              <a:buChar char="v"/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7030A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False (Pseudo) aneurysm: - 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is a pulsating hematoma situated in between the vessel wall layers &amp; it is contained by a fibrous capsule .</a:t>
            </a:r>
            <a:endParaRPr lang="en-US" sz="2000" dirty="0"/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b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***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Abdominal Aortic  Aneurysm ( A.A.A ) is the commonest  form of aortic aneurysm &amp; it is most commonly infra-renal in position and it is </a:t>
            </a:r>
            <a:r>
              <a:rPr lang="en-US" sz="2000" dirty="0" err="1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fusiform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in shape.</a:t>
            </a:r>
            <a:endParaRPr lang="en-US" sz="20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مستطيل 1"/>
          <p:cNvSpPr>
            <a:spLocks noChangeArrowheads="1"/>
          </p:cNvSpPr>
          <p:nvPr/>
        </p:nvSpPr>
        <p:spPr bwMode="auto">
          <a:xfrm>
            <a:off x="609600" y="914400"/>
            <a:ext cx="7696200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572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572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400" b="1">
                <a:solidFill>
                  <a:srgbClr val="C0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ETIOLOGY : </a:t>
            </a:r>
            <a:endParaRPr lang="en-US" altLang="ar-LY" sz="2400" b="1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It is multi-factorial and there is increased risk of  A.A.A in smokers and atherosclersis .</a:t>
            </a:r>
            <a:endParaRPr lang="en-US" altLang="ar-LY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Thoracic aneurysms tend to be sacular and commonly caused by Syphilis. </a:t>
            </a:r>
            <a:endParaRPr lang="en-US" altLang="ar-LY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Mycotic aneurysms are caused by bacterial aortitis.</a:t>
            </a:r>
            <a:endParaRPr lang="en-US" altLang="ar-LY" sz="2000"/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ar-LY" sz="2000">
                <a:solidFill>
                  <a:srgbClr val="3B3835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Pseudo or false aneurysm develops after penetrating trauma and it is an expanding pulsating hematoma.</a:t>
            </a:r>
            <a:endParaRPr lang="en-US" altLang="ar-LY" sz="20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2"/>
          <p:cNvSpPr>
            <a:spLocks noGrp="1"/>
          </p:cNvSpPr>
          <p:nvPr>
            <p:ph type="title" idx="4294967295"/>
          </p:nvPr>
        </p:nvSpPr>
        <p:spPr>
          <a:xfrm>
            <a:off x="128588" y="365125"/>
            <a:ext cx="8901112" cy="1325563"/>
          </a:xfrm>
        </p:spPr>
        <p:txBody>
          <a:bodyPr/>
          <a:lstStyle/>
          <a:p>
            <a:pPr algn="ctr" eaLnBrk="1" hangingPunct="1"/>
            <a:r>
              <a:rPr lang="en-US" altLang="zh-CN" sz="2400" b="1" smtClean="0"/>
              <a:t>SITES OF AORTIC ANEURYSMS</a:t>
            </a:r>
          </a:p>
        </p:txBody>
      </p:sp>
      <p:graphicFrame>
        <p:nvGraphicFramePr>
          <p:cNvPr id="63491" name="Object 2" descr="image8"/>
          <p:cNvGraphicFramePr>
            <a:graphicFrameLocks/>
          </p:cNvGraphicFramePr>
          <p:nvPr/>
        </p:nvGraphicFramePr>
        <p:xfrm>
          <a:off x="763588" y="2246313"/>
          <a:ext cx="3351212" cy="363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3" r:id="rId3" imgW="2295238" imgH="1952898" progId="PBrush">
                  <p:embed/>
                </p:oleObj>
              </mc:Choice>
              <mc:Fallback>
                <p:oleObj r:id="rId3" imgW="2295238" imgH="1952898" progId="PBrush">
                  <p:embed/>
                  <p:pic>
                    <p:nvPicPr>
                      <p:cNvPr id="0" name="Object 2" descr="image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588" y="2246313"/>
                        <a:ext cx="3351212" cy="363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2" name="Object 1" descr="image9"/>
          <p:cNvGraphicFramePr>
            <a:graphicFrameLocks/>
          </p:cNvGraphicFramePr>
          <p:nvPr/>
        </p:nvGraphicFramePr>
        <p:xfrm>
          <a:off x="5183188" y="2279650"/>
          <a:ext cx="2967037" cy="366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4" r:id="rId5" imgW="2247619" imgH="1952898" progId="PBrush">
                  <p:embed/>
                </p:oleObj>
              </mc:Choice>
              <mc:Fallback>
                <p:oleObj r:id="rId5" imgW="2247619" imgH="1952898" progId="PBrush">
                  <p:embed/>
                  <p:pic>
                    <p:nvPicPr>
                      <p:cNvPr id="0" name="Object 1" descr="image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3188" y="2279650"/>
                        <a:ext cx="2967037" cy="3665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12787"/>
            <a:ext cx="8229600" cy="582613"/>
          </a:xfrm>
          <a:ln>
            <a:miter/>
          </a:ln>
          <a:extLst/>
        </p:spPr>
        <p:txBody>
          <a:bodyPr>
            <a:normAutofit/>
            <a:scene3d>
              <a:camera prst="orthographicFront"/>
              <a:lightRig rig="threePt" dir="t"/>
            </a:scene3d>
          </a:bodyPr>
          <a:lstStyle/>
          <a:p>
            <a:pPr eaLnBrk="1" hangingPunct="1">
              <a:defRPr/>
            </a:pPr>
            <a:r>
              <a:rPr lang="en-US" sz="2400" b="1" dirty="0" smtClean="0"/>
              <a:t> </a:t>
            </a:r>
            <a:r>
              <a:rPr lang="en-US" sz="32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SYMPTOMS AND SIGNS . ( 6 Ps 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22438"/>
            <a:ext cx="8229600" cy="4754562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en-US" sz="2400" dirty="0" smtClean="0"/>
              <a:t>1- </a:t>
            </a:r>
            <a:r>
              <a:rPr lang="en-US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/>
              <a:t>ain: according to the site of obstruction.</a:t>
            </a:r>
          </a:p>
          <a:p>
            <a:pPr eaLnBrk="1" hangingPunct="1">
              <a:buFontTx/>
              <a:buNone/>
              <a:defRPr/>
            </a:pPr>
            <a:r>
              <a:rPr lang="en-US" sz="2400" dirty="0" smtClean="0"/>
              <a:t>2- </a:t>
            </a:r>
            <a:r>
              <a:rPr lang="en-US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/>
              <a:t>allor: at early stage, then later changes to cyanosis , then mottling which will be fixed at later stage ( sign of irreversibility)</a:t>
            </a:r>
          </a:p>
          <a:p>
            <a:pPr eaLnBrk="1" hangingPunct="1">
              <a:buFontTx/>
              <a:buNone/>
              <a:defRPr/>
            </a:pPr>
            <a:r>
              <a:rPr lang="en-US" sz="2400" dirty="0" smtClean="0"/>
              <a:t>3-</a:t>
            </a:r>
            <a:r>
              <a:rPr lang="en-US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/>
              <a:t>ulselesness .</a:t>
            </a:r>
            <a:endParaRPr lang="ar-LY" sz="2400" dirty="0" smtClean="0"/>
          </a:p>
          <a:p>
            <a:pPr eaLnBrk="1" hangingPunct="1">
              <a:buFontTx/>
              <a:buNone/>
              <a:defRPr/>
            </a:pPr>
            <a:r>
              <a:rPr lang="en-US" sz="2400" dirty="0" smtClean="0"/>
              <a:t>4-</a:t>
            </a:r>
            <a:r>
              <a:rPr lang="en-US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/>
              <a:t>erishing Cold (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POIKILOTHERMIA</a:t>
            </a:r>
            <a:r>
              <a:rPr lang="en-US" sz="2400" dirty="0" smtClean="0"/>
              <a:t>) .</a:t>
            </a:r>
          </a:p>
          <a:p>
            <a:pPr eaLnBrk="1" hangingPunct="1">
              <a:buFontTx/>
              <a:buNone/>
              <a:defRPr/>
            </a:pPr>
            <a:r>
              <a:rPr lang="en-US" sz="2400" dirty="0" smtClean="0"/>
              <a:t>5-</a:t>
            </a:r>
            <a:r>
              <a:rPr lang="en-US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/>
              <a:t>araesthesia . </a:t>
            </a:r>
          </a:p>
          <a:p>
            <a:pPr eaLnBrk="1" hangingPunct="1">
              <a:buFontTx/>
              <a:buNone/>
              <a:defRPr/>
            </a:pPr>
            <a:r>
              <a:rPr lang="en-US" sz="2400" dirty="0" smtClean="0"/>
              <a:t>6- </a:t>
            </a:r>
            <a:r>
              <a:rPr lang="en-US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/>
              <a:t>aralysis : these neurological manifestations are the most reliable symptoms &amp; indicates extreme </a:t>
            </a:r>
            <a:r>
              <a:rPr lang="ar-LY" sz="2400" dirty="0" smtClean="0"/>
              <a:t> </a:t>
            </a:r>
            <a:r>
              <a:rPr lang="en-US" sz="2400" dirty="0" smtClean="0"/>
              <a:t>emergency.</a:t>
            </a:r>
          </a:p>
          <a:p>
            <a:pPr eaLnBrk="1" hangingPunct="1">
              <a:buFontTx/>
              <a:buNone/>
              <a:defRPr/>
            </a:pPr>
            <a:r>
              <a:rPr lang="en-US" sz="2400" dirty="0" smtClean="0"/>
              <a:t> *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the 1</a:t>
            </a:r>
            <a:r>
              <a:rPr lang="en-US" sz="2400" baseline="30000" dirty="0" smtClean="0">
                <a:solidFill>
                  <a:schemeClr val="accent4">
                    <a:lumMod val="75000"/>
                  </a:schemeClr>
                </a:solidFill>
              </a:rPr>
              <a:t>st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 8 hours from the start of the acute event are the GOLDEN HOURES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171450" y="990600"/>
            <a:ext cx="8899525" cy="5538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u="sng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cs typeface="+mn-cs"/>
              </a:rPr>
              <a:t>SYMPTOMS AND SIGNS OF A.A.A: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u="sng" dirty="0">
              <a:latin typeface="+mn-lt"/>
              <a:cs typeface="+mn-cs"/>
            </a:endParaRPr>
          </a:p>
          <a:p>
            <a:pPr marL="342900" indent="-342900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  <a:cs typeface="+mn-cs"/>
              </a:rPr>
              <a:t>Asymptomatic :</a:t>
            </a:r>
            <a:r>
              <a:rPr lang="en-US" sz="2000" dirty="0">
                <a:latin typeface="+mj-lt"/>
                <a:cs typeface="+mn-cs"/>
              </a:rPr>
              <a:t>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</a:rPr>
              <a:t>     vast majority  ( about 75% ) are a symptomatic and discovered  by  a routine USS   axam. for other reasons.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</a:rPr>
              <a:t>     There may be an expansile epigastric pulsatile mass on exam.</a:t>
            </a:r>
          </a:p>
          <a:p>
            <a:pPr marL="342900" indent="-342900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  <a:cs typeface="+mn-cs"/>
              </a:rPr>
              <a:t>Symptomatic :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</a:rPr>
              <a:t> Symptoms often results from pressure on the </a:t>
            </a:r>
            <a:r>
              <a:rPr lang="en-US" sz="2000" dirty="0" err="1">
                <a:latin typeface="+mj-lt"/>
                <a:cs typeface="+mn-cs"/>
              </a:rPr>
              <a:t>adjucent</a:t>
            </a:r>
            <a:r>
              <a:rPr lang="en-US" sz="2000" dirty="0">
                <a:latin typeface="+mj-lt"/>
                <a:cs typeface="+mn-cs"/>
              </a:rPr>
              <a:t> struct</a:t>
            </a:r>
            <a:r>
              <a:rPr lang="en-US" sz="2000" dirty="0">
                <a:latin typeface="+mj-lt"/>
                <a:cs typeface="+mn-cs"/>
                <a:sym typeface="+mn-ea"/>
              </a:rPr>
              <a:t>ures ( Backache by pressure on the </a:t>
            </a:r>
            <a:r>
              <a:rPr lang="en-US" sz="2000" dirty="0" err="1">
                <a:latin typeface="+mj-lt"/>
                <a:cs typeface="+mn-cs"/>
                <a:sym typeface="+mn-ea"/>
              </a:rPr>
              <a:t>adjucent</a:t>
            </a:r>
            <a:r>
              <a:rPr lang="en-US" sz="2000" dirty="0">
                <a:latin typeface="+mj-lt"/>
                <a:cs typeface="+mn-cs"/>
                <a:sym typeface="+mn-ea"/>
              </a:rPr>
              <a:t> lumber vertebral bodies or abd. pain from pressure on the abd. organs) 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  <a:sym typeface="+mn-ea"/>
              </a:rPr>
              <a:t>  Examination may reveals expansile abd. mass just above the umbilicus.</a:t>
            </a:r>
          </a:p>
          <a:p>
            <a:pPr marL="342900" indent="-342900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  <a:cs typeface="+mn-cs"/>
                <a:sym typeface="+mn-ea"/>
              </a:rPr>
              <a:t>Complications: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  <a:sym typeface="+mn-ea"/>
              </a:rPr>
              <a:t> * sever back pain due to erosion of the lumber vertebral bodies.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  <a:sym typeface="+mn-ea"/>
              </a:rPr>
              <a:t> * eroding to I.V.C ( A.V fistula) 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  <a:sym typeface="+mn-ea"/>
              </a:rPr>
              <a:t> * distal embolus.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  <a:sym typeface="+mn-ea"/>
              </a:rPr>
              <a:t> * thrombosis with distal ischemia .</a:t>
            </a:r>
          </a:p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  <a:sym typeface="+mn-ea"/>
              </a:rPr>
              <a:t> * rupture A.A.A which is fatal .</a:t>
            </a:r>
          </a:p>
          <a:p>
            <a:pPr algn="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457200" y="941388"/>
            <a:ext cx="8229600" cy="49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>
            <a:spAutoFit/>
          </a:bodyPr>
          <a:lstStyle/>
          <a:p>
            <a:pPr rtl="1" eaLnBrk="1" hangingPunct="1">
              <a:tabLst>
                <a:tab pos="457200" algn="l"/>
              </a:tabLst>
              <a:defRPr/>
            </a:pPr>
            <a:r>
              <a:rPr lang="en-US" sz="2400" b="1" i="1" u="sng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SYMPTOMS AND SIGNS OF A.A.A: 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Asymptomatic : 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  vast majority  ( about 75% ) are a symptomatic and discovered  by  a routine USS   axam. for other reasons.</a:t>
            </a:r>
            <a:endParaRPr lang="en-US" sz="2000" dirty="0"/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  There may be an expansile epigastric pulsatile mass on exam.</a:t>
            </a:r>
            <a:endParaRPr lang="en-US" sz="2000" dirty="0"/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Symptomatic : 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Symptoms often results from pressure on the adjacent structures (Backache by pressure on the adjacent lumber vertebral bodies or abd. pain from pressure on the abd. organs) .</a:t>
            </a:r>
            <a:endParaRPr lang="en-US" sz="2000" dirty="0"/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Examination may reveals expansile abd. mass just above the umbilicus.</a:t>
            </a:r>
            <a:endParaRPr lang="en-US" sz="20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3400" y="762000"/>
            <a:ext cx="8610600" cy="2770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457200" algn="l"/>
              </a:tabLst>
              <a:defRPr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Complications: 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* sever back pain due to erosion of the lumber vertebral bodies.</a:t>
            </a:r>
            <a:endParaRPr lang="en-US" sz="2000" dirty="0"/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* eroding to I.V.C ( A.V fistula) </a:t>
            </a:r>
            <a:endParaRPr lang="en-US" sz="2000" dirty="0"/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ar-SA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* distal embolus.</a:t>
            </a:r>
            <a:endParaRPr lang="en-US" sz="2000" dirty="0"/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* thrombosis with distal ischemia .</a:t>
            </a:r>
            <a:endParaRPr lang="en-US" sz="2000" dirty="0"/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* rupture A.A.A which is fatal </a:t>
            </a:r>
            <a:r>
              <a:rPr lang="en-US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533400" y="939800"/>
            <a:ext cx="7924800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>
            <a:spAutoFit/>
          </a:bodyPr>
          <a:lstStyle/>
          <a:p>
            <a:pPr rtl="1" eaLnBrk="1" hangingPunct="1"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400" b="1" i="1" dirty="0">
                <a:solidFill>
                  <a:srgbClr val="C0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MANAGEMENT OF A.A.A :</a:t>
            </a:r>
            <a:endParaRPr lang="en-US" sz="2400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400" b="1" i="1" dirty="0" err="1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Invx</a:t>
            </a:r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. :- 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Tx/>
              <a:buAutoNum type="arabicPeriod"/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USS to assess the maximum diameter of the aneurysm and </a:t>
            </a:r>
            <a:r>
              <a:rPr lang="en-US" sz="2000" dirty="0" err="1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itis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relation to the renal arteries.</a:t>
            </a:r>
            <a:endParaRPr lang="en-US" sz="2000" dirty="0">
              <a:solidFill>
                <a:srgbClr val="3B383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AutoNum type="arabicPeriod"/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X- Ray may shows calcifications.</a:t>
            </a:r>
            <a:endParaRPr lang="en-US" sz="2000" dirty="0">
              <a:solidFill>
                <a:srgbClr val="3B383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AutoNum type="arabicPeriod"/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CT with or without contrast provides more informations than USS .</a:t>
            </a:r>
            <a:endParaRPr lang="en-US" sz="2000" dirty="0">
              <a:solidFill>
                <a:srgbClr val="3B383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AutoNum type="arabicPeriod"/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Angiography is not a routine  for A.A.A .</a:t>
            </a:r>
            <a:endParaRPr lang="en-US" sz="20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200" y="1143000"/>
            <a:ext cx="8382000" cy="48006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Treatment :- 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n-US" sz="2000" b="1" i="1" dirty="0">
                <a:latin typeface="Helvetica"/>
                <a:ea typeface="Times New Roman" pitchFamily="18" charset="0"/>
                <a:cs typeface="Times New Roman" pitchFamily="18" charset="0"/>
              </a:rPr>
              <a:t>Asymptomatic A.A.A   </a:t>
            </a:r>
            <a:r>
              <a:rPr lang="en-US" sz="2000" b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&lt; 5 cm 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in diameter may be treated conservatively especially if the patient of poor operative risk , with routine follow up with yearly USS .</a:t>
            </a:r>
            <a:endParaRPr lang="en-US" sz="2000" dirty="0"/>
          </a:p>
          <a:p>
            <a:pPr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n-US" sz="2000" b="1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A.A.A 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&gt; 5 cm </a:t>
            </a: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in diameter should be repaired electively as they have a higher risk for rupture .</a:t>
            </a:r>
            <a:endParaRPr lang="en-US" sz="2000" dirty="0"/>
          </a:p>
          <a:p>
            <a:pPr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Surgical repair with inlay of synthetic graft is the standard method of repair .</a:t>
            </a:r>
            <a:endParaRPr lang="en-US" sz="2000" dirty="0"/>
          </a:p>
          <a:p>
            <a:pPr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Endovascular repair with a graft or stent devices is indicated in selected cases </a:t>
            </a:r>
            <a:r>
              <a:rPr lang="en-US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6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7800975" cy="1325563"/>
          </a:xfrm>
        </p:spPr>
        <p:txBody>
          <a:bodyPr/>
          <a:lstStyle/>
          <a:p>
            <a:pPr algn="ctr" eaLnBrk="1" hangingPunct="1"/>
            <a:r>
              <a:rPr lang="en-US" altLang="zh-CN" sz="2400" smtClean="0"/>
              <a:t>INLAY SYNTHETIC GRAFT FOR INFRARENAL </a:t>
            </a:r>
            <a:br>
              <a:rPr lang="en-US" altLang="zh-CN" sz="2400" smtClean="0"/>
            </a:br>
            <a:r>
              <a:rPr lang="en-US" altLang="zh-CN" sz="2400" smtClean="0"/>
              <a:t>A.A.A</a:t>
            </a:r>
          </a:p>
        </p:txBody>
      </p:sp>
      <p:graphicFrame>
        <p:nvGraphicFramePr>
          <p:cNvPr id="69635" name="Object 1" descr="image10"/>
          <p:cNvGraphicFramePr>
            <a:graphicFrameLocks/>
          </p:cNvGraphicFramePr>
          <p:nvPr/>
        </p:nvGraphicFramePr>
        <p:xfrm>
          <a:off x="1371600" y="1676400"/>
          <a:ext cx="6413500" cy="454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6" r:id="rId3" imgW="2600000" imgH="1695687" progId="PBrush">
                  <p:embed/>
                </p:oleObj>
              </mc:Choice>
              <mc:Fallback>
                <p:oleObj r:id="rId3" imgW="2600000" imgH="1695687" progId="PBrush">
                  <p:embed/>
                  <p:pic>
                    <p:nvPicPr>
                      <p:cNvPr id="0" name="Object 1" descr="image1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676400"/>
                        <a:ext cx="6413500" cy="454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>
            <a:spLocks noChangeArrowheads="1"/>
          </p:cNvSpPr>
          <p:nvPr/>
        </p:nvSpPr>
        <p:spPr bwMode="auto">
          <a:xfrm>
            <a:off x="381000" y="914401"/>
            <a:ext cx="7848601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rtl="1" eaLnBrk="1" hangingPunct="1">
              <a:buFontTx/>
              <a:buChar char="•"/>
              <a:tabLst>
                <a:tab pos="457200" algn="l"/>
              </a:tabLst>
              <a:defRPr/>
            </a:pPr>
            <a:endParaRPr lang="en-US" sz="2000" b="1" dirty="0">
              <a:solidFill>
                <a:srgbClr val="3B3835"/>
              </a:solidFill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rtl="1" eaLnBrk="1" hangingPunct="1">
              <a:tabLst>
                <a:tab pos="457200" algn="l"/>
              </a:tabLst>
              <a:defRPr/>
            </a:pPr>
            <a:r>
              <a:rPr lang="en-US" sz="2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RUPTURED AORTIC ANEURYSM</a:t>
            </a:r>
            <a:r>
              <a:rPr lang="en-US" sz="2400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 </a:t>
            </a:r>
            <a:endParaRPr lang="en-US" sz="2400" b="1" i="1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latin typeface="+mn-lt"/>
              <a:cs typeface="+mn-cs"/>
            </a:endParaRPr>
          </a:p>
          <a:p>
            <a:pPr rtl="1" eaLnBrk="1" hangingPunct="1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endParaRPr lang="en-US" sz="2000" b="1" dirty="0">
              <a:solidFill>
                <a:srgbClr val="3B3835"/>
              </a:solidFill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rtl="1" eaLnBrk="1" hangingPunct="1"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b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**</a:t>
            </a:r>
            <a:r>
              <a:rPr lang="en-US" sz="2000" b="1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Sudden rupture of aneurysm due to rapid increase in the size</a:t>
            </a:r>
          </a:p>
          <a:p>
            <a:pPr rtl="1" eaLnBrk="1" hangingPunct="1"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b="1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( </a:t>
            </a:r>
            <a:r>
              <a:rPr lang="en-US" sz="2000" b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&gt; 7 cm </a:t>
            </a:r>
            <a:r>
              <a:rPr lang="en-US" sz="2000" b="1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).</a:t>
            </a:r>
            <a:endParaRPr lang="en-US" sz="2000" dirty="0"/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b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**</a:t>
            </a:r>
            <a:r>
              <a:rPr lang="en-US" sz="2000" b="1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It is may be retroperitoneal with a flank pain and expanding hematoma  or may be intra peritoneal which is characterized by a sudden sever abd. pain , collapse and rapid death .</a:t>
            </a:r>
            <a:endParaRPr lang="en-US" sz="2000" dirty="0"/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b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**</a:t>
            </a:r>
            <a:r>
              <a:rPr lang="en-US" sz="2000" b="1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It requires immediate surgical repair .</a:t>
            </a:r>
            <a:endParaRPr lang="en-US" sz="2000" dirty="0"/>
          </a:p>
          <a:p>
            <a:pPr>
              <a:lnSpc>
                <a:spcPct val="150000"/>
              </a:lnSpc>
              <a:tabLst>
                <a:tab pos="457200" algn="l"/>
              </a:tabLst>
              <a:defRPr/>
            </a:pPr>
            <a:r>
              <a:rPr lang="en-US" sz="2000" b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**</a:t>
            </a:r>
            <a:r>
              <a:rPr lang="en-US" sz="2000" b="1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The overall </a:t>
            </a:r>
            <a:r>
              <a:rPr lang="en-US" sz="2000" b="1" dirty="0" err="1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peri</a:t>
            </a:r>
            <a:r>
              <a:rPr lang="en-US" sz="2000" b="1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operative mortality is </a:t>
            </a:r>
            <a:r>
              <a:rPr lang="en-US" sz="2000" b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85% . </a:t>
            </a:r>
            <a:r>
              <a:rPr lang="en-US" sz="1000" b="1" dirty="0">
                <a:solidFill>
                  <a:srgbClr val="3B3835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ar-LY" altLang="ar-LY" smtClean="0"/>
          </a:p>
        </p:txBody>
      </p:sp>
      <p:pic>
        <p:nvPicPr>
          <p:cNvPr id="71683" name="Picture 2" descr="C:\Users\MAREI\AppData\Local\Temp\ksohtml\wps7E0A.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3400" y="381000"/>
            <a:ext cx="81534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THANK </a:t>
            </a:r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YOU</a:t>
            </a:r>
            <a:endParaRPr lang="ar-SA" sz="60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ln>
            <a:miter/>
          </a:ln>
          <a:extLst/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8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MANAGEMENT OF ACUTE LIMB ISCHEMIA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211762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*</a:t>
            </a:r>
            <a:r>
              <a:rPr lang="en-US" sz="2000" dirty="0" smtClean="0"/>
              <a:t> Symptoms and Signs .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*</a:t>
            </a:r>
            <a:r>
              <a:rPr lang="en-US" sz="2800" dirty="0" smtClean="0"/>
              <a:t> </a:t>
            </a:r>
            <a:r>
              <a:rPr lang="en-US" sz="2000" dirty="0" smtClean="0"/>
              <a:t>Establish the exact time of the onset of the symptoms.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*</a:t>
            </a:r>
            <a:r>
              <a:rPr lang="en-US" sz="2000" dirty="0" smtClean="0"/>
              <a:t> Hx of previous ischemic heart disease , </a:t>
            </a:r>
            <a:r>
              <a:rPr lang="en-US" sz="2000" dirty="0" err="1" smtClean="0"/>
              <a:t>valvular</a:t>
            </a:r>
            <a:r>
              <a:rPr lang="en-US" sz="2000" dirty="0" smtClean="0"/>
              <a:t> heart disease , intermittent  claudications or previous vascular surgery.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*</a:t>
            </a:r>
            <a:r>
              <a:rPr lang="en-US" sz="2400" dirty="0" smtClean="0">
                <a:solidFill>
                  <a:srgbClr val="00B050"/>
                </a:solidFill>
              </a:rPr>
              <a:t>Investigations: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 FBC, RFT, BI. GLUCOSE, CROSS MATCHING,CLOTTING SCREEN, </a:t>
            </a:r>
            <a:r>
              <a:rPr lang="en-US" sz="2000" dirty="0" smtClean="0">
                <a:sym typeface="+mn-ea"/>
              </a:rPr>
              <a:t>ECG &amp; ? URGENT ANGIOGRAPHY.</a:t>
            </a:r>
            <a:endParaRPr lang="en-US" sz="2000" dirty="0" smtClean="0"/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*</a:t>
            </a:r>
            <a:r>
              <a:rPr lang="en-US" sz="2000" dirty="0" smtClean="0"/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Treatment:</a:t>
            </a:r>
            <a:r>
              <a:rPr lang="en-US" sz="2000" dirty="0" smtClean="0"/>
              <a:t> 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   - Good analgesia .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   - anticoagulation with Heparin.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  - </a:t>
            </a:r>
            <a:r>
              <a:rPr lang="en-US" sz="2000" b="1" dirty="0" smtClean="0">
                <a:solidFill>
                  <a:srgbClr val="7030A0"/>
                </a:solidFill>
              </a:rPr>
              <a:t>If Embolism was suspected </a:t>
            </a:r>
            <a:r>
              <a:rPr lang="en-US" sz="2000" dirty="0" smtClean="0"/>
              <a:t>in a previously normal arterial tree,   </a:t>
            </a:r>
            <a:r>
              <a:rPr lang="ar-LY" sz="2000" dirty="0" smtClean="0"/>
              <a:t>  </a:t>
            </a:r>
            <a:r>
              <a:rPr lang="en-US" sz="2000" dirty="0" smtClean="0"/>
              <a:t>EMBOLICTOMY using Fogerty's Catheter should be undertaken.  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 ( Angiography will delay the Mx and the limb will be threatened .)</a:t>
            </a:r>
          </a:p>
          <a:p>
            <a:pPr eaLnBrk="1" hangingPunct="1">
              <a:buFontTx/>
              <a:buNone/>
              <a:defRPr/>
            </a:pP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61261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400" dirty="0" smtClean="0"/>
              <a:t> </a:t>
            </a:r>
            <a:r>
              <a:rPr lang="en-US" sz="2000" b="1" dirty="0" smtClean="0">
                <a:solidFill>
                  <a:srgbClr val="7030A0"/>
                </a:solidFill>
              </a:rPr>
              <a:t>- If Thrombosis was suspected </a:t>
            </a:r>
            <a:r>
              <a:rPr lang="en-US" sz="2000" dirty="0" smtClean="0"/>
              <a:t> ( on table Angiography is appropriate ). </a:t>
            </a:r>
            <a:br>
              <a:rPr lang="en-US" sz="2000" dirty="0" smtClean="0"/>
            </a:br>
            <a:r>
              <a:rPr lang="en-US" sz="2000" dirty="0" smtClean="0"/>
              <a:t>  </a:t>
            </a:r>
            <a:br>
              <a:rPr lang="en-US" sz="2000" dirty="0" smtClean="0"/>
            </a:br>
            <a:r>
              <a:rPr lang="en-US" sz="2000" dirty="0" smtClean="0"/>
              <a:t>&gt;</a:t>
            </a:r>
            <a:r>
              <a:rPr lang="en-US" sz="2000" u="sng" dirty="0" smtClean="0">
                <a:solidFill>
                  <a:schemeClr val="accent2">
                    <a:lumMod val="75000"/>
                  </a:schemeClr>
                </a:solidFill>
              </a:rPr>
              <a:t>In acute Thrombosis </a:t>
            </a:r>
            <a:r>
              <a:rPr lang="en-US" sz="2000" dirty="0" smtClean="0"/>
              <a:t>: on table angiography with THROMBECTOMY is appropriate.</a:t>
            </a:r>
            <a:br>
              <a:rPr lang="en-US" sz="2000" dirty="0" smtClean="0"/>
            </a:b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 &gt; </a:t>
            </a:r>
            <a:r>
              <a:rPr lang="en-US" sz="2000" u="sng" dirty="0" smtClean="0">
                <a:solidFill>
                  <a:schemeClr val="accent2">
                    <a:lumMod val="75000"/>
                  </a:schemeClr>
                </a:solidFill>
              </a:rPr>
              <a:t>In acute on chronic Thrombosis</a:t>
            </a:r>
            <a:r>
              <a:rPr lang="en-US" sz="2000" dirty="0" smtClean="0"/>
              <a:t>, in absence neurological symptoms: Intra-arterial Thrombolytic therapy may appropriate</a:t>
            </a:r>
            <a:br>
              <a:rPr lang="en-US" sz="2000" dirty="0" smtClean="0"/>
            </a:br>
            <a:r>
              <a:rPr lang="en-US" sz="2000" dirty="0" smtClean="0"/>
              <a:t>  ( STREPTOKINASE &amp; UROKINASE) .</a:t>
            </a:r>
            <a:br>
              <a:rPr lang="en-US" sz="2000" dirty="0" smtClean="0"/>
            </a:b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 &gt;Both procedures should be followed by Angioplasty or Bypass grafting .</a:t>
            </a:r>
            <a:br>
              <a:rPr lang="en-US" sz="2000" dirty="0" smtClean="0"/>
            </a:b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 - Following Revascularization , FASCIOTOMY  is appropriate to prevent COMPATMENT SYNDROM.( release of the free radicals with </a:t>
            </a:r>
            <a:r>
              <a:rPr lang="en-US" sz="2000" dirty="0" err="1" smtClean="0"/>
              <a:t>Myoglobine</a:t>
            </a:r>
            <a:r>
              <a:rPr lang="en-US" sz="2000" dirty="0" smtClean="0"/>
              <a:t> and other toxic substances will cause acute renal failure &amp; will be the </a:t>
            </a:r>
            <a:r>
              <a:rPr lang="en-US" sz="2400" dirty="0" smtClean="0"/>
              <a:t>leading </a:t>
            </a:r>
            <a:r>
              <a:rPr lang="en-US" sz="2000" dirty="0" smtClean="0"/>
              <a:t>cause of death.)  </a:t>
            </a:r>
            <a:r>
              <a:rPr lang="ar-LY" sz="2000" dirty="0" smtClean="0"/>
              <a:t> 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ar-LY" sz="2400" dirty="0" smtClean="0"/>
              <a:t>  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 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88987"/>
            <a:ext cx="8229600" cy="582613"/>
          </a:xfrm>
          <a:ln>
            <a:miter/>
          </a:ln>
          <a:extLst/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prognosis</a:t>
            </a:r>
          </a:p>
        </p:txBody>
      </p:sp>
      <p:sp>
        <p:nvSpPr>
          <p:cNvPr id="12291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ar-LY" sz="2000" smtClean="0"/>
              <a:t>   </a:t>
            </a:r>
          </a:p>
          <a:p>
            <a:pPr eaLnBrk="1" hangingPunct="1">
              <a:buFontTx/>
              <a:buNone/>
            </a:pPr>
            <a:r>
              <a:rPr lang="en-US" altLang="ar-LY" sz="2000" smtClean="0"/>
              <a:t>   Ideally surgery should undertaken within 8 hours from onset of</a:t>
            </a:r>
          </a:p>
          <a:p>
            <a:pPr eaLnBrk="1" hangingPunct="1">
              <a:buFontTx/>
              <a:buNone/>
            </a:pPr>
            <a:r>
              <a:rPr lang="en-US" altLang="ar-LY" sz="2000" smtClean="0"/>
              <a:t> symptoms if a good results to be obtained.</a:t>
            </a:r>
          </a:p>
          <a:p>
            <a:pPr eaLnBrk="1" hangingPunct="1">
              <a:buFontTx/>
              <a:buNone/>
            </a:pPr>
            <a:r>
              <a:rPr lang="en-US" altLang="ar-LY" sz="2000" smtClean="0"/>
              <a:t>     Delay in treatment will increase the incidence of Amputations and Mortality.</a:t>
            </a:r>
          </a:p>
          <a:p>
            <a:pPr eaLnBrk="1" hangingPunct="1">
              <a:buFontTx/>
              <a:buNone/>
            </a:pPr>
            <a:endParaRPr lang="ar-SA" altLang="ar-LY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 Colo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1561</TotalTime>
  <Words>3423</Words>
  <Application>Microsoft Office PowerPoint</Application>
  <PresentationFormat>On-screen Show (4:3)</PresentationFormat>
  <Paragraphs>451</Paragraphs>
  <Slides>67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67</vt:i4>
      </vt:variant>
    </vt:vector>
  </HeadingPairs>
  <TitlesOfParts>
    <vt:vector size="77" baseType="lpstr">
      <vt:lpstr>Arial</vt:lpstr>
      <vt:lpstr>SimSun</vt:lpstr>
      <vt:lpstr>Calibri</vt:lpstr>
      <vt:lpstr>+mn-ea</vt:lpstr>
      <vt:lpstr>Times New Roman</vt:lpstr>
      <vt:lpstr>mn-cs</vt:lpstr>
      <vt:lpstr>Arabic Typesetting</vt:lpstr>
      <vt:lpstr>Helvetica</vt:lpstr>
      <vt:lpstr>Wingdings</vt:lpstr>
      <vt:lpstr>Green Color</vt:lpstr>
      <vt:lpstr>PowerPoint Presentation</vt:lpstr>
      <vt:lpstr>APPLIED  ANATOMY </vt:lpstr>
      <vt:lpstr>ACUTE LIMB ISCHEMIA</vt:lpstr>
      <vt:lpstr>B-THROMBOSIS:   *Usually occurs in area of arteriosclerotic narrowing ( atherosclerotic occlusive  disease) with Hx of claudication prior to acute event.    *Thrombosis in a relatively normal vessels can be in a patient with hypercoagulability   status as in ; Malignancy , protein C &amp;S deficiency and in polycythemia.  C- TRAUMA :   *Penetrating as in stab wounds ; following limb fractures (popliteal A. damage following supracondylar fracture of the femur ) .  *Blunt trauma .  *Iatrogenic trauma ( interventional vascular procedures) ; as in arterial catheterization.   </vt:lpstr>
      <vt:lpstr>CLINICAL DIFFRENTIATION BETWEEN EMBOLIS AND THROMBOSIS</vt:lpstr>
      <vt:lpstr> SYMPTOMS AND SIGNS . ( 6 Ps )</vt:lpstr>
      <vt:lpstr>MANAGEMENT OF ACUTE LIMB ISCHEMIA</vt:lpstr>
      <vt:lpstr> - If Thrombosis was suspected  ( on table Angiography is appropriate ).     &gt;In acute Thrombosis : on table angiography with THROMBECTOMY is appropriate.    &gt; In acute on chronic Thrombosis, in absence neurological symptoms: Intra-arterial Thrombolytic therapy may appropriate   ( STREPTOKINASE &amp; UROKINASE) .    &gt;Both procedures should be followed by Angioplasty or Bypass grafting .    - Following Revascularization , FASCIOTOMY  is appropriate to prevent COMPATMENT SYNDROM.( release of the free radicals with Myoglobine and other toxic substances will cause acute renal failure &amp; will be the leading cause of death.)          </vt:lpstr>
      <vt:lpstr>prognosis</vt:lpstr>
      <vt:lpstr> CHRONIC LIMB ISCHEMIA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Surgical repair option for aorto-iliac disease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DIABETIC  FOOT (DF)</vt:lpstr>
      <vt:lpstr>PowerPoint Presentation</vt:lpstr>
      <vt:lpstr>PowerPoint Presentation</vt:lpstr>
      <vt:lpstr>PowerPoint Presentation</vt:lpstr>
      <vt:lpstr>PowerPoint Presentation</vt:lpstr>
      <vt:lpstr>COMPARE NEUROPATHIC AND ISCHEMIC ULCERS</vt:lpstr>
      <vt:lpstr>PowerPoint Presentation</vt:lpstr>
      <vt:lpstr>PowerPoint Presentation</vt:lpstr>
      <vt:lpstr>ANKLE   BRACHIAL  INDEX</vt:lpstr>
      <vt:lpstr>ANKLE   BRACHIAL  INDEX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SITES OF AORTIC ANEURYSMS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INLAY SYNTHETIC GRAFT FOR INFRARENAL  A.A.A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ARTERIAL DISEASE</dc:title>
  <dc:creator>MAREI</dc:creator>
  <cp:lastModifiedBy>SARA</cp:lastModifiedBy>
  <cp:revision>63</cp:revision>
  <dcterms:created xsi:type="dcterms:W3CDTF">2016-05-24T12:01:00Z</dcterms:created>
  <dcterms:modified xsi:type="dcterms:W3CDTF">2020-06-20T07:32:28Z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1033-10.2.0.7439</vt:lpwstr>
  </property>
</Properties>
</file>