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2" r:id="rId1"/>
  </p:sldMasterIdLst>
  <p:notesMasterIdLst>
    <p:notesMasterId r:id="rId15"/>
  </p:notesMasterIdLst>
  <p:sldIdLst>
    <p:sldId id="257" r:id="rId2"/>
    <p:sldId id="259" r:id="rId3"/>
    <p:sldId id="260" r:id="rId4"/>
    <p:sldId id="261" r:id="rId5"/>
    <p:sldId id="262" r:id="rId6"/>
    <p:sldId id="263" r:id="rId7"/>
    <p:sldId id="265" r:id="rId8"/>
    <p:sldId id="264" r:id="rId9"/>
    <p:sldId id="266" r:id="rId10"/>
    <p:sldId id="267" r:id="rId11"/>
    <p:sldId id="268" r:id="rId12"/>
    <p:sldId id="269" r:id="rId13"/>
    <p:sldId id="270"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75" autoAdjust="0"/>
    <p:restoredTop sz="94660"/>
  </p:normalViewPr>
  <p:slideViewPr>
    <p:cSldViewPr snapToGrid="0">
      <p:cViewPr varScale="1">
        <p:scale>
          <a:sx n="70" d="100"/>
          <a:sy n="70"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440DFB22-09F1-4A4F-B1EF-B0D4AD0BC03E}" type="datetimeFigureOut">
              <a:rPr lang="ar-SA" smtClean="0"/>
              <a:t>02/05/1442</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1C414622-829C-4416-8E44-2D2A48818924}" type="slidenum">
              <a:rPr lang="ar-SA" smtClean="0"/>
              <a:t>‹#›</a:t>
            </a:fld>
            <a:endParaRPr lang="ar-SA"/>
          </a:p>
        </p:txBody>
      </p:sp>
    </p:spTree>
    <p:extLst>
      <p:ext uri="{BB962C8B-B14F-4D97-AF65-F5344CB8AC3E}">
        <p14:creationId xmlns:p14="http://schemas.microsoft.com/office/powerpoint/2010/main" val="307408352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1C414622-829C-4416-8E44-2D2A48818924}" type="slidenum">
              <a:rPr lang="ar-SA" smtClean="0"/>
              <a:t>2</a:t>
            </a:fld>
            <a:endParaRPr lang="ar-SA"/>
          </a:p>
        </p:txBody>
      </p:sp>
    </p:spTree>
    <p:extLst>
      <p:ext uri="{BB962C8B-B14F-4D97-AF65-F5344CB8AC3E}">
        <p14:creationId xmlns:p14="http://schemas.microsoft.com/office/powerpoint/2010/main" val="22561745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A34DC8E6-E98D-4238-BD74-500CCD2B6BC6}" type="datetime1">
              <a:rPr lang="en-US" smtClean="0"/>
              <a:t>12/16/2020</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EA8502D5-D2A7-416B-A79C-00C39AB3625B}" type="slidenum">
              <a:rPr lang="en-US" smtClean="0"/>
              <a:t>‹#›</a:t>
            </a:fld>
            <a:endParaRPr lang="en-US"/>
          </a:p>
        </p:txBody>
      </p:sp>
    </p:spTree>
    <p:extLst>
      <p:ext uri="{BB962C8B-B14F-4D97-AF65-F5344CB8AC3E}">
        <p14:creationId xmlns:p14="http://schemas.microsoft.com/office/powerpoint/2010/main" val="1986664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AE26D69-68D0-4D8A-AFDC-4E40ACC7F6D7}" type="datetime1">
              <a:rPr lang="en-US" smtClean="0"/>
              <a:t>12/16/2020</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EA8502D5-D2A7-416B-A79C-00C39AB3625B}" type="slidenum">
              <a:rPr lang="en-US" smtClean="0"/>
              <a:t>‹#›</a:t>
            </a:fld>
            <a:endParaRPr lang="en-US"/>
          </a:p>
        </p:txBody>
      </p:sp>
    </p:spTree>
    <p:extLst>
      <p:ext uri="{BB962C8B-B14F-4D97-AF65-F5344CB8AC3E}">
        <p14:creationId xmlns:p14="http://schemas.microsoft.com/office/powerpoint/2010/main" val="522414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58DD36A9-7285-494E-8ADB-EE1152B26B85}" type="datetime1">
              <a:rPr lang="en-US" smtClean="0"/>
              <a:t>12/16/2020</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A8502D5-D2A7-416B-A79C-00C39AB3625B}" type="slidenum">
              <a:rPr lang="en-US" smtClean="0"/>
              <a:t>‹#›</a:t>
            </a:fld>
            <a:endParaRPr lang="en-US"/>
          </a:p>
        </p:txBody>
      </p:sp>
    </p:spTree>
    <p:extLst>
      <p:ext uri="{BB962C8B-B14F-4D97-AF65-F5344CB8AC3E}">
        <p14:creationId xmlns:p14="http://schemas.microsoft.com/office/powerpoint/2010/main" val="4107364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DA4D152-A8C2-4988-964C-6880AC01FC2C}" type="datetime1">
              <a:rPr lang="en-US" smtClean="0"/>
              <a:t>12/16/2020</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A8502D5-D2A7-416B-A79C-00C39AB3625B}" type="slidenum">
              <a:rPr lang="en-US" smtClean="0"/>
              <a:t>‹#›</a:t>
            </a:fld>
            <a:endParaRPr lang="en-US"/>
          </a:p>
        </p:txBody>
      </p:sp>
    </p:spTree>
    <p:extLst>
      <p:ext uri="{BB962C8B-B14F-4D97-AF65-F5344CB8AC3E}">
        <p14:creationId xmlns:p14="http://schemas.microsoft.com/office/powerpoint/2010/main" val="184840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ADED318-1809-474F-B055-90136D1F4447}" type="datetime1">
              <a:rPr lang="en-US" smtClean="0"/>
              <a:t>12/16/2020</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A8502D5-D2A7-416B-A79C-00C39AB3625B}" type="slidenum">
              <a:rPr lang="en-US" smtClean="0"/>
              <a:t>‹#›</a:t>
            </a:fld>
            <a:endParaRPr lang="en-US"/>
          </a:p>
        </p:txBody>
      </p:sp>
    </p:spTree>
    <p:extLst>
      <p:ext uri="{BB962C8B-B14F-4D97-AF65-F5344CB8AC3E}">
        <p14:creationId xmlns:p14="http://schemas.microsoft.com/office/powerpoint/2010/main" val="1481389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409BF7F-0B34-416B-B68E-6B4EB53AE49C}" type="datetime1">
              <a:rPr lang="en-US" smtClean="0"/>
              <a:t>12/16/2020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8502D5-D2A7-416B-A79C-00C39AB3625B}" type="slidenum">
              <a:rPr lang="en-US" smtClean="0"/>
              <a:t>‹#›</a:t>
            </a:fld>
            <a:endParaRPr lang="en-US"/>
          </a:p>
        </p:txBody>
      </p:sp>
    </p:spTree>
    <p:extLst>
      <p:ext uri="{BB962C8B-B14F-4D97-AF65-F5344CB8AC3E}">
        <p14:creationId xmlns:p14="http://schemas.microsoft.com/office/powerpoint/2010/main" val="19068992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0D88F79-643B-4FC8-AC22-99AFEC6FD397}" type="datetime1">
              <a:rPr lang="en-US" smtClean="0"/>
              <a:t>12/16/2020</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EA8502D5-D2A7-416B-A79C-00C39AB3625B}" type="slidenum">
              <a:rPr lang="en-US" smtClean="0"/>
              <a:t>‹#›</a:t>
            </a:fld>
            <a:endParaRPr lang="en-US"/>
          </a:p>
        </p:txBody>
      </p:sp>
    </p:spTree>
    <p:extLst>
      <p:ext uri="{BB962C8B-B14F-4D97-AF65-F5344CB8AC3E}">
        <p14:creationId xmlns:p14="http://schemas.microsoft.com/office/powerpoint/2010/main" val="8088882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C1E737C-D033-4591-939C-B1316D5190AF}" type="datetime1">
              <a:rPr lang="en-US" smtClean="0"/>
              <a:t>12/16/2020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502D5-D2A7-416B-A79C-00C39AB3625B}" type="slidenum">
              <a:rPr lang="en-US" smtClean="0"/>
              <a:t>‹#›</a:t>
            </a:fld>
            <a:endParaRPr lang="en-US"/>
          </a:p>
        </p:txBody>
      </p:sp>
    </p:spTree>
    <p:extLst>
      <p:ext uri="{BB962C8B-B14F-4D97-AF65-F5344CB8AC3E}">
        <p14:creationId xmlns:p14="http://schemas.microsoft.com/office/powerpoint/2010/main" val="3761271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53253C68-FDCA-4481-AA57-45D0016D48F2}" type="datetime1">
              <a:rPr lang="en-US" smtClean="0"/>
              <a:t>12/16/2020</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A8502D5-D2A7-416B-A79C-00C39AB3625B}" type="slidenum">
              <a:rPr lang="en-US" smtClean="0"/>
              <a:t>‹#›</a:t>
            </a:fld>
            <a:endParaRPr lang="en-US"/>
          </a:p>
        </p:txBody>
      </p:sp>
    </p:spTree>
    <p:extLst>
      <p:ext uri="{BB962C8B-B14F-4D97-AF65-F5344CB8AC3E}">
        <p14:creationId xmlns:p14="http://schemas.microsoft.com/office/powerpoint/2010/main" val="393899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829F00D-DE78-47B5-8AC3-A51A4E758A78}" type="datetime1">
              <a:rPr lang="en-US" smtClean="0"/>
              <a:t>12/16/2020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502D5-D2A7-416B-A79C-00C39AB3625B}" type="slidenum">
              <a:rPr lang="en-US" smtClean="0"/>
              <a:t>‹#›</a:t>
            </a:fld>
            <a:endParaRPr lang="en-US"/>
          </a:p>
        </p:txBody>
      </p:sp>
    </p:spTree>
    <p:extLst>
      <p:ext uri="{BB962C8B-B14F-4D97-AF65-F5344CB8AC3E}">
        <p14:creationId xmlns:p14="http://schemas.microsoft.com/office/powerpoint/2010/main" val="1660598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3D7F8B-0850-416C-8DAD-5E1EEC1FC71B}" type="datetime1">
              <a:rPr lang="en-US" smtClean="0"/>
              <a:t>12/16/2020</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A8502D5-D2A7-416B-A79C-00C39AB3625B}" type="slidenum">
              <a:rPr lang="en-US" smtClean="0"/>
              <a:t>‹#›</a:t>
            </a:fld>
            <a:endParaRPr lang="en-US"/>
          </a:p>
        </p:txBody>
      </p:sp>
    </p:spTree>
    <p:extLst>
      <p:ext uri="{BB962C8B-B14F-4D97-AF65-F5344CB8AC3E}">
        <p14:creationId xmlns:p14="http://schemas.microsoft.com/office/powerpoint/2010/main" val="3977613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C0CEEC2-9032-4B86-9F9F-3CB29D90E2B4}" type="datetime1">
              <a:rPr lang="en-US" smtClean="0"/>
              <a:t>12/16/2020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8502D5-D2A7-416B-A79C-00C39AB3625B}" type="slidenum">
              <a:rPr lang="en-US" smtClean="0"/>
              <a:t>‹#›</a:t>
            </a:fld>
            <a:endParaRPr lang="en-US"/>
          </a:p>
        </p:txBody>
      </p:sp>
    </p:spTree>
    <p:extLst>
      <p:ext uri="{BB962C8B-B14F-4D97-AF65-F5344CB8AC3E}">
        <p14:creationId xmlns:p14="http://schemas.microsoft.com/office/powerpoint/2010/main" val="2853764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4B6ECC2-CAF7-4E1E-8BDA-EC3AE9D1DDEF}" type="datetime1">
              <a:rPr lang="en-US" smtClean="0"/>
              <a:t>12/16/2020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8502D5-D2A7-416B-A79C-00C39AB3625B}" type="slidenum">
              <a:rPr lang="en-US" smtClean="0"/>
              <a:t>‹#›</a:t>
            </a:fld>
            <a:endParaRPr lang="en-US"/>
          </a:p>
        </p:txBody>
      </p:sp>
    </p:spTree>
    <p:extLst>
      <p:ext uri="{BB962C8B-B14F-4D97-AF65-F5344CB8AC3E}">
        <p14:creationId xmlns:p14="http://schemas.microsoft.com/office/powerpoint/2010/main" val="2780976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57F1B92-0118-4DB2-8027-E2AB01B82027}" type="datetime1">
              <a:rPr lang="en-US" smtClean="0"/>
              <a:t>12/16/2020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8502D5-D2A7-416B-A79C-00C39AB3625B}" type="slidenum">
              <a:rPr lang="en-US" smtClean="0"/>
              <a:t>‹#›</a:t>
            </a:fld>
            <a:endParaRPr lang="en-US"/>
          </a:p>
        </p:txBody>
      </p:sp>
    </p:spTree>
    <p:extLst>
      <p:ext uri="{BB962C8B-B14F-4D97-AF65-F5344CB8AC3E}">
        <p14:creationId xmlns:p14="http://schemas.microsoft.com/office/powerpoint/2010/main" val="1926967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74B9F1-347A-46A9-A5BF-0B3E5FF68C3C}" type="datetime1">
              <a:rPr lang="en-US" smtClean="0"/>
              <a:t>12/16/2020</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EA8502D5-D2A7-416B-A79C-00C39AB3625B}" type="slidenum">
              <a:rPr lang="en-US" smtClean="0"/>
              <a:t>‹#›</a:t>
            </a:fld>
            <a:endParaRPr lang="en-US"/>
          </a:p>
        </p:txBody>
      </p:sp>
    </p:spTree>
    <p:extLst>
      <p:ext uri="{BB962C8B-B14F-4D97-AF65-F5344CB8AC3E}">
        <p14:creationId xmlns:p14="http://schemas.microsoft.com/office/powerpoint/2010/main" val="266626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B5A2A05-3019-4FF5-84A9-15C81F9BA4F7}" type="datetime1">
              <a:rPr lang="en-US" smtClean="0"/>
              <a:t>12/16/2020</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EA8502D5-D2A7-416B-A79C-00C39AB3625B}" type="slidenum">
              <a:rPr lang="en-US" smtClean="0"/>
              <a:t>‹#›</a:t>
            </a:fld>
            <a:endParaRPr lang="en-US"/>
          </a:p>
        </p:txBody>
      </p:sp>
    </p:spTree>
    <p:extLst>
      <p:ext uri="{BB962C8B-B14F-4D97-AF65-F5344CB8AC3E}">
        <p14:creationId xmlns:p14="http://schemas.microsoft.com/office/powerpoint/2010/main" val="2768120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239201C-9B69-4B4D-8E4F-2099BF5F0D2F}" type="datetime1">
              <a:rPr lang="en-US" smtClean="0"/>
              <a:t>12/16/2020</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EA8502D5-D2A7-416B-A79C-00C39AB3625B}" type="slidenum">
              <a:rPr lang="en-US" smtClean="0"/>
              <a:t>‹#›</a:t>
            </a:fld>
            <a:endParaRPr lang="en-US"/>
          </a:p>
        </p:txBody>
      </p:sp>
    </p:spTree>
    <p:extLst>
      <p:ext uri="{BB962C8B-B14F-4D97-AF65-F5344CB8AC3E}">
        <p14:creationId xmlns:p14="http://schemas.microsoft.com/office/powerpoint/2010/main" val="949105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B5209D6F-E136-4898-BCAF-1910016F4055}" type="datetime1">
              <a:rPr lang="en-US" smtClean="0"/>
              <a:t>12/16/2020</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EA8502D5-D2A7-416B-A79C-00C39AB3625B}" type="slidenum">
              <a:rPr lang="en-US" smtClean="0"/>
              <a:t>‹#›</a:t>
            </a:fld>
            <a:endParaRPr lang="en-US"/>
          </a:p>
        </p:txBody>
      </p:sp>
    </p:spTree>
    <p:extLst>
      <p:ext uri="{BB962C8B-B14F-4D97-AF65-F5344CB8AC3E}">
        <p14:creationId xmlns:p14="http://schemas.microsoft.com/office/powerpoint/2010/main" val="3076044271"/>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 id="2147483845" r:id="rId13"/>
    <p:sldLayoutId id="2147483846" r:id="rId14"/>
    <p:sldLayoutId id="2147483847" r:id="rId15"/>
    <p:sldLayoutId id="2147483848" r:id="rId16"/>
    <p:sldLayoutId id="2147483849" r:id="rId17"/>
  </p:sldLayoutIdLst>
  <p:hf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www.thoughtco.com/sender-communication-1691943" TargetMode="External"/><Relationship Id="rId3" Type="http://schemas.openxmlformats.org/officeDocument/2006/relationships/hyperlink" Target="https://www.thoughtco.com/feedback-communication-term-1690789" TargetMode="External"/><Relationship Id="rId7" Type="http://schemas.openxmlformats.org/officeDocument/2006/relationships/hyperlink" Target="https://www.thoughtco.com/noise-communication-term-1691349" TargetMode="External"/><Relationship Id="rId2" Type="http://schemas.openxmlformats.org/officeDocument/2006/relationships/hyperlink" Target="https://www.skillsyouneed.com/ips/interpersonal-communication.html" TargetMode="External"/><Relationship Id="rId1" Type="http://schemas.openxmlformats.org/officeDocument/2006/relationships/slideLayout" Target="../slideLayouts/slideLayout2.xml"/><Relationship Id="rId6" Type="http://schemas.openxmlformats.org/officeDocument/2006/relationships/hyperlink" Target="https://www.thoughtco.com/receiver-communication-1691899" TargetMode="External"/><Relationship Id="rId5" Type="http://schemas.openxmlformats.org/officeDocument/2006/relationships/hyperlink" Target="https://humancommkj.weebly.com/context.html" TargetMode="External"/><Relationship Id="rId4" Type="http://schemas.openxmlformats.org/officeDocument/2006/relationships/hyperlink" Target="https://courses.lumenlearning.com/wm-principlesofmanagement/chapter/channels-of-business-communication/"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80BDC87-D9BD-41E9-A228-34A2B6244B64}"/>
              </a:ext>
            </a:extLst>
          </p:cNvPr>
          <p:cNvSpPr>
            <a:spLocks noGrp="1"/>
          </p:cNvSpPr>
          <p:nvPr>
            <p:ph type="title"/>
          </p:nvPr>
        </p:nvSpPr>
        <p:spPr>
          <a:xfrm>
            <a:off x="542699" y="2340864"/>
            <a:ext cx="10539829" cy="3977640"/>
          </a:xfrm>
        </p:spPr>
        <p:txBody>
          <a:bodyPr>
            <a:normAutofit fontScale="90000"/>
          </a:bodyPr>
          <a:lstStyle/>
          <a:p>
            <a:pPr marL="0" marR="0" lvl="0" indent="0" algn="ctr" defTabSz="457200" rtl="0" eaLnBrk="1" fontAlgn="auto" latinLnBrk="0" hangingPunct="1">
              <a:lnSpc>
                <a:spcPct val="100000"/>
              </a:lnSpc>
              <a:spcBef>
                <a:spcPct val="20000"/>
              </a:spcBef>
              <a:spcAft>
                <a:spcPts val="600"/>
              </a:spcAft>
              <a:buClr>
                <a:prstClr val="white"/>
              </a:buClr>
              <a:buSzPct val="100000"/>
              <a:buFont typeface="Arial"/>
              <a:buNone/>
              <a:tabLst/>
              <a:defRPr/>
            </a:pPr>
            <a:r>
              <a:rPr lang="en-US" dirty="0"/>
              <a:t>                                                   </a:t>
            </a:r>
            <a:r>
              <a:rPr lang="ar-LY" dirty="0"/>
              <a:t/>
            </a:r>
            <a:br>
              <a:rPr lang="ar-LY" dirty="0"/>
            </a:br>
            <a:r>
              <a:rPr lang="ar-LY" dirty="0"/>
              <a:t/>
            </a:r>
            <a:br>
              <a:rPr lang="ar-LY" dirty="0"/>
            </a:br>
            <a:r>
              <a:rPr lang="en-US" dirty="0"/>
              <a:t/>
            </a:r>
            <a:br>
              <a:rPr lang="en-US" dirty="0"/>
            </a:br>
            <a:r>
              <a:rPr lang="en-US" dirty="0"/>
              <a:t/>
            </a:r>
            <a:br>
              <a:rPr lang="en-US" dirty="0"/>
            </a:br>
            <a:r>
              <a:rPr lang="en-US" dirty="0"/>
              <a:t/>
            </a:r>
            <a:br>
              <a:rPr lang="en-US" dirty="0"/>
            </a:br>
            <a:r>
              <a:rPr lang="en-US" dirty="0"/>
              <a:t/>
            </a:r>
            <a:br>
              <a:rPr lang="en-US" dirty="0"/>
            </a:br>
            <a:r>
              <a:rPr lang="en-US" dirty="0"/>
              <a:t> </a:t>
            </a:r>
            <a:br>
              <a:rPr lang="en-US" dirty="0"/>
            </a:br>
            <a:r>
              <a:rPr lang="en-US" dirty="0"/>
              <a:t>    </a:t>
            </a:r>
            <a:br>
              <a:rPr lang="en-US" dirty="0"/>
            </a:br>
            <a:r>
              <a:rPr lang="en-US" dirty="0"/>
              <a:t/>
            </a:r>
            <a:br>
              <a:rPr lang="en-US" dirty="0"/>
            </a:br>
            <a:r>
              <a:rPr lang="en-US" dirty="0"/>
              <a:t/>
            </a:r>
            <a:br>
              <a:rPr lang="en-US" dirty="0"/>
            </a:br>
            <a:r>
              <a:rPr lang="en-US" sz="2200" dirty="0">
                <a:solidFill>
                  <a:schemeClr val="bg2">
                    <a:lumMod val="10000"/>
                  </a:schemeClr>
                </a:solidFill>
              </a:rPr>
              <a:t>           </a:t>
            </a:r>
            <a:r>
              <a:rPr kumimoji="0" lang="en-US" sz="2200" b="0" i="0" u="none" strike="noStrike" kern="1200" cap="small" spc="0" normalizeH="0" baseline="0" noProof="0" dirty="0">
                <a:ln>
                  <a:noFill/>
                </a:ln>
                <a:solidFill>
                  <a:schemeClr val="bg2">
                    <a:lumMod val="10000"/>
                  </a:schemeClr>
                </a:solidFill>
                <a:effectLst>
                  <a:glow rad="38100">
                    <a:prstClr val="black">
                      <a:lumMod val="50000"/>
                      <a:lumOff val="50000"/>
                      <a:alpha val="20000"/>
                    </a:prstClr>
                  </a:glow>
                  <a:outerShdw blurRad="44450" dist="12700" dir="13860000" algn="tl" rotWithShape="0">
                    <a:srgbClr val="000000">
                      <a:alpha val="20000"/>
                    </a:srgbClr>
                  </a:outerShdw>
                </a:effectLst>
                <a:uLnTx/>
                <a:uFillTx/>
                <a:latin typeface="Century Gothic" panose="020B0502020202020204"/>
                <a:ea typeface="+mn-ea"/>
                <a:cs typeface="+mn-cs"/>
              </a:rPr>
              <a:t>NAME:ABDALLAH ELZWAWI </a:t>
            </a:r>
            <a:br>
              <a:rPr kumimoji="0" lang="en-US" sz="2200" b="0" i="0" u="none" strike="noStrike" kern="1200" cap="small" spc="0" normalizeH="0" baseline="0" noProof="0" dirty="0">
                <a:ln>
                  <a:noFill/>
                </a:ln>
                <a:solidFill>
                  <a:schemeClr val="bg2">
                    <a:lumMod val="10000"/>
                  </a:schemeClr>
                </a:solidFill>
                <a:effectLst>
                  <a:glow rad="38100">
                    <a:prstClr val="black">
                      <a:lumMod val="50000"/>
                      <a:lumOff val="50000"/>
                      <a:alpha val="20000"/>
                    </a:prstClr>
                  </a:glow>
                  <a:outerShdw blurRad="44450" dist="12700" dir="13860000" algn="tl" rotWithShape="0">
                    <a:srgbClr val="000000">
                      <a:alpha val="20000"/>
                    </a:srgbClr>
                  </a:outerShdw>
                </a:effectLst>
                <a:uLnTx/>
                <a:uFillTx/>
                <a:latin typeface="Century Gothic" panose="020B0502020202020204"/>
                <a:ea typeface="+mn-ea"/>
                <a:cs typeface="+mn-cs"/>
              </a:rPr>
            </a:br>
            <a:r>
              <a:rPr kumimoji="0" lang="en-US" sz="2200" b="0" i="0" u="none" strike="noStrike" kern="1200" cap="small" spc="0" normalizeH="0" baseline="0" noProof="0" dirty="0">
                <a:ln>
                  <a:noFill/>
                </a:ln>
                <a:solidFill>
                  <a:schemeClr val="bg2">
                    <a:lumMod val="10000"/>
                  </a:schemeClr>
                </a:solidFill>
                <a:effectLst>
                  <a:glow rad="38100">
                    <a:prstClr val="black">
                      <a:lumMod val="50000"/>
                      <a:lumOff val="50000"/>
                      <a:alpha val="20000"/>
                    </a:prstClr>
                  </a:glow>
                  <a:outerShdw blurRad="44450" dist="12700" dir="13860000" algn="tl" rotWithShape="0">
                    <a:srgbClr val="000000">
                      <a:alpha val="20000"/>
                    </a:srgbClr>
                  </a:outerShdw>
                </a:effectLst>
                <a:uLnTx/>
                <a:uFillTx/>
                <a:latin typeface="Century Gothic" panose="020B0502020202020204"/>
                <a:ea typeface="+mn-ea"/>
                <a:cs typeface="+mn-cs"/>
              </a:rPr>
              <a:t>        ID:2826</a:t>
            </a:r>
            <a:br>
              <a:rPr kumimoji="0" lang="en-US" sz="2200" b="0" i="0" u="none" strike="noStrike" kern="1200" cap="small" spc="0" normalizeH="0" baseline="0" noProof="0" dirty="0">
                <a:ln>
                  <a:noFill/>
                </a:ln>
                <a:solidFill>
                  <a:schemeClr val="bg2">
                    <a:lumMod val="10000"/>
                  </a:schemeClr>
                </a:solidFill>
                <a:effectLst>
                  <a:glow rad="38100">
                    <a:prstClr val="black">
                      <a:lumMod val="50000"/>
                      <a:lumOff val="50000"/>
                      <a:alpha val="20000"/>
                    </a:prstClr>
                  </a:glow>
                  <a:outerShdw blurRad="44450" dist="12700" dir="13860000" algn="tl" rotWithShape="0">
                    <a:srgbClr val="000000">
                      <a:alpha val="20000"/>
                    </a:srgbClr>
                  </a:outerShdw>
                </a:effectLst>
                <a:uLnTx/>
                <a:uFillTx/>
                <a:latin typeface="Century Gothic" panose="020B0502020202020204"/>
                <a:ea typeface="+mn-ea"/>
                <a:cs typeface="+mn-cs"/>
              </a:rPr>
            </a:br>
            <a:r>
              <a:rPr kumimoji="0" lang="en-US" sz="2200" b="0" i="0" u="none" strike="noStrike" kern="1200" cap="small" spc="0" normalizeH="0" baseline="0" noProof="0" dirty="0">
                <a:ln>
                  <a:noFill/>
                </a:ln>
                <a:solidFill>
                  <a:schemeClr val="bg2">
                    <a:lumMod val="10000"/>
                  </a:schemeClr>
                </a:solidFill>
                <a:effectLst>
                  <a:glow rad="38100">
                    <a:prstClr val="black">
                      <a:lumMod val="50000"/>
                      <a:lumOff val="50000"/>
                      <a:alpha val="20000"/>
                    </a:prstClr>
                  </a:glow>
                  <a:outerShdw blurRad="44450" dist="12700" dir="13860000" algn="tl" rotWithShape="0">
                    <a:srgbClr val="000000">
                      <a:alpha val="20000"/>
                    </a:srgbClr>
                  </a:outerShdw>
                </a:effectLst>
                <a:uLnTx/>
                <a:uFillTx/>
                <a:latin typeface="Century Gothic" panose="020B0502020202020204"/>
                <a:ea typeface="+mn-ea"/>
                <a:cs typeface="+mn-cs"/>
              </a:rPr>
              <a:t>               EMAIL:Abdullah_2826@limu.edu,ly </a:t>
            </a:r>
            <a:r>
              <a:rPr kumimoji="0" lang="en-US" sz="2200" b="0" i="0" u="none" strike="noStrike" kern="1200" cap="small" spc="0" normalizeH="0" baseline="0" noProof="0" dirty="0">
                <a:ln>
                  <a:noFill/>
                </a:ln>
                <a:gradFill flip="none" rotWithShape="1">
                  <a:gsLst>
                    <a:gs pos="0">
                      <a:prstClr val="white"/>
                    </a:gs>
                    <a:gs pos="100000">
                      <a:prstClr val="white">
                        <a:lumMod val="75000"/>
                      </a:prst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uLnTx/>
                <a:uFillTx/>
                <a:latin typeface="Century Gothic" panose="020B0502020202020204"/>
                <a:ea typeface="+mn-ea"/>
                <a:cs typeface="+mn-cs"/>
              </a:rPr>
              <a:t/>
            </a:r>
            <a:br>
              <a:rPr kumimoji="0" lang="en-US" sz="2200" b="0" i="0" u="none" strike="noStrike" kern="1200" cap="small" spc="0" normalizeH="0" baseline="0" noProof="0" dirty="0">
                <a:ln>
                  <a:noFill/>
                </a:ln>
                <a:gradFill flip="none" rotWithShape="1">
                  <a:gsLst>
                    <a:gs pos="0">
                      <a:prstClr val="white"/>
                    </a:gs>
                    <a:gs pos="100000">
                      <a:prstClr val="white">
                        <a:lumMod val="75000"/>
                      </a:prst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uLnTx/>
                <a:uFillTx/>
                <a:latin typeface="Century Gothic" panose="020B0502020202020204"/>
                <a:ea typeface="+mn-ea"/>
                <a:cs typeface="+mn-cs"/>
              </a:rPr>
            </a:br>
            <a:r>
              <a:rPr kumimoji="0" lang="en-US" sz="2200" b="0" i="0" u="none" strike="noStrike" kern="1200" cap="small" spc="0" normalizeH="0" baseline="0" noProof="0" dirty="0">
                <a:ln>
                  <a:noFill/>
                </a:ln>
                <a:gradFill flip="none" rotWithShape="1">
                  <a:gsLst>
                    <a:gs pos="0">
                      <a:prstClr val="white"/>
                    </a:gs>
                    <a:gs pos="100000">
                      <a:prstClr val="white">
                        <a:lumMod val="75000"/>
                      </a:prst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uLnTx/>
                <a:uFillTx/>
                <a:latin typeface="Century Gothic" panose="020B0502020202020204"/>
                <a:ea typeface="+mn-ea"/>
                <a:cs typeface="+mn-cs"/>
              </a:rPr>
              <a:t/>
            </a:r>
            <a:br>
              <a:rPr kumimoji="0" lang="en-US" sz="2200" b="0" i="0" u="none" strike="noStrike" kern="1200" cap="small" spc="0" normalizeH="0" baseline="0" noProof="0" dirty="0">
                <a:ln>
                  <a:noFill/>
                </a:ln>
                <a:gradFill flip="none" rotWithShape="1">
                  <a:gsLst>
                    <a:gs pos="0">
                      <a:prstClr val="white"/>
                    </a:gs>
                    <a:gs pos="100000">
                      <a:prstClr val="white">
                        <a:lumMod val="75000"/>
                      </a:prst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uLnTx/>
                <a:uFillTx/>
                <a:latin typeface="Century Gothic" panose="020B0502020202020204"/>
                <a:ea typeface="+mn-ea"/>
                <a:cs typeface="+mn-cs"/>
              </a:rPr>
            </a:br>
            <a:r>
              <a:rPr kumimoji="0" lang="en-US" sz="2200" b="0" i="0" u="none" strike="noStrike" kern="1200" cap="small" spc="0" normalizeH="0" baseline="0" noProof="0" dirty="0">
                <a:ln>
                  <a:noFill/>
                </a:ln>
                <a:gradFill flip="none" rotWithShape="1">
                  <a:gsLst>
                    <a:gs pos="0">
                      <a:prstClr val="white"/>
                    </a:gs>
                    <a:gs pos="100000">
                      <a:prstClr val="white">
                        <a:lumMod val="75000"/>
                      </a:prst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uLnTx/>
                <a:uFillTx/>
                <a:latin typeface="Century Gothic" panose="020B0502020202020204"/>
                <a:ea typeface="+mn-ea"/>
                <a:cs typeface="+mn-cs"/>
              </a:rPr>
              <a:t/>
            </a:r>
            <a:br>
              <a:rPr kumimoji="0" lang="en-US" sz="2200" b="0" i="0" u="none" strike="noStrike" kern="1200" cap="small" spc="0" normalizeH="0" baseline="0" noProof="0" dirty="0">
                <a:ln>
                  <a:noFill/>
                </a:ln>
                <a:gradFill flip="none" rotWithShape="1">
                  <a:gsLst>
                    <a:gs pos="0">
                      <a:prstClr val="white"/>
                    </a:gs>
                    <a:gs pos="100000">
                      <a:prstClr val="white">
                        <a:lumMod val="75000"/>
                      </a:prst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uLnTx/>
                <a:uFillTx/>
                <a:latin typeface="Century Gothic" panose="020B0502020202020204"/>
                <a:ea typeface="+mn-ea"/>
                <a:cs typeface="+mn-cs"/>
              </a:rPr>
            </a:br>
            <a:r>
              <a:rPr kumimoji="0" lang="en-US" sz="2200" b="0" i="0" u="none" strike="noStrike" kern="1200" cap="small" spc="0" normalizeH="0" baseline="0" noProof="0" dirty="0">
                <a:ln>
                  <a:noFill/>
                </a:ln>
                <a:gradFill flip="none" rotWithShape="1">
                  <a:gsLst>
                    <a:gs pos="0">
                      <a:prstClr val="white"/>
                    </a:gs>
                    <a:gs pos="100000">
                      <a:prstClr val="white">
                        <a:lumMod val="75000"/>
                      </a:prst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uLnTx/>
                <a:uFillTx/>
                <a:latin typeface="Century Gothic" panose="020B0502020202020204"/>
                <a:ea typeface="+mn-ea"/>
                <a:cs typeface="+mn-cs"/>
              </a:rPr>
              <a:t/>
            </a:r>
            <a:br>
              <a:rPr kumimoji="0" lang="en-US" sz="2200" b="0" i="0" u="none" strike="noStrike" kern="1200" cap="small" spc="0" normalizeH="0" baseline="0" noProof="0" dirty="0">
                <a:ln>
                  <a:noFill/>
                </a:ln>
                <a:gradFill flip="none" rotWithShape="1">
                  <a:gsLst>
                    <a:gs pos="0">
                      <a:prstClr val="white"/>
                    </a:gs>
                    <a:gs pos="100000">
                      <a:prstClr val="white">
                        <a:lumMod val="75000"/>
                      </a:prst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uLnTx/>
                <a:uFillTx/>
                <a:latin typeface="Century Gothic" panose="020B0502020202020204"/>
                <a:ea typeface="+mn-ea"/>
                <a:cs typeface="+mn-cs"/>
              </a:rPr>
            </a:br>
            <a:r>
              <a:rPr kumimoji="0" lang="en-US" sz="2200" b="0" i="0" u="none" strike="noStrike" kern="1200" cap="small" spc="0" normalizeH="0" baseline="0" noProof="0" dirty="0">
                <a:ln>
                  <a:noFill/>
                </a:ln>
                <a:gradFill flip="none" rotWithShape="1">
                  <a:gsLst>
                    <a:gs pos="0">
                      <a:prstClr val="white"/>
                    </a:gs>
                    <a:gs pos="100000">
                      <a:prstClr val="white">
                        <a:lumMod val="75000"/>
                      </a:prst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uLnTx/>
                <a:uFillTx/>
                <a:latin typeface="Century Gothic" panose="020B0502020202020204"/>
                <a:ea typeface="+mn-ea"/>
                <a:cs typeface="+mn-cs"/>
              </a:rPr>
              <a:t>                                                                          </a:t>
            </a:r>
            <a:r>
              <a:rPr kumimoji="0" lang="en-US" sz="2000" b="0" i="0" u="none" strike="noStrike" kern="1200" cap="small" spc="0" normalizeH="0" baseline="0" noProof="0" dirty="0">
                <a:ln>
                  <a:noFill/>
                </a:ln>
                <a:gradFill flip="none" rotWithShape="1">
                  <a:gsLst>
                    <a:gs pos="0">
                      <a:prstClr val="white"/>
                    </a:gs>
                    <a:gs pos="100000">
                      <a:prstClr val="white">
                        <a:lumMod val="75000"/>
                      </a:prst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uLnTx/>
                <a:uFillTx/>
                <a:latin typeface="Century Gothic" panose="020B0502020202020204"/>
                <a:ea typeface="+mn-ea"/>
                <a:cs typeface="+mn-cs"/>
              </a:rPr>
              <a:t/>
            </a:r>
            <a:br>
              <a:rPr kumimoji="0" lang="en-US" sz="2000" b="0" i="0" u="none" strike="noStrike" kern="1200" cap="small" spc="0" normalizeH="0" baseline="0" noProof="0" dirty="0">
                <a:ln>
                  <a:noFill/>
                </a:ln>
                <a:gradFill flip="none" rotWithShape="1">
                  <a:gsLst>
                    <a:gs pos="0">
                      <a:prstClr val="white"/>
                    </a:gs>
                    <a:gs pos="100000">
                      <a:prstClr val="white">
                        <a:lumMod val="75000"/>
                      </a:prst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uLnTx/>
                <a:uFillTx/>
                <a:latin typeface="Century Gothic" panose="020B0502020202020204"/>
                <a:ea typeface="+mn-ea"/>
                <a:cs typeface="+mn-cs"/>
              </a:rPr>
            </a:br>
            <a:r>
              <a:rPr lang="ar-LY" dirty="0"/>
              <a:t/>
            </a:r>
            <a:br>
              <a:rPr lang="ar-LY" dirty="0"/>
            </a:br>
            <a:r>
              <a:rPr lang="ar-LY" dirty="0"/>
              <a:t/>
            </a:r>
            <a:br>
              <a:rPr lang="ar-LY" dirty="0"/>
            </a:br>
            <a:r>
              <a:rPr lang="ar-LY" dirty="0"/>
              <a:t>    </a:t>
            </a:r>
            <a:endParaRPr lang="en-US" dirty="0"/>
          </a:p>
        </p:txBody>
      </p:sp>
      <p:pic>
        <p:nvPicPr>
          <p:cNvPr id="5" name="Content Placeholder 4">
            <a:extLst>
              <a:ext uri="{FF2B5EF4-FFF2-40B4-BE49-F238E27FC236}">
                <a16:creationId xmlns="" xmlns:a16="http://schemas.microsoft.com/office/drawing/2014/main" id="{0ACFC301-C7B5-4BDC-BD2D-684CB69D2B4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04028" y="551022"/>
            <a:ext cx="1949385" cy="1399946"/>
          </a:xfrm>
        </p:spPr>
      </p:pic>
      <p:pic>
        <p:nvPicPr>
          <p:cNvPr id="7" name="Picture 6">
            <a:extLst>
              <a:ext uri="{FF2B5EF4-FFF2-40B4-BE49-F238E27FC236}">
                <a16:creationId xmlns="" xmlns:a16="http://schemas.microsoft.com/office/drawing/2014/main" id="{1CC48E81-7CDF-4D2E-B044-3B693B4719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2955" y="602419"/>
            <a:ext cx="1799756" cy="1399946"/>
          </a:xfrm>
          <a:prstGeom prst="rect">
            <a:avLst/>
          </a:prstGeom>
        </p:spPr>
      </p:pic>
      <p:sp>
        <p:nvSpPr>
          <p:cNvPr id="11" name="TextBox 10">
            <a:extLst>
              <a:ext uri="{FF2B5EF4-FFF2-40B4-BE49-F238E27FC236}">
                <a16:creationId xmlns="" xmlns:a16="http://schemas.microsoft.com/office/drawing/2014/main" id="{58BE127B-1700-4780-BB46-A2050E0A484F}"/>
              </a:ext>
            </a:extLst>
          </p:cNvPr>
          <p:cNvSpPr txBox="1"/>
          <p:nvPr/>
        </p:nvSpPr>
        <p:spPr>
          <a:xfrm>
            <a:off x="2720522" y="2768664"/>
            <a:ext cx="7034784" cy="1388072"/>
          </a:xfrm>
          <a:prstGeom prst="rect">
            <a:avLst/>
          </a:prstGeom>
          <a:noFill/>
        </p:spPr>
        <p:txBody>
          <a:bodyPr wrap="square">
            <a:spAutoFit/>
          </a:bodyPr>
          <a:lstStyle/>
          <a:p>
            <a:pPr marL="0" marR="0" lvl="0" indent="0" algn="ctr" defTabSz="457200" rtl="0" eaLnBrk="1" fontAlgn="auto" latinLnBrk="0" hangingPunct="1">
              <a:lnSpc>
                <a:spcPct val="100000"/>
              </a:lnSpc>
              <a:spcBef>
                <a:spcPct val="20000"/>
              </a:spcBef>
              <a:spcAft>
                <a:spcPts val="600"/>
              </a:spcAft>
              <a:buClr>
                <a:prstClr val="white"/>
              </a:buClr>
              <a:buSzPct val="100000"/>
              <a:buFont typeface="Arial"/>
              <a:buNone/>
              <a:tabLst/>
              <a:defRPr/>
            </a:pPr>
            <a:r>
              <a:rPr lang="en-US" sz="3600" b="1" cap="small" dirty="0">
                <a:effectLst>
                  <a:glow rad="38100">
                    <a:prstClr val="black">
                      <a:lumMod val="50000"/>
                      <a:lumOff val="50000"/>
                      <a:alpha val="20000"/>
                    </a:prstClr>
                  </a:glow>
                  <a:outerShdw blurRad="44450" dist="12700" dir="13860000" algn="tl" rotWithShape="0">
                    <a:srgbClr val="000000">
                      <a:alpha val="20000"/>
                    </a:srgbClr>
                  </a:outerShdw>
                </a:effectLst>
                <a:latin typeface="Century Gothic" panose="020B0502020202020204"/>
              </a:rPr>
              <a:t>    the nature of    </a:t>
            </a:r>
          </a:p>
          <a:p>
            <a:pPr marL="0" marR="0" lvl="0" indent="0" algn="ctr" defTabSz="457200" rtl="0" eaLnBrk="1" fontAlgn="auto" latinLnBrk="0" hangingPunct="1">
              <a:lnSpc>
                <a:spcPct val="100000"/>
              </a:lnSpc>
              <a:spcBef>
                <a:spcPct val="20000"/>
              </a:spcBef>
              <a:spcAft>
                <a:spcPts val="600"/>
              </a:spcAft>
              <a:buClr>
                <a:prstClr val="white"/>
              </a:buClr>
              <a:buSzPct val="100000"/>
              <a:buFont typeface="Arial"/>
              <a:buNone/>
              <a:tabLst/>
              <a:defRPr/>
            </a:pPr>
            <a:r>
              <a:rPr lang="en-US" sz="3600" b="1" cap="small" dirty="0">
                <a:effectLst>
                  <a:glow rad="38100">
                    <a:prstClr val="black">
                      <a:lumMod val="50000"/>
                      <a:lumOff val="50000"/>
                      <a:alpha val="20000"/>
                    </a:prstClr>
                  </a:glow>
                  <a:outerShdw blurRad="44450" dist="12700" dir="13860000" algn="tl" rotWithShape="0">
                    <a:srgbClr val="000000">
                      <a:alpha val="20000"/>
                    </a:srgbClr>
                  </a:outerShdw>
                </a:effectLst>
                <a:latin typeface="Century Gothic" panose="020B0502020202020204"/>
              </a:rPr>
              <a:t>Interpersonal communication </a:t>
            </a:r>
            <a:endParaRPr kumimoji="0" lang="en-US" sz="3600" b="1" i="0" u="none" strike="noStrike" kern="1200" cap="small" spc="0" normalizeH="0" baseline="0" noProof="0" dirty="0">
              <a:ln>
                <a:noFill/>
              </a:ln>
              <a:effectLst>
                <a:glow rad="38100">
                  <a:prstClr val="black">
                    <a:lumMod val="50000"/>
                    <a:lumOff val="50000"/>
                    <a:alpha val="20000"/>
                  </a:prstClr>
                </a:glow>
                <a:outerShdw blurRad="44450" dist="12700" dir="13860000" algn="tl" rotWithShape="0">
                  <a:srgbClr val="000000">
                    <a:alpha val="20000"/>
                  </a:srgbClr>
                </a:outerShdw>
              </a:effectLst>
              <a:uLnTx/>
              <a:uFillTx/>
              <a:latin typeface="Century Gothic" panose="020B0502020202020204"/>
              <a:ea typeface="+mn-ea"/>
              <a:cs typeface="+mn-cs"/>
            </a:endParaRPr>
          </a:p>
        </p:txBody>
      </p:sp>
      <p:sp>
        <p:nvSpPr>
          <p:cNvPr id="6" name="TextBox 5">
            <a:extLst>
              <a:ext uri="{FF2B5EF4-FFF2-40B4-BE49-F238E27FC236}">
                <a16:creationId xmlns="" xmlns:a16="http://schemas.microsoft.com/office/drawing/2014/main" id="{7480CA45-FD9F-4BE0-97EA-1591A9143E72}"/>
              </a:ext>
            </a:extLst>
          </p:cNvPr>
          <p:cNvSpPr txBox="1"/>
          <p:nvPr/>
        </p:nvSpPr>
        <p:spPr>
          <a:xfrm>
            <a:off x="2358390" y="1290461"/>
            <a:ext cx="7034784" cy="646331"/>
          </a:xfrm>
          <a:prstGeom prst="rect">
            <a:avLst/>
          </a:prstGeom>
          <a:noFill/>
        </p:spPr>
        <p:txBody>
          <a:bodyPr wrap="square">
            <a:spAutoFit/>
          </a:bodyPr>
          <a:lstStyle/>
          <a:p>
            <a:pPr marL="0" marR="0" lvl="0" indent="0" algn="ctr" defTabSz="1828434" rtl="0" eaLnBrk="1" fontAlgn="auto" latinLnBrk="0" hangingPunct="1">
              <a:lnSpc>
                <a:spcPct val="100000"/>
              </a:lnSpc>
              <a:spcBef>
                <a:spcPts val="0"/>
              </a:spcBef>
              <a:spcAft>
                <a:spcPts val="0"/>
              </a:spcAft>
              <a:buClrTx/>
              <a:buSzTx/>
              <a:buFontTx/>
              <a:buNone/>
              <a:tabLst/>
              <a:defRPr/>
            </a:pPr>
            <a:r>
              <a:rPr kumimoji="0" lang="en-US" b="0" i="0" u="none" strike="noStrike" kern="1200" cap="none" spc="600" normalizeH="0" baseline="0" noProof="0" dirty="0">
                <a:ln>
                  <a:noFill/>
                </a:ln>
                <a:solidFill>
                  <a:schemeClr val="bg1"/>
                </a:solidFill>
                <a:effectLst/>
                <a:uLnTx/>
                <a:uFillTx/>
                <a:latin typeface="Poppins SemiBold" charset="0"/>
                <a:ea typeface="Poppins SemiBold" charset="0"/>
                <a:cs typeface="Poppins SemiBold" charset="0"/>
              </a:rPr>
              <a:t>Faculty of</a:t>
            </a:r>
          </a:p>
          <a:p>
            <a:pPr marL="0" marR="0" lvl="0" indent="0" algn="ctr" defTabSz="1828434" rtl="0" eaLnBrk="1" fontAlgn="auto" latinLnBrk="0" hangingPunct="1">
              <a:lnSpc>
                <a:spcPct val="100000"/>
              </a:lnSpc>
              <a:spcBef>
                <a:spcPts val="0"/>
              </a:spcBef>
              <a:spcAft>
                <a:spcPts val="0"/>
              </a:spcAft>
              <a:buClrTx/>
              <a:buSzTx/>
              <a:buFontTx/>
              <a:buNone/>
              <a:tabLst/>
              <a:defRPr/>
            </a:pPr>
            <a:r>
              <a:rPr kumimoji="0" lang="en-US" b="0" i="0" u="none" strike="noStrike" kern="1200" cap="none" spc="600" normalizeH="0" baseline="0" noProof="0" dirty="0">
                <a:ln>
                  <a:noFill/>
                </a:ln>
                <a:solidFill>
                  <a:schemeClr val="bg1"/>
                </a:solidFill>
                <a:effectLst/>
                <a:uLnTx/>
                <a:uFillTx/>
                <a:latin typeface="Poppins SemiBold" charset="0"/>
                <a:ea typeface="Poppins SemiBold" charset="0"/>
                <a:cs typeface="Poppins SemiBold" charset="0"/>
              </a:rPr>
              <a:t> Business Administration</a:t>
            </a:r>
          </a:p>
        </p:txBody>
      </p:sp>
      <p:sp>
        <p:nvSpPr>
          <p:cNvPr id="8" name="TextBox 7">
            <a:extLst>
              <a:ext uri="{FF2B5EF4-FFF2-40B4-BE49-F238E27FC236}">
                <a16:creationId xmlns="" xmlns:a16="http://schemas.microsoft.com/office/drawing/2014/main" id="{31605FBE-6517-46B8-AA23-D8FEBB7FBF3C}"/>
              </a:ext>
            </a:extLst>
          </p:cNvPr>
          <p:cNvSpPr txBox="1"/>
          <p:nvPr/>
        </p:nvSpPr>
        <p:spPr>
          <a:xfrm>
            <a:off x="2515559" y="539496"/>
            <a:ext cx="7034784" cy="646331"/>
          </a:xfrm>
          <a:prstGeom prst="rect">
            <a:avLst/>
          </a:prstGeom>
          <a:noFill/>
        </p:spPr>
        <p:txBody>
          <a:bodyPr wrap="square">
            <a:spAutoFit/>
          </a:bodyPr>
          <a:lstStyle/>
          <a:p>
            <a:pPr marL="0" marR="0" lvl="0" indent="0" algn="ctr" defTabSz="1828434" rtl="0" eaLnBrk="1" fontAlgn="auto" latinLnBrk="0" hangingPunct="1">
              <a:lnSpc>
                <a:spcPct val="100000"/>
              </a:lnSpc>
              <a:spcBef>
                <a:spcPts val="0"/>
              </a:spcBef>
              <a:spcAft>
                <a:spcPts val="0"/>
              </a:spcAft>
              <a:buClrTx/>
              <a:buSzTx/>
              <a:buFontTx/>
              <a:buNone/>
              <a:tabLst/>
              <a:defRPr/>
            </a:pPr>
            <a:r>
              <a:rPr kumimoji="0" lang="en-US" b="1" i="0" u="none" strike="noStrike" kern="1200" cap="none" spc="600" normalizeH="0" baseline="0" noProof="0" dirty="0">
                <a:ln>
                  <a:noFill/>
                </a:ln>
                <a:solidFill>
                  <a:schemeClr val="bg1"/>
                </a:solidFill>
                <a:effectLst/>
                <a:uLnTx/>
                <a:uFillTx/>
                <a:latin typeface="Poppins SemiBold" charset="0"/>
                <a:ea typeface="Poppins SemiBold" charset="0"/>
                <a:cs typeface="Poppins SemiBold" charset="0"/>
              </a:rPr>
              <a:t>Libyan International</a:t>
            </a:r>
          </a:p>
          <a:p>
            <a:pPr marL="0" marR="0" lvl="0" indent="0" algn="ctr" defTabSz="1828434" rtl="0" eaLnBrk="1" fontAlgn="auto" latinLnBrk="0" hangingPunct="1">
              <a:lnSpc>
                <a:spcPct val="100000"/>
              </a:lnSpc>
              <a:spcBef>
                <a:spcPts val="0"/>
              </a:spcBef>
              <a:spcAft>
                <a:spcPts val="0"/>
              </a:spcAft>
              <a:buClrTx/>
              <a:buSzTx/>
              <a:buFontTx/>
              <a:buNone/>
              <a:tabLst/>
              <a:defRPr/>
            </a:pPr>
            <a:r>
              <a:rPr kumimoji="0" lang="en-US" b="1" i="0" u="none" strike="noStrike" kern="1200" cap="none" spc="600" normalizeH="0" baseline="0" noProof="0" dirty="0">
                <a:ln>
                  <a:noFill/>
                </a:ln>
                <a:solidFill>
                  <a:schemeClr val="bg1"/>
                </a:solidFill>
                <a:effectLst/>
                <a:uLnTx/>
                <a:uFillTx/>
                <a:latin typeface="Poppins SemiBold" charset="0"/>
                <a:ea typeface="Poppins SemiBold" charset="0"/>
                <a:cs typeface="Poppins SemiBold" charset="0"/>
              </a:rPr>
              <a:t> Medical University</a:t>
            </a:r>
          </a:p>
        </p:txBody>
      </p:sp>
      <p:cxnSp>
        <p:nvCxnSpPr>
          <p:cNvPr id="4" name="Straight Connector 3">
            <a:extLst>
              <a:ext uri="{FF2B5EF4-FFF2-40B4-BE49-F238E27FC236}">
                <a16:creationId xmlns="" xmlns:a16="http://schemas.microsoft.com/office/drawing/2014/main" id="{FEA03978-DF7D-4238-B481-AE07ACA68895}"/>
              </a:ext>
            </a:extLst>
          </p:cNvPr>
          <p:cNvCxnSpPr>
            <a:cxnSpLocks/>
          </p:cNvCxnSpPr>
          <p:nvPr/>
        </p:nvCxnSpPr>
        <p:spPr>
          <a:xfrm>
            <a:off x="4436724" y="4469258"/>
            <a:ext cx="3200400" cy="0"/>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EA8502D5-D2A7-416B-A79C-00C39AB3625B}" type="slidenum">
              <a:rPr lang="en-US" smtClean="0"/>
              <a:t>1</a:t>
            </a:fld>
            <a:endParaRPr lang="en-US"/>
          </a:p>
        </p:txBody>
      </p:sp>
    </p:spTree>
    <p:extLst>
      <p:ext uri="{BB962C8B-B14F-4D97-AF65-F5344CB8AC3E}">
        <p14:creationId xmlns:p14="http://schemas.microsoft.com/office/powerpoint/2010/main" val="21847674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924DC46-B0E1-4BD6-AF8B-2CE73B2D93DA}"/>
              </a:ext>
            </a:extLst>
          </p:cNvPr>
          <p:cNvSpPr>
            <a:spLocks noGrp="1"/>
          </p:cNvSpPr>
          <p:nvPr>
            <p:ph type="title"/>
          </p:nvPr>
        </p:nvSpPr>
        <p:spPr>
          <a:xfrm>
            <a:off x="954232" y="984820"/>
            <a:ext cx="8761413" cy="706964"/>
          </a:xfrm>
        </p:spPr>
        <p:txBody>
          <a:bodyPr/>
          <a:lstStyle/>
          <a:p>
            <a:r>
              <a:rPr lang="en-US" b="1" dirty="0"/>
              <a:t>Channel</a:t>
            </a:r>
            <a:r>
              <a:rPr lang="en-US" dirty="0"/>
              <a:t> </a:t>
            </a:r>
          </a:p>
        </p:txBody>
      </p:sp>
      <p:pic>
        <p:nvPicPr>
          <p:cNvPr id="5" name="Content Placeholder 4">
            <a:extLst>
              <a:ext uri="{FF2B5EF4-FFF2-40B4-BE49-F238E27FC236}">
                <a16:creationId xmlns="" xmlns:a16="http://schemas.microsoft.com/office/drawing/2014/main" id="{1B23FADB-7ED1-4D65-AAD8-7CEABAD4101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68710" y="2635200"/>
            <a:ext cx="5105535" cy="3256156"/>
          </a:xfrm>
        </p:spPr>
      </p:pic>
      <p:sp>
        <p:nvSpPr>
          <p:cNvPr id="6" name="Title 1">
            <a:extLst>
              <a:ext uri="{FF2B5EF4-FFF2-40B4-BE49-F238E27FC236}">
                <a16:creationId xmlns="" xmlns:a16="http://schemas.microsoft.com/office/drawing/2014/main" id="{0413E958-90B3-4C59-BE27-284B412BCE34}"/>
              </a:ext>
            </a:extLst>
          </p:cNvPr>
          <p:cNvSpPr txBox="1">
            <a:spLocks/>
          </p:cNvSpPr>
          <p:nvPr/>
        </p:nvSpPr>
        <p:spPr bwMode="gray">
          <a:xfrm>
            <a:off x="485881" y="2635200"/>
            <a:ext cx="3628919"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dirty="0"/>
          </a:p>
        </p:txBody>
      </p:sp>
      <p:sp>
        <p:nvSpPr>
          <p:cNvPr id="8" name="TextBox 7">
            <a:extLst>
              <a:ext uri="{FF2B5EF4-FFF2-40B4-BE49-F238E27FC236}">
                <a16:creationId xmlns="" xmlns:a16="http://schemas.microsoft.com/office/drawing/2014/main" id="{B2B27029-7C64-459F-BAEB-8D27485A39CF}"/>
              </a:ext>
            </a:extLst>
          </p:cNvPr>
          <p:cNvSpPr txBox="1"/>
          <p:nvPr/>
        </p:nvSpPr>
        <p:spPr>
          <a:xfrm>
            <a:off x="1107687" y="3342164"/>
            <a:ext cx="3628919" cy="1631216"/>
          </a:xfrm>
          <a:prstGeom prst="rect">
            <a:avLst/>
          </a:prstGeom>
          <a:noFill/>
        </p:spPr>
        <p:txBody>
          <a:bodyPr wrap="square">
            <a:spAutoFit/>
          </a:bodyPr>
          <a:lstStyle/>
          <a:p>
            <a:r>
              <a:rPr lang="en-US" sz="2800" b="1" i="0" dirty="0">
                <a:solidFill>
                  <a:srgbClr val="000000"/>
                </a:solidFill>
                <a:effectLst/>
                <a:latin typeface="Helvetica Neue"/>
              </a:rPr>
              <a:t>Channel</a:t>
            </a:r>
          </a:p>
          <a:p>
            <a:r>
              <a:rPr lang="en-US" dirty="0">
                <a:solidFill>
                  <a:srgbClr val="000000"/>
                </a:solidFill>
                <a:latin typeface="Helvetica Neue"/>
              </a:rPr>
              <a:t>A </a:t>
            </a:r>
            <a:r>
              <a:rPr lang="en-US" b="0" i="0" dirty="0">
                <a:solidFill>
                  <a:srgbClr val="000000"/>
                </a:solidFill>
                <a:effectLst/>
                <a:latin typeface="Helvetica Neue"/>
              </a:rPr>
              <a:t>communication channel is the medium, it's the method through which a message is sent to its intended receiver.</a:t>
            </a:r>
            <a:endParaRPr lang="en-US" dirty="0"/>
          </a:p>
        </p:txBody>
      </p:sp>
      <p:sp>
        <p:nvSpPr>
          <p:cNvPr id="3" name="Slide Number Placeholder 2"/>
          <p:cNvSpPr>
            <a:spLocks noGrp="1"/>
          </p:cNvSpPr>
          <p:nvPr>
            <p:ph type="sldNum" sz="quarter" idx="12"/>
          </p:nvPr>
        </p:nvSpPr>
        <p:spPr/>
        <p:txBody>
          <a:bodyPr/>
          <a:lstStyle/>
          <a:p>
            <a:fld id="{EA8502D5-D2A7-416B-A79C-00C39AB3625B}" type="slidenum">
              <a:rPr lang="en-US" smtClean="0"/>
              <a:t>10</a:t>
            </a:fld>
            <a:endParaRPr lang="en-US"/>
          </a:p>
        </p:txBody>
      </p:sp>
    </p:spTree>
    <p:extLst>
      <p:ext uri="{BB962C8B-B14F-4D97-AF65-F5344CB8AC3E}">
        <p14:creationId xmlns:p14="http://schemas.microsoft.com/office/powerpoint/2010/main" val="8331214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54312D-DB3B-48DF-951E-A1783D7D44E1}"/>
              </a:ext>
            </a:extLst>
          </p:cNvPr>
          <p:cNvSpPr>
            <a:spLocks noGrp="1"/>
          </p:cNvSpPr>
          <p:nvPr>
            <p:ph type="title"/>
          </p:nvPr>
        </p:nvSpPr>
        <p:spPr>
          <a:xfrm>
            <a:off x="1132588" y="1006409"/>
            <a:ext cx="8761413" cy="706964"/>
          </a:xfrm>
        </p:spPr>
        <p:txBody>
          <a:bodyPr/>
          <a:lstStyle/>
          <a:p>
            <a:pPr algn="ctr"/>
            <a:r>
              <a:rPr lang="en-US" b="1" dirty="0"/>
              <a:t>Conclusion </a:t>
            </a:r>
          </a:p>
        </p:txBody>
      </p:sp>
      <p:sp>
        <p:nvSpPr>
          <p:cNvPr id="3" name="Content Placeholder 2">
            <a:extLst>
              <a:ext uri="{FF2B5EF4-FFF2-40B4-BE49-F238E27FC236}">
                <a16:creationId xmlns="" xmlns:a16="http://schemas.microsoft.com/office/drawing/2014/main" id="{DC8C9798-D67A-4383-AC0D-91BEEA54CBDC}"/>
              </a:ext>
            </a:extLst>
          </p:cNvPr>
          <p:cNvSpPr>
            <a:spLocks noGrp="1"/>
          </p:cNvSpPr>
          <p:nvPr>
            <p:ph idx="1"/>
          </p:nvPr>
        </p:nvSpPr>
        <p:spPr>
          <a:xfrm>
            <a:off x="1676401" y="2904565"/>
            <a:ext cx="8485177" cy="4724399"/>
          </a:xfrm>
        </p:spPr>
        <p:txBody>
          <a:bodyPr>
            <a:normAutofit/>
          </a:bodyPr>
          <a:lstStyle/>
          <a:p>
            <a:pPr marL="0" indent="0" algn="just">
              <a:buNone/>
            </a:pPr>
            <a:r>
              <a:rPr lang="en-US" sz="2800" b="0" i="0" dirty="0">
                <a:solidFill>
                  <a:srgbClr val="222222"/>
                </a:solidFill>
                <a:effectLst/>
                <a:latin typeface="roboto"/>
              </a:rPr>
              <a:t>Interpersonal communication is both a useful tool and a joy in itself. Communication with another person and sharing thoughts and feelings with them can give us plenty of positive feelings and can also help to relieve our troubles and worries. In addition, interpersonal communication is also very useful for holding society together.</a:t>
            </a:r>
            <a:endParaRPr lang="en-US" sz="2800" dirty="0"/>
          </a:p>
        </p:txBody>
      </p:sp>
      <p:sp>
        <p:nvSpPr>
          <p:cNvPr id="4" name="Slide Number Placeholder 3"/>
          <p:cNvSpPr>
            <a:spLocks noGrp="1"/>
          </p:cNvSpPr>
          <p:nvPr>
            <p:ph type="sldNum" sz="quarter" idx="12"/>
          </p:nvPr>
        </p:nvSpPr>
        <p:spPr/>
        <p:txBody>
          <a:bodyPr/>
          <a:lstStyle/>
          <a:p>
            <a:fld id="{EA8502D5-D2A7-416B-A79C-00C39AB3625B}" type="slidenum">
              <a:rPr lang="en-US" smtClean="0"/>
              <a:t>11</a:t>
            </a:fld>
            <a:endParaRPr lang="en-US"/>
          </a:p>
        </p:txBody>
      </p:sp>
    </p:spTree>
    <p:extLst>
      <p:ext uri="{BB962C8B-B14F-4D97-AF65-F5344CB8AC3E}">
        <p14:creationId xmlns:p14="http://schemas.microsoft.com/office/powerpoint/2010/main" val="26255345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4293F50-A36A-43F5-BF5D-53EB677FF6B9}"/>
              </a:ext>
            </a:extLst>
          </p:cNvPr>
          <p:cNvSpPr>
            <a:spLocks noGrp="1"/>
          </p:cNvSpPr>
          <p:nvPr>
            <p:ph type="title"/>
          </p:nvPr>
        </p:nvSpPr>
        <p:spPr>
          <a:xfrm>
            <a:off x="1219200" y="973668"/>
            <a:ext cx="8761413" cy="706964"/>
          </a:xfrm>
        </p:spPr>
        <p:txBody>
          <a:bodyPr/>
          <a:lstStyle/>
          <a:p>
            <a:r>
              <a:rPr lang="en-US" b="1" dirty="0"/>
              <a:t>References</a:t>
            </a:r>
          </a:p>
        </p:txBody>
      </p:sp>
      <p:sp>
        <p:nvSpPr>
          <p:cNvPr id="3" name="Content Placeholder 2">
            <a:extLst>
              <a:ext uri="{FF2B5EF4-FFF2-40B4-BE49-F238E27FC236}">
                <a16:creationId xmlns="" xmlns:a16="http://schemas.microsoft.com/office/drawing/2014/main" id="{B91EE327-C98E-4E6B-A9A4-813B6B27817D}"/>
              </a:ext>
            </a:extLst>
          </p:cNvPr>
          <p:cNvSpPr>
            <a:spLocks noGrp="1"/>
          </p:cNvSpPr>
          <p:nvPr>
            <p:ph idx="1"/>
          </p:nvPr>
        </p:nvSpPr>
        <p:spPr>
          <a:xfrm>
            <a:off x="1154954" y="2871856"/>
            <a:ext cx="8825659" cy="3648213"/>
          </a:xfrm>
        </p:spPr>
        <p:txBody>
          <a:bodyPr>
            <a:normAutofit/>
          </a:bodyPr>
          <a:lstStyle/>
          <a:p>
            <a:r>
              <a:rPr lang="en-US" b="0" i="0" u="sng" dirty="0">
                <a:solidFill>
                  <a:srgbClr val="000000"/>
                </a:solidFill>
                <a:effectLst/>
                <a:latin typeface="Helvetica Neue"/>
                <a:hlinkClick r:id="rId2"/>
              </a:rPr>
              <a:t>https://www.skillsyouneed.com/ips/interpersonal-communication.html</a:t>
            </a:r>
            <a:r>
              <a:rPr lang="en-US" b="0" i="0" u="sng" dirty="0">
                <a:solidFill>
                  <a:srgbClr val="000000"/>
                </a:solidFill>
                <a:effectLst/>
                <a:latin typeface="Helvetica Neue"/>
              </a:rPr>
              <a:t> </a:t>
            </a:r>
            <a:endParaRPr lang="en-US" b="0" i="0" u="sng" dirty="0">
              <a:solidFill>
                <a:srgbClr val="000000"/>
              </a:solidFill>
              <a:effectLst/>
              <a:latin typeface="Helvetica Neue"/>
              <a:hlinkClick r:id="rId3"/>
            </a:endParaRPr>
          </a:p>
          <a:p>
            <a:r>
              <a:rPr lang="en-US" b="0" i="0" u="sng" dirty="0">
                <a:solidFill>
                  <a:srgbClr val="000000"/>
                </a:solidFill>
                <a:effectLst/>
                <a:latin typeface="Helvetica Neue"/>
                <a:hlinkClick r:id="rId3"/>
              </a:rPr>
              <a:t>https://www.thoughtco.com/feedback-communication-term-1690789</a:t>
            </a:r>
            <a:endParaRPr lang="en-US" b="0" i="0" u="sng" dirty="0">
              <a:solidFill>
                <a:srgbClr val="000000"/>
              </a:solidFill>
              <a:effectLst/>
              <a:latin typeface="Helvetica Neue"/>
            </a:endParaRPr>
          </a:p>
          <a:p>
            <a:r>
              <a:rPr lang="en-US" b="0" i="0" u="sng" dirty="0">
                <a:solidFill>
                  <a:srgbClr val="000000"/>
                </a:solidFill>
                <a:effectLst/>
                <a:latin typeface="Helvetica Neue"/>
                <a:hlinkClick r:id="rId4"/>
              </a:rPr>
              <a:t>https://courses.lumenlearning.com/wm-principlesofmanagement/chapter/channels-of-business-communication/</a:t>
            </a:r>
            <a:endParaRPr lang="en-US" b="0" i="0" u="sng" dirty="0">
              <a:solidFill>
                <a:srgbClr val="000000"/>
              </a:solidFill>
              <a:effectLst/>
              <a:latin typeface="Helvetica Neue"/>
            </a:endParaRPr>
          </a:p>
          <a:p>
            <a:r>
              <a:rPr lang="en-US" b="0" i="0" u="sng" dirty="0">
                <a:solidFill>
                  <a:srgbClr val="000000"/>
                </a:solidFill>
                <a:effectLst/>
                <a:latin typeface="Helvetica Neue"/>
                <a:hlinkClick r:id="rId5"/>
              </a:rPr>
              <a:t>https://humancommkj.weebly.com/context.html</a:t>
            </a:r>
            <a:endParaRPr lang="en-US" b="0" i="0" u="sng" dirty="0">
              <a:solidFill>
                <a:srgbClr val="000000"/>
              </a:solidFill>
              <a:effectLst/>
              <a:latin typeface="Helvetica Neue"/>
            </a:endParaRPr>
          </a:p>
          <a:p>
            <a:r>
              <a:rPr lang="en-US" b="0" i="0" u="sng" dirty="0">
                <a:solidFill>
                  <a:srgbClr val="000000"/>
                </a:solidFill>
                <a:effectLst/>
                <a:latin typeface="Helvetica Neue"/>
                <a:hlinkClick r:id="rId6"/>
              </a:rPr>
              <a:t>https://www.thoughtco.com/receiver-communication-1691899</a:t>
            </a:r>
            <a:r>
              <a:rPr lang="en-US" b="0" i="0" u="sng" dirty="0">
                <a:solidFill>
                  <a:srgbClr val="000000"/>
                </a:solidFill>
                <a:effectLst/>
                <a:latin typeface="Helvetica Neue"/>
              </a:rPr>
              <a:t> </a:t>
            </a:r>
          </a:p>
          <a:p>
            <a:r>
              <a:rPr lang="en-US" b="0" i="0" u="sng" dirty="0">
                <a:solidFill>
                  <a:srgbClr val="000000"/>
                </a:solidFill>
                <a:effectLst/>
                <a:latin typeface="Helvetica Neue"/>
                <a:hlinkClick r:id="rId7"/>
              </a:rPr>
              <a:t>https://www.thoughtco.com/noise-communication-term-1691349</a:t>
            </a:r>
            <a:endParaRPr lang="en-US" b="0" i="0" u="sng" dirty="0">
              <a:solidFill>
                <a:srgbClr val="000000"/>
              </a:solidFill>
              <a:effectLst/>
              <a:latin typeface="Helvetica Neue"/>
            </a:endParaRPr>
          </a:p>
          <a:p>
            <a:r>
              <a:rPr lang="en-US" b="0" i="0" u="sng" dirty="0">
                <a:solidFill>
                  <a:srgbClr val="000000"/>
                </a:solidFill>
                <a:effectLst/>
                <a:latin typeface="Helvetica Neue"/>
                <a:hlinkClick r:id="rId8"/>
              </a:rPr>
              <a:t>https://www.thoughtco.com/sender-communication-1691943</a:t>
            </a:r>
            <a:endParaRPr lang="en-US" dirty="0"/>
          </a:p>
        </p:txBody>
      </p:sp>
      <p:sp>
        <p:nvSpPr>
          <p:cNvPr id="4" name="Slide Number Placeholder 3"/>
          <p:cNvSpPr>
            <a:spLocks noGrp="1"/>
          </p:cNvSpPr>
          <p:nvPr>
            <p:ph type="sldNum" sz="quarter" idx="12"/>
          </p:nvPr>
        </p:nvSpPr>
        <p:spPr/>
        <p:txBody>
          <a:bodyPr/>
          <a:lstStyle/>
          <a:p>
            <a:fld id="{EA8502D5-D2A7-416B-A79C-00C39AB3625B}" type="slidenum">
              <a:rPr lang="en-US" smtClean="0"/>
              <a:t>12</a:t>
            </a:fld>
            <a:endParaRPr lang="en-US"/>
          </a:p>
        </p:txBody>
      </p:sp>
    </p:spTree>
    <p:extLst>
      <p:ext uri="{BB962C8B-B14F-4D97-AF65-F5344CB8AC3E}">
        <p14:creationId xmlns:p14="http://schemas.microsoft.com/office/powerpoint/2010/main" val="10336070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4256F23F-4398-44E6-A48B-A18F1CC60AA0}"/>
              </a:ext>
            </a:extLst>
          </p:cNvPr>
          <p:cNvSpPr>
            <a:spLocks noGrp="1"/>
          </p:cNvSpPr>
          <p:nvPr>
            <p:ph idx="1"/>
          </p:nvPr>
        </p:nvSpPr>
        <p:spPr>
          <a:xfrm>
            <a:off x="1353736" y="3429000"/>
            <a:ext cx="8825659" cy="3416300"/>
          </a:xfrm>
        </p:spPr>
        <p:txBody>
          <a:bodyPr>
            <a:normAutofit/>
          </a:bodyPr>
          <a:lstStyle/>
          <a:p>
            <a:pPr marL="0" indent="0" algn="ctr">
              <a:buNone/>
            </a:pPr>
            <a:r>
              <a:rPr lang="en-US" sz="7200" b="1" dirty="0"/>
              <a:t>THANK YOU!</a:t>
            </a:r>
          </a:p>
          <a:p>
            <a:pPr marL="0" indent="0" algn="ctr">
              <a:buNone/>
            </a:pPr>
            <a:r>
              <a:rPr lang="en-US" sz="4000" b="1" dirty="0"/>
              <a:t>Abdallah Zwawi </a:t>
            </a:r>
          </a:p>
        </p:txBody>
      </p:sp>
      <p:cxnSp>
        <p:nvCxnSpPr>
          <p:cNvPr id="5" name="Straight Connector 4">
            <a:extLst>
              <a:ext uri="{FF2B5EF4-FFF2-40B4-BE49-F238E27FC236}">
                <a16:creationId xmlns="" xmlns:a16="http://schemas.microsoft.com/office/drawing/2014/main" id="{10AB5017-C997-43D3-87D6-869E28EE41BA}"/>
              </a:ext>
            </a:extLst>
          </p:cNvPr>
          <p:cNvCxnSpPr>
            <a:cxnSpLocks/>
          </p:cNvCxnSpPr>
          <p:nvPr/>
        </p:nvCxnSpPr>
        <p:spPr>
          <a:xfrm>
            <a:off x="4212085" y="5536095"/>
            <a:ext cx="3108960"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EA8502D5-D2A7-416B-A79C-00C39AB3625B}" type="slidenum">
              <a:rPr lang="en-US" smtClean="0"/>
              <a:t>13</a:t>
            </a:fld>
            <a:endParaRPr lang="en-US"/>
          </a:p>
        </p:txBody>
      </p:sp>
    </p:spTree>
    <p:extLst>
      <p:ext uri="{BB962C8B-B14F-4D97-AF65-F5344CB8AC3E}">
        <p14:creationId xmlns:p14="http://schemas.microsoft.com/office/powerpoint/2010/main" val="2885003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853FAC-D25B-46F6-BDAC-C84492DCA48B}"/>
              </a:ext>
            </a:extLst>
          </p:cNvPr>
          <p:cNvSpPr>
            <a:spLocks noGrp="1"/>
          </p:cNvSpPr>
          <p:nvPr>
            <p:ph type="title"/>
          </p:nvPr>
        </p:nvSpPr>
        <p:spPr/>
        <p:txBody>
          <a:bodyPr/>
          <a:lstStyle/>
          <a:p>
            <a:r>
              <a:rPr lang="en-US" b="1" dirty="0"/>
              <a:t>Contents </a:t>
            </a:r>
          </a:p>
        </p:txBody>
      </p:sp>
      <p:sp>
        <p:nvSpPr>
          <p:cNvPr id="3" name="Content Placeholder 2">
            <a:extLst>
              <a:ext uri="{FF2B5EF4-FFF2-40B4-BE49-F238E27FC236}">
                <a16:creationId xmlns="" xmlns:a16="http://schemas.microsoft.com/office/drawing/2014/main" id="{3067510E-323A-4D06-8463-1EDDFC104255}"/>
              </a:ext>
            </a:extLst>
          </p:cNvPr>
          <p:cNvSpPr>
            <a:spLocks noGrp="1"/>
          </p:cNvSpPr>
          <p:nvPr>
            <p:ph idx="1"/>
          </p:nvPr>
        </p:nvSpPr>
        <p:spPr>
          <a:xfrm>
            <a:off x="1154954" y="2077278"/>
            <a:ext cx="6440556" cy="4651513"/>
          </a:xfrm>
        </p:spPr>
        <p:txBody>
          <a:bodyPr>
            <a:normAutofit fontScale="85000" lnSpcReduction="20000"/>
          </a:bodyPr>
          <a:lstStyle/>
          <a:p>
            <a:endParaRPr lang="en-US" spc="800" dirty="0">
              <a:solidFill>
                <a:schemeClr val="tx1"/>
              </a:solidFill>
              <a:latin typeface="Lato Black" charset="0"/>
              <a:ea typeface="Lato Black" charset="0"/>
              <a:cs typeface="Lato Black" charset="0"/>
            </a:endParaRPr>
          </a:p>
          <a:p>
            <a:pPr marL="0" indent="0">
              <a:buNone/>
            </a:pPr>
            <a:endParaRPr lang="en-US" sz="2400" spc="800" dirty="0">
              <a:solidFill>
                <a:schemeClr val="tx1"/>
              </a:solidFill>
              <a:latin typeface="Lato Black" charset="0"/>
              <a:ea typeface="Lato Black" charset="0"/>
              <a:cs typeface="Lato Black" charset="0"/>
            </a:endParaRPr>
          </a:p>
          <a:p>
            <a:r>
              <a:rPr lang="en-US" sz="2400" spc="800" dirty="0">
                <a:solidFill>
                  <a:schemeClr val="tx1"/>
                </a:solidFill>
                <a:latin typeface="Lato Black" charset="0"/>
                <a:ea typeface="Lato Black" charset="0"/>
                <a:cs typeface="Lato Black" charset="0"/>
              </a:rPr>
              <a:t>Introduction.</a:t>
            </a:r>
          </a:p>
          <a:p>
            <a:pPr marL="0" indent="0">
              <a:buNone/>
            </a:pPr>
            <a:endParaRPr lang="en-US" sz="2400" spc="800" dirty="0">
              <a:solidFill>
                <a:schemeClr val="tx1"/>
              </a:solidFill>
              <a:latin typeface="Lato Black" charset="0"/>
              <a:ea typeface="Lato Black" charset="0"/>
              <a:cs typeface="Lato Black" charset="0"/>
            </a:endParaRPr>
          </a:p>
          <a:p>
            <a:r>
              <a:rPr lang="en-US" sz="2400" spc="800" dirty="0">
                <a:solidFill>
                  <a:schemeClr val="tx1"/>
                </a:solidFill>
                <a:latin typeface="Lato Black" charset="0"/>
                <a:ea typeface="Lato Black" charset="0"/>
                <a:cs typeface="Lato Black" charset="0"/>
              </a:rPr>
              <a:t>Elements Of Interpersonal     </a:t>
            </a:r>
          </a:p>
          <a:p>
            <a:pPr marL="0" indent="0">
              <a:buNone/>
            </a:pPr>
            <a:r>
              <a:rPr lang="en-US" sz="2400" spc="800" dirty="0">
                <a:solidFill>
                  <a:schemeClr val="tx1"/>
                </a:solidFill>
                <a:latin typeface="Lato Black" charset="0"/>
                <a:ea typeface="Lato Black" charset="0"/>
                <a:cs typeface="Lato Black" charset="0"/>
              </a:rPr>
              <a:t> Communication.</a:t>
            </a:r>
          </a:p>
          <a:p>
            <a:pPr marL="0" indent="0">
              <a:buNone/>
            </a:pPr>
            <a:endParaRPr lang="en-US" sz="2400" spc="800" dirty="0">
              <a:solidFill>
                <a:schemeClr val="tx1"/>
              </a:solidFill>
              <a:latin typeface="Lato Black" charset="0"/>
              <a:ea typeface="Lato Black" charset="0"/>
              <a:cs typeface="Lato Black" charset="0"/>
            </a:endParaRPr>
          </a:p>
          <a:p>
            <a:r>
              <a:rPr lang="en-US" sz="2400" spc="800" dirty="0">
                <a:solidFill>
                  <a:schemeClr val="tx1"/>
                </a:solidFill>
                <a:latin typeface="Lato Black" charset="0"/>
                <a:ea typeface="Lato Black" charset="0"/>
                <a:cs typeface="Lato Black" charset="0"/>
              </a:rPr>
              <a:t>Example.</a:t>
            </a:r>
          </a:p>
          <a:p>
            <a:pPr marL="0" indent="0">
              <a:buNone/>
            </a:pPr>
            <a:endParaRPr lang="en-US" sz="2400" spc="800" dirty="0">
              <a:solidFill>
                <a:schemeClr val="tx1"/>
              </a:solidFill>
              <a:latin typeface="Lato Black" charset="0"/>
              <a:ea typeface="Lato Black" charset="0"/>
              <a:cs typeface="Lato Black" charset="0"/>
            </a:endParaRPr>
          </a:p>
          <a:p>
            <a:r>
              <a:rPr lang="en-US" sz="2400" spc="800" dirty="0">
                <a:solidFill>
                  <a:schemeClr val="tx1"/>
                </a:solidFill>
                <a:latin typeface="Lato Black" charset="0"/>
                <a:ea typeface="Lato Black" charset="0"/>
                <a:cs typeface="Lato Black" charset="0"/>
              </a:rPr>
              <a:t>Conclusion.</a:t>
            </a:r>
          </a:p>
          <a:p>
            <a:pPr marL="0" indent="0">
              <a:buNone/>
            </a:pPr>
            <a:endParaRPr lang="en-US" sz="2400" spc="800" dirty="0">
              <a:solidFill>
                <a:schemeClr val="tx1"/>
              </a:solidFill>
              <a:latin typeface="Lato Black" charset="0"/>
              <a:ea typeface="Lato Black" charset="0"/>
              <a:cs typeface="Lato Black" charset="0"/>
            </a:endParaRPr>
          </a:p>
          <a:p>
            <a:r>
              <a:rPr lang="en-US" sz="2400" spc="800" dirty="0">
                <a:solidFill>
                  <a:schemeClr val="tx1"/>
                </a:solidFill>
                <a:latin typeface="Lato Black" charset="0"/>
                <a:ea typeface="Lato Black" charset="0"/>
                <a:cs typeface="Lato Black" charset="0"/>
              </a:rPr>
              <a:t>References.</a:t>
            </a:r>
            <a:endParaRPr lang="en-US" sz="2400" dirty="0">
              <a:solidFill>
                <a:schemeClr val="tx1"/>
              </a:solidFill>
            </a:endParaRPr>
          </a:p>
        </p:txBody>
      </p:sp>
      <p:sp>
        <p:nvSpPr>
          <p:cNvPr id="4" name="Slide Number Placeholder 3"/>
          <p:cNvSpPr>
            <a:spLocks noGrp="1"/>
          </p:cNvSpPr>
          <p:nvPr>
            <p:ph type="sldNum" sz="quarter" idx="12"/>
          </p:nvPr>
        </p:nvSpPr>
        <p:spPr/>
        <p:txBody>
          <a:bodyPr/>
          <a:lstStyle/>
          <a:p>
            <a:fld id="{EA8502D5-D2A7-416B-A79C-00C39AB3625B}" type="slidenum">
              <a:rPr lang="en-US" smtClean="0"/>
              <a:t>2</a:t>
            </a:fld>
            <a:endParaRPr lang="en-US"/>
          </a:p>
        </p:txBody>
      </p:sp>
    </p:spTree>
    <p:extLst>
      <p:ext uri="{BB962C8B-B14F-4D97-AF65-F5344CB8AC3E}">
        <p14:creationId xmlns:p14="http://schemas.microsoft.com/office/powerpoint/2010/main" val="40832976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EB2B5CC-CEBB-4DB4-B68F-150D13773A39}"/>
              </a:ext>
            </a:extLst>
          </p:cNvPr>
          <p:cNvSpPr>
            <a:spLocks noGrp="1"/>
          </p:cNvSpPr>
          <p:nvPr>
            <p:ph type="title"/>
          </p:nvPr>
        </p:nvSpPr>
        <p:spPr>
          <a:xfrm>
            <a:off x="866718" y="829275"/>
            <a:ext cx="8761413" cy="706964"/>
          </a:xfrm>
        </p:spPr>
        <p:txBody>
          <a:bodyPr/>
          <a:lstStyle/>
          <a:p>
            <a:r>
              <a:rPr lang="en-US" b="1" dirty="0"/>
              <a:t>Introduction</a:t>
            </a:r>
          </a:p>
        </p:txBody>
      </p:sp>
      <p:pic>
        <p:nvPicPr>
          <p:cNvPr id="6" name="Content Placeholder 5">
            <a:extLst>
              <a:ext uri="{FF2B5EF4-FFF2-40B4-BE49-F238E27FC236}">
                <a16:creationId xmlns="" xmlns:a16="http://schemas.microsoft.com/office/drawing/2014/main" id="{CEB49525-F1BF-4C62-B339-06E1753A090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67820" y="2584174"/>
            <a:ext cx="5069508" cy="3762502"/>
          </a:xfrm>
        </p:spPr>
      </p:pic>
      <p:sp>
        <p:nvSpPr>
          <p:cNvPr id="7" name="Title 1">
            <a:extLst>
              <a:ext uri="{FF2B5EF4-FFF2-40B4-BE49-F238E27FC236}">
                <a16:creationId xmlns="" xmlns:a16="http://schemas.microsoft.com/office/drawing/2014/main" id="{D22C9100-C327-4C9B-B9B3-53C6B003AFED}"/>
              </a:ext>
            </a:extLst>
          </p:cNvPr>
          <p:cNvSpPr txBox="1">
            <a:spLocks/>
          </p:cNvSpPr>
          <p:nvPr/>
        </p:nvSpPr>
        <p:spPr bwMode="gray">
          <a:xfrm>
            <a:off x="141161" y="2722036"/>
            <a:ext cx="8761413"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b="1" dirty="0"/>
          </a:p>
        </p:txBody>
      </p:sp>
      <p:sp>
        <p:nvSpPr>
          <p:cNvPr id="9" name="TextBox 8">
            <a:extLst>
              <a:ext uri="{FF2B5EF4-FFF2-40B4-BE49-F238E27FC236}">
                <a16:creationId xmlns="" xmlns:a16="http://schemas.microsoft.com/office/drawing/2014/main" id="{DE86E654-E77E-4EC5-98E3-173E45247313}"/>
              </a:ext>
            </a:extLst>
          </p:cNvPr>
          <p:cNvSpPr txBox="1"/>
          <p:nvPr/>
        </p:nvSpPr>
        <p:spPr>
          <a:xfrm>
            <a:off x="964826" y="3220279"/>
            <a:ext cx="4959627" cy="1938992"/>
          </a:xfrm>
          <a:prstGeom prst="rect">
            <a:avLst/>
          </a:prstGeom>
          <a:noFill/>
        </p:spPr>
        <p:txBody>
          <a:bodyPr wrap="square">
            <a:spAutoFit/>
          </a:bodyPr>
          <a:lstStyle/>
          <a:p>
            <a:endParaRPr lang="en-US" sz="2000" dirty="0">
              <a:solidFill>
                <a:schemeClr val="bg2">
                  <a:lumMod val="10000"/>
                </a:schemeClr>
              </a:solidFill>
              <a:latin typeface="Lato"/>
            </a:endParaRPr>
          </a:p>
          <a:p>
            <a:pPr algn="just"/>
            <a:r>
              <a:rPr lang="en-US" sz="2000" i="0" dirty="0">
                <a:solidFill>
                  <a:schemeClr val="bg2">
                    <a:lumMod val="10000"/>
                  </a:schemeClr>
                </a:solidFill>
                <a:effectLst/>
                <a:latin typeface="Lato"/>
              </a:rPr>
              <a:t>Interpersonal communication is the method of trade of </a:t>
            </a:r>
            <a:r>
              <a:rPr lang="en-US" sz="2000" dirty="0">
                <a:solidFill>
                  <a:schemeClr val="bg2">
                    <a:lumMod val="10000"/>
                  </a:schemeClr>
                </a:solidFill>
                <a:latin typeface="Lato"/>
              </a:rPr>
              <a:t>information, </a:t>
            </a:r>
            <a:r>
              <a:rPr lang="en-US" sz="2000" i="0" dirty="0">
                <a:solidFill>
                  <a:schemeClr val="bg2">
                    <a:lumMod val="10000"/>
                  </a:schemeClr>
                </a:solidFill>
                <a:effectLst/>
                <a:latin typeface="Lato"/>
              </a:rPr>
              <a:t>thoughts and sentiments between two or more individuals through verbal or non-verbal methods.</a:t>
            </a:r>
            <a:endParaRPr lang="en-US" sz="2000" dirty="0">
              <a:solidFill>
                <a:schemeClr val="bg2">
                  <a:lumMod val="10000"/>
                </a:schemeClr>
              </a:solidFill>
            </a:endParaRPr>
          </a:p>
        </p:txBody>
      </p:sp>
      <p:sp>
        <p:nvSpPr>
          <p:cNvPr id="3" name="Slide Number Placeholder 2"/>
          <p:cNvSpPr>
            <a:spLocks noGrp="1"/>
          </p:cNvSpPr>
          <p:nvPr>
            <p:ph type="sldNum" sz="quarter" idx="12"/>
          </p:nvPr>
        </p:nvSpPr>
        <p:spPr/>
        <p:txBody>
          <a:bodyPr/>
          <a:lstStyle/>
          <a:p>
            <a:fld id="{EA8502D5-D2A7-416B-A79C-00C39AB3625B}" type="slidenum">
              <a:rPr lang="en-US" smtClean="0"/>
              <a:t>3</a:t>
            </a:fld>
            <a:endParaRPr lang="en-US"/>
          </a:p>
        </p:txBody>
      </p:sp>
    </p:spTree>
    <p:extLst>
      <p:ext uri="{BB962C8B-B14F-4D97-AF65-F5344CB8AC3E}">
        <p14:creationId xmlns:p14="http://schemas.microsoft.com/office/powerpoint/2010/main" val="367167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1A54B6A-F52A-4017-A76D-3054883C8F5B}"/>
              </a:ext>
            </a:extLst>
          </p:cNvPr>
          <p:cNvSpPr>
            <a:spLocks noGrp="1"/>
          </p:cNvSpPr>
          <p:nvPr>
            <p:ph type="title"/>
          </p:nvPr>
        </p:nvSpPr>
        <p:spPr/>
        <p:txBody>
          <a:bodyPr/>
          <a:lstStyle/>
          <a:p>
            <a:pPr marL="0" marR="0" lvl="0" indent="0" defTabSz="1828434" rtl="0" eaLnBrk="1" fontAlgn="auto" latinLnBrk="0" hangingPunct="1">
              <a:lnSpc>
                <a:spcPct val="100000"/>
              </a:lnSpc>
              <a:spcBef>
                <a:spcPts val="0"/>
              </a:spcBef>
              <a:spcAft>
                <a:spcPts val="0"/>
              </a:spcAft>
              <a:tabLst/>
              <a:defRPr/>
            </a:pPr>
            <a:r>
              <a:rPr kumimoji="0" lang="en-US" sz="2000" b="1" i="0" u="none" strike="noStrike" kern="1200" cap="none" spc="800" normalizeH="0" baseline="0" noProof="0" dirty="0">
                <a:ln>
                  <a:noFill/>
                </a:ln>
                <a:solidFill>
                  <a:schemeClr val="bg1"/>
                </a:solidFill>
                <a:effectLst/>
                <a:uLnTx/>
                <a:uFillTx/>
                <a:latin typeface="Lato Black" charset="0"/>
                <a:ea typeface="Lato Black" charset="0"/>
                <a:cs typeface="Lato Black" charset="0"/>
              </a:rPr>
              <a:t>Elements Of</a:t>
            </a:r>
            <a:r>
              <a:rPr kumimoji="0" lang="en-US" sz="7000" b="1" i="0" u="none" strike="noStrike" kern="1200" cap="none" spc="800" normalizeH="0" baseline="0" noProof="0" dirty="0">
                <a:ln>
                  <a:noFill/>
                </a:ln>
                <a:solidFill>
                  <a:schemeClr val="bg1"/>
                </a:solidFill>
                <a:effectLst/>
                <a:uLnTx/>
                <a:uFillTx/>
                <a:latin typeface="Lato Black" charset="0"/>
                <a:ea typeface="Lato Black" charset="0"/>
                <a:cs typeface="Lato Black" charset="0"/>
              </a:rPr>
              <a:t> </a:t>
            </a:r>
            <a:r>
              <a:rPr kumimoji="0" lang="en-US" sz="2000" b="1" i="0" u="none" strike="noStrike" kern="1200" cap="none" spc="800" normalizeH="0" baseline="0" noProof="0" dirty="0">
                <a:ln>
                  <a:noFill/>
                </a:ln>
                <a:solidFill>
                  <a:schemeClr val="bg1"/>
                </a:solidFill>
                <a:effectLst/>
                <a:uLnTx/>
                <a:uFillTx/>
                <a:latin typeface="Lato Black" charset="0"/>
                <a:ea typeface="Lato Black" charset="0"/>
                <a:cs typeface="Lato Black" charset="0"/>
              </a:rPr>
              <a:t>Interpersonal Communication</a:t>
            </a:r>
            <a:r>
              <a:rPr kumimoji="0" lang="en-US" sz="7000" b="1" i="0" u="none" strike="noStrike" kern="1200" cap="none" spc="800" normalizeH="0" baseline="0" noProof="0" dirty="0">
                <a:ln>
                  <a:noFill/>
                </a:ln>
                <a:solidFill>
                  <a:srgbClr val="000000"/>
                </a:solidFill>
                <a:effectLst/>
                <a:uLnTx/>
                <a:uFillTx/>
                <a:latin typeface="Lato Black" charset="0"/>
                <a:ea typeface="Lato Black" charset="0"/>
                <a:cs typeface="Lato Black" charset="0"/>
              </a:rPr>
              <a:t/>
            </a:r>
            <a:br>
              <a:rPr kumimoji="0" lang="en-US" sz="7000" b="1" i="0" u="none" strike="noStrike" kern="1200" cap="none" spc="800" normalizeH="0" baseline="0" noProof="0" dirty="0">
                <a:ln>
                  <a:noFill/>
                </a:ln>
                <a:solidFill>
                  <a:srgbClr val="000000"/>
                </a:solidFill>
                <a:effectLst/>
                <a:uLnTx/>
                <a:uFillTx/>
                <a:latin typeface="Lato Black" charset="0"/>
                <a:ea typeface="Lato Black" charset="0"/>
                <a:cs typeface="Lato Black" charset="0"/>
              </a:rPr>
            </a:br>
            <a:endParaRPr lang="en-US" dirty="0"/>
          </a:p>
        </p:txBody>
      </p:sp>
      <p:sp>
        <p:nvSpPr>
          <p:cNvPr id="3" name="Content Placeholder 2">
            <a:extLst>
              <a:ext uri="{FF2B5EF4-FFF2-40B4-BE49-F238E27FC236}">
                <a16:creationId xmlns="" xmlns:a16="http://schemas.microsoft.com/office/drawing/2014/main" id="{4617EA73-4299-4F21-8162-96BA5BABC692}"/>
              </a:ext>
            </a:extLst>
          </p:cNvPr>
          <p:cNvSpPr>
            <a:spLocks noGrp="1"/>
          </p:cNvSpPr>
          <p:nvPr>
            <p:ph idx="1"/>
          </p:nvPr>
        </p:nvSpPr>
        <p:spPr>
          <a:xfrm>
            <a:off x="906476" y="2428460"/>
            <a:ext cx="3784794" cy="4429540"/>
          </a:xfrm>
        </p:spPr>
        <p:txBody>
          <a:bodyPr>
            <a:normAutofit fontScale="40000" lnSpcReduction="20000"/>
          </a:bodyPr>
          <a:lstStyle/>
          <a:p>
            <a:pPr algn="l"/>
            <a:r>
              <a:rPr lang="en-US" sz="5000" b="0" i="0" dirty="0">
                <a:solidFill>
                  <a:srgbClr val="2A2A2A"/>
                </a:solidFill>
                <a:effectLst/>
                <a:latin typeface="Arial" panose="020B0604020202020204" pitchFamily="34" charset="0"/>
              </a:rPr>
              <a:t>The Communicators</a:t>
            </a:r>
          </a:p>
          <a:p>
            <a:pPr marL="0" indent="0" algn="l">
              <a:buNone/>
            </a:pPr>
            <a:endParaRPr lang="en-US" sz="5000" b="0" i="0" dirty="0">
              <a:solidFill>
                <a:srgbClr val="2A2A2A"/>
              </a:solidFill>
              <a:effectLst/>
              <a:latin typeface="Arial" panose="020B0604020202020204" pitchFamily="34" charset="0"/>
            </a:endParaRPr>
          </a:p>
          <a:p>
            <a:pPr algn="l"/>
            <a:r>
              <a:rPr lang="en-US" sz="5000" b="0" i="0" dirty="0">
                <a:solidFill>
                  <a:srgbClr val="2A2A2A"/>
                </a:solidFill>
                <a:effectLst/>
                <a:latin typeface="Arial" panose="020B0604020202020204" pitchFamily="34" charset="0"/>
              </a:rPr>
              <a:t>The Message</a:t>
            </a:r>
          </a:p>
          <a:p>
            <a:pPr marL="0" indent="0" algn="l">
              <a:buNone/>
            </a:pPr>
            <a:endParaRPr lang="en-US" sz="5000" b="0" i="0" dirty="0">
              <a:solidFill>
                <a:srgbClr val="2A2A2A"/>
              </a:solidFill>
              <a:effectLst/>
              <a:latin typeface="Arial" panose="020B0604020202020204" pitchFamily="34" charset="0"/>
            </a:endParaRPr>
          </a:p>
          <a:p>
            <a:pPr algn="l"/>
            <a:r>
              <a:rPr lang="en-US" sz="5000" b="0" i="0" dirty="0">
                <a:solidFill>
                  <a:srgbClr val="2A2A2A"/>
                </a:solidFill>
                <a:effectLst/>
                <a:latin typeface="Arial" panose="020B0604020202020204" pitchFamily="34" charset="0"/>
              </a:rPr>
              <a:t>Noise</a:t>
            </a:r>
          </a:p>
          <a:p>
            <a:pPr marL="0" indent="0" algn="l">
              <a:buNone/>
            </a:pPr>
            <a:endParaRPr lang="en-US" sz="5000" b="0" i="0" dirty="0">
              <a:solidFill>
                <a:srgbClr val="2A2A2A"/>
              </a:solidFill>
              <a:effectLst/>
              <a:latin typeface="Arial" panose="020B0604020202020204" pitchFamily="34" charset="0"/>
            </a:endParaRPr>
          </a:p>
          <a:p>
            <a:pPr algn="l"/>
            <a:r>
              <a:rPr lang="en-US" sz="5000" b="0" i="0" dirty="0">
                <a:solidFill>
                  <a:srgbClr val="2A2A2A"/>
                </a:solidFill>
                <a:effectLst/>
                <a:latin typeface="Arial" panose="020B0604020202020204" pitchFamily="34" charset="0"/>
              </a:rPr>
              <a:t>Feedback</a:t>
            </a:r>
          </a:p>
          <a:p>
            <a:pPr marL="0" indent="0" algn="l">
              <a:buNone/>
            </a:pPr>
            <a:endParaRPr lang="en-US" sz="5000" b="0" i="0" dirty="0">
              <a:solidFill>
                <a:srgbClr val="2A2A2A"/>
              </a:solidFill>
              <a:effectLst/>
              <a:latin typeface="Arial" panose="020B0604020202020204" pitchFamily="34" charset="0"/>
            </a:endParaRPr>
          </a:p>
          <a:p>
            <a:pPr algn="l"/>
            <a:r>
              <a:rPr lang="en-US" sz="5000" b="0" i="0" dirty="0">
                <a:solidFill>
                  <a:srgbClr val="2A2A2A"/>
                </a:solidFill>
                <a:effectLst/>
                <a:latin typeface="Arial" panose="020B0604020202020204" pitchFamily="34" charset="0"/>
              </a:rPr>
              <a:t>Context</a:t>
            </a:r>
          </a:p>
          <a:p>
            <a:pPr marL="0" indent="0" algn="l">
              <a:buNone/>
            </a:pPr>
            <a:endParaRPr lang="en-US" sz="5000" b="0" i="0" dirty="0">
              <a:solidFill>
                <a:srgbClr val="2A2A2A"/>
              </a:solidFill>
              <a:effectLst/>
              <a:latin typeface="Arial" panose="020B0604020202020204" pitchFamily="34" charset="0"/>
            </a:endParaRPr>
          </a:p>
          <a:p>
            <a:pPr algn="l"/>
            <a:r>
              <a:rPr lang="en-US" sz="5000" b="0" i="0" dirty="0">
                <a:solidFill>
                  <a:srgbClr val="2A2A2A"/>
                </a:solidFill>
                <a:effectLst/>
                <a:latin typeface="Arial" panose="020B0604020202020204" pitchFamily="34" charset="0"/>
              </a:rPr>
              <a:t>Channel </a:t>
            </a:r>
          </a:p>
          <a:p>
            <a:pPr marL="0" indent="0">
              <a:buNone/>
            </a:pPr>
            <a:endParaRPr lang="en-US" dirty="0"/>
          </a:p>
        </p:txBody>
      </p:sp>
      <p:sp>
        <p:nvSpPr>
          <p:cNvPr id="4" name="Slide Number Placeholder 3"/>
          <p:cNvSpPr>
            <a:spLocks noGrp="1"/>
          </p:cNvSpPr>
          <p:nvPr>
            <p:ph type="sldNum" sz="quarter" idx="12"/>
          </p:nvPr>
        </p:nvSpPr>
        <p:spPr/>
        <p:txBody>
          <a:bodyPr/>
          <a:lstStyle/>
          <a:p>
            <a:fld id="{EA8502D5-D2A7-416B-A79C-00C39AB3625B}" type="slidenum">
              <a:rPr lang="en-US" smtClean="0"/>
              <a:t>4</a:t>
            </a:fld>
            <a:endParaRPr lang="en-US"/>
          </a:p>
        </p:txBody>
      </p:sp>
    </p:spTree>
    <p:extLst>
      <p:ext uri="{BB962C8B-B14F-4D97-AF65-F5344CB8AC3E}">
        <p14:creationId xmlns:p14="http://schemas.microsoft.com/office/powerpoint/2010/main" val="834762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9A795B8-E335-4C10-B394-BCD4EB49F6A6}"/>
              </a:ext>
            </a:extLst>
          </p:cNvPr>
          <p:cNvSpPr>
            <a:spLocks noGrp="1"/>
          </p:cNvSpPr>
          <p:nvPr>
            <p:ph type="title"/>
          </p:nvPr>
        </p:nvSpPr>
        <p:spPr/>
        <p:txBody>
          <a:bodyPr/>
          <a:lstStyle/>
          <a:p>
            <a:r>
              <a:rPr lang="en-US" b="1" i="0" dirty="0">
                <a:solidFill>
                  <a:schemeClr val="bg1"/>
                </a:solidFill>
                <a:effectLst/>
                <a:latin typeface="Arial" panose="020B0604020202020204" pitchFamily="34" charset="0"/>
              </a:rPr>
              <a:t>The Communicators</a:t>
            </a:r>
            <a:endParaRPr lang="en-US" b="1" dirty="0"/>
          </a:p>
        </p:txBody>
      </p:sp>
      <p:pic>
        <p:nvPicPr>
          <p:cNvPr id="9" name="Content Placeholder 8">
            <a:extLst>
              <a:ext uri="{FF2B5EF4-FFF2-40B4-BE49-F238E27FC236}">
                <a16:creationId xmlns="" xmlns:a16="http://schemas.microsoft.com/office/drawing/2014/main" id="{0B5B642F-6C4F-4D54-8BD8-0466186CA37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07789" y="2569665"/>
            <a:ext cx="4576422" cy="3195996"/>
          </a:xfrm>
        </p:spPr>
      </p:pic>
      <p:sp>
        <p:nvSpPr>
          <p:cNvPr id="12" name="TextBox 11">
            <a:extLst>
              <a:ext uri="{FF2B5EF4-FFF2-40B4-BE49-F238E27FC236}">
                <a16:creationId xmlns="" xmlns:a16="http://schemas.microsoft.com/office/drawing/2014/main" id="{AB80FD20-B775-4E34-97B2-B52E25F8F7B4}"/>
              </a:ext>
            </a:extLst>
          </p:cNvPr>
          <p:cNvSpPr txBox="1"/>
          <p:nvPr/>
        </p:nvSpPr>
        <p:spPr>
          <a:xfrm>
            <a:off x="483277" y="3244333"/>
            <a:ext cx="3324512" cy="2954655"/>
          </a:xfrm>
          <a:prstGeom prst="rect">
            <a:avLst/>
          </a:prstGeom>
          <a:noFill/>
        </p:spPr>
        <p:txBody>
          <a:bodyPr wrap="square">
            <a:spAutoFit/>
          </a:bodyPr>
          <a:lstStyle/>
          <a:p>
            <a:pPr algn="ctr"/>
            <a:r>
              <a:rPr lang="en-US" sz="2400" b="1" dirty="0"/>
              <a:t>The sender</a:t>
            </a:r>
          </a:p>
          <a:p>
            <a:pPr algn="just"/>
            <a:r>
              <a:rPr lang="en-US" dirty="0"/>
              <a:t> </a:t>
            </a:r>
            <a:r>
              <a:rPr lang="en-US" dirty="0" smtClean="0"/>
              <a:t>The </a:t>
            </a:r>
            <a:r>
              <a:rPr lang="en-US" dirty="0"/>
              <a:t>sender is the individual who initiates a  message and is also called the source of communication.  </a:t>
            </a:r>
          </a:p>
          <a:p>
            <a:endParaRPr lang="en-US" dirty="0"/>
          </a:p>
          <a:p>
            <a:endParaRPr lang="en-US" dirty="0"/>
          </a:p>
          <a:p>
            <a:endParaRPr lang="en-US" dirty="0"/>
          </a:p>
          <a:p>
            <a:endParaRPr lang="en-US" dirty="0"/>
          </a:p>
          <a:p>
            <a:endParaRPr lang="en-US" dirty="0"/>
          </a:p>
        </p:txBody>
      </p:sp>
      <p:sp>
        <p:nvSpPr>
          <p:cNvPr id="14" name="TextBox 13">
            <a:extLst>
              <a:ext uri="{FF2B5EF4-FFF2-40B4-BE49-F238E27FC236}">
                <a16:creationId xmlns="" xmlns:a16="http://schemas.microsoft.com/office/drawing/2014/main" id="{8A266143-E2CC-424A-A314-2AF104EBDDB6}"/>
              </a:ext>
            </a:extLst>
          </p:cNvPr>
          <p:cNvSpPr txBox="1"/>
          <p:nvPr/>
        </p:nvSpPr>
        <p:spPr>
          <a:xfrm>
            <a:off x="8440695" y="3244333"/>
            <a:ext cx="3669529" cy="1292662"/>
          </a:xfrm>
          <a:prstGeom prst="rect">
            <a:avLst/>
          </a:prstGeom>
          <a:noFill/>
        </p:spPr>
        <p:txBody>
          <a:bodyPr wrap="square">
            <a:spAutoFit/>
          </a:bodyPr>
          <a:lstStyle/>
          <a:p>
            <a:pPr algn="ctr"/>
            <a:r>
              <a:rPr lang="en-US" sz="2400" b="1" dirty="0">
                <a:solidFill>
                  <a:srgbClr val="000000"/>
                </a:solidFill>
                <a:latin typeface="Helvetica Neue"/>
              </a:rPr>
              <a:t>T</a:t>
            </a:r>
            <a:r>
              <a:rPr lang="en-US" sz="2400" b="1" i="0" dirty="0">
                <a:solidFill>
                  <a:srgbClr val="000000"/>
                </a:solidFill>
                <a:effectLst/>
                <a:latin typeface="Helvetica Neue"/>
              </a:rPr>
              <a:t>he receiver</a:t>
            </a:r>
          </a:p>
          <a:p>
            <a:pPr algn="just"/>
            <a:r>
              <a:rPr lang="en-US" b="0" i="0" dirty="0">
                <a:solidFill>
                  <a:srgbClr val="000000"/>
                </a:solidFill>
                <a:effectLst/>
                <a:latin typeface="Helvetica Neue"/>
              </a:rPr>
              <a:t>is the listener, reader, or observer, that is, the individual to whom a message is directed.</a:t>
            </a:r>
            <a:endParaRPr lang="en-US" dirty="0"/>
          </a:p>
        </p:txBody>
      </p:sp>
      <p:sp>
        <p:nvSpPr>
          <p:cNvPr id="3" name="Slide Number Placeholder 2"/>
          <p:cNvSpPr>
            <a:spLocks noGrp="1"/>
          </p:cNvSpPr>
          <p:nvPr>
            <p:ph type="sldNum" sz="quarter" idx="12"/>
          </p:nvPr>
        </p:nvSpPr>
        <p:spPr/>
        <p:txBody>
          <a:bodyPr/>
          <a:lstStyle/>
          <a:p>
            <a:fld id="{EA8502D5-D2A7-416B-A79C-00C39AB3625B}" type="slidenum">
              <a:rPr lang="en-US" smtClean="0"/>
              <a:t>5</a:t>
            </a:fld>
            <a:endParaRPr lang="en-US"/>
          </a:p>
        </p:txBody>
      </p:sp>
    </p:spTree>
    <p:extLst>
      <p:ext uri="{BB962C8B-B14F-4D97-AF65-F5344CB8AC3E}">
        <p14:creationId xmlns:p14="http://schemas.microsoft.com/office/powerpoint/2010/main" val="1616113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6E3DB0A-E229-4B63-8BA1-7D04DAA87EED}"/>
              </a:ext>
            </a:extLst>
          </p:cNvPr>
          <p:cNvSpPr>
            <a:spLocks noGrp="1"/>
          </p:cNvSpPr>
          <p:nvPr>
            <p:ph type="title"/>
          </p:nvPr>
        </p:nvSpPr>
        <p:spPr>
          <a:xfrm>
            <a:off x="1154954" y="973667"/>
            <a:ext cx="8761413" cy="955493"/>
          </a:xfrm>
        </p:spPr>
        <p:txBody>
          <a:bodyPr/>
          <a:lstStyle/>
          <a:p>
            <a:r>
              <a:rPr lang="en-US" b="1" dirty="0"/>
              <a:t>The message </a:t>
            </a:r>
          </a:p>
        </p:txBody>
      </p:sp>
      <p:pic>
        <p:nvPicPr>
          <p:cNvPr id="5" name="Content Placeholder 4">
            <a:extLst>
              <a:ext uri="{FF2B5EF4-FFF2-40B4-BE49-F238E27FC236}">
                <a16:creationId xmlns="" xmlns:a16="http://schemas.microsoft.com/office/drawing/2014/main" id="{77F1619D-753D-4D36-B0A8-3ED5980209A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0" y="2951253"/>
            <a:ext cx="4752975" cy="3076962"/>
          </a:xfrm>
        </p:spPr>
      </p:pic>
      <p:sp>
        <p:nvSpPr>
          <p:cNvPr id="9" name="Title 1">
            <a:extLst>
              <a:ext uri="{FF2B5EF4-FFF2-40B4-BE49-F238E27FC236}">
                <a16:creationId xmlns="" xmlns:a16="http://schemas.microsoft.com/office/drawing/2014/main" id="{04EB1683-9520-4582-984F-94D267656686}"/>
              </a:ext>
            </a:extLst>
          </p:cNvPr>
          <p:cNvSpPr txBox="1">
            <a:spLocks/>
          </p:cNvSpPr>
          <p:nvPr/>
        </p:nvSpPr>
        <p:spPr bwMode="gray">
          <a:xfrm>
            <a:off x="95588" y="2951253"/>
            <a:ext cx="8761413" cy="955493"/>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 </a:t>
            </a:r>
          </a:p>
        </p:txBody>
      </p:sp>
      <p:sp>
        <p:nvSpPr>
          <p:cNvPr id="11" name="TextBox 10">
            <a:extLst>
              <a:ext uri="{FF2B5EF4-FFF2-40B4-BE49-F238E27FC236}">
                <a16:creationId xmlns="" xmlns:a16="http://schemas.microsoft.com/office/drawing/2014/main" id="{5AC61CF9-5B16-4F1C-9E17-81F8E2954523}"/>
              </a:ext>
            </a:extLst>
          </p:cNvPr>
          <p:cNvSpPr txBox="1"/>
          <p:nvPr/>
        </p:nvSpPr>
        <p:spPr>
          <a:xfrm>
            <a:off x="365404" y="3143735"/>
            <a:ext cx="4844402" cy="1785104"/>
          </a:xfrm>
          <a:prstGeom prst="rect">
            <a:avLst/>
          </a:prstGeom>
          <a:noFill/>
        </p:spPr>
        <p:txBody>
          <a:bodyPr wrap="square">
            <a:spAutoFit/>
          </a:bodyPr>
          <a:lstStyle/>
          <a:p>
            <a:r>
              <a:rPr lang="en-US" sz="2800" b="1" dirty="0" smtClean="0">
                <a:solidFill>
                  <a:srgbClr val="000000"/>
                </a:solidFill>
                <a:latin typeface="Helvetica Neue"/>
              </a:rPr>
              <a:t> The message</a:t>
            </a:r>
          </a:p>
          <a:p>
            <a:r>
              <a:rPr lang="en-US" sz="2800" b="1" dirty="0" smtClean="0">
                <a:solidFill>
                  <a:srgbClr val="000000"/>
                </a:solidFill>
                <a:latin typeface="Helvetica Neue"/>
              </a:rPr>
              <a:t> </a:t>
            </a:r>
            <a:endParaRPr lang="en-US" sz="2800" b="1" dirty="0">
              <a:solidFill>
                <a:srgbClr val="000000"/>
              </a:solidFill>
              <a:latin typeface="Helvetica Neue"/>
            </a:endParaRPr>
          </a:p>
          <a:p>
            <a:pPr algn="just"/>
            <a:r>
              <a:rPr lang="en-US" dirty="0">
                <a:solidFill>
                  <a:srgbClr val="000000"/>
                </a:solidFill>
                <a:latin typeface="Helvetica Neue"/>
              </a:rPr>
              <a:t>A</a:t>
            </a:r>
            <a:r>
              <a:rPr lang="en-US" b="0" i="0" dirty="0">
                <a:solidFill>
                  <a:srgbClr val="000000"/>
                </a:solidFill>
                <a:effectLst/>
                <a:latin typeface="Helvetica Neue"/>
              </a:rPr>
              <a:t> message is defined as information conveyed by words, The sender conveys the message to a receiver.</a:t>
            </a:r>
            <a:endParaRPr lang="en-US" dirty="0"/>
          </a:p>
        </p:txBody>
      </p:sp>
      <p:sp>
        <p:nvSpPr>
          <p:cNvPr id="3" name="Slide Number Placeholder 2"/>
          <p:cNvSpPr>
            <a:spLocks noGrp="1"/>
          </p:cNvSpPr>
          <p:nvPr>
            <p:ph type="sldNum" sz="quarter" idx="12"/>
          </p:nvPr>
        </p:nvSpPr>
        <p:spPr/>
        <p:txBody>
          <a:bodyPr/>
          <a:lstStyle/>
          <a:p>
            <a:fld id="{EA8502D5-D2A7-416B-A79C-00C39AB3625B}" type="slidenum">
              <a:rPr lang="en-US" smtClean="0"/>
              <a:t>6</a:t>
            </a:fld>
            <a:endParaRPr lang="en-US"/>
          </a:p>
        </p:txBody>
      </p:sp>
    </p:spTree>
    <p:extLst>
      <p:ext uri="{BB962C8B-B14F-4D97-AF65-F5344CB8AC3E}">
        <p14:creationId xmlns:p14="http://schemas.microsoft.com/office/powerpoint/2010/main" val="3001964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AA3A1D3-665F-4EBB-B773-9035FBAF8AB9}"/>
              </a:ext>
            </a:extLst>
          </p:cNvPr>
          <p:cNvSpPr>
            <a:spLocks noGrp="1"/>
          </p:cNvSpPr>
          <p:nvPr>
            <p:ph type="title"/>
          </p:nvPr>
        </p:nvSpPr>
        <p:spPr>
          <a:xfrm>
            <a:off x="976534" y="889879"/>
            <a:ext cx="8761413" cy="706964"/>
          </a:xfrm>
        </p:spPr>
        <p:txBody>
          <a:bodyPr/>
          <a:lstStyle/>
          <a:p>
            <a:r>
              <a:rPr lang="en-US" b="1" dirty="0"/>
              <a:t>Noise</a:t>
            </a:r>
          </a:p>
        </p:txBody>
      </p:sp>
      <p:pic>
        <p:nvPicPr>
          <p:cNvPr id="21" name="Content Placeholder 20">
            <a:extLst>
              <a:ext uri="{FF2B5EF4-FFF2-40B4-BE49-F238E27FC236}">
                <a16:creationId xmlns="" xmlns:a16="http://schemas.microsoft.com/office/drawing/2014/main" id="{199E9D10-C341-4571-A868-C2EC84C62D6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94422" y="2514600"/>
            <a:ext cx="4553415" cy="4249298"/>
          </a:xfrm>
        </p:spPr>
      </p:pic>
      <p:sp>
        <p:nvSpPr>
          <p:cNvPr id="22" name="Title 1">
            <a:extLst>
              <a:ext uri="{FF2B5EF4-FFF2-40B4-BE49-F238E27FC236}">
                <a16:creationId xmlns="" xmlns:a16="http://schemas.microsoft.com/office/drawing/2014/main" id="{0121B816-0DB7-494C-A94E-D513EB266254}"/>
              </a:ext>
            </a:extLst>
          </p:cNvPr>
          <p:cNvSpPr txBox="1">
            <a:spLocks/>
          </p:cNvSpPr>
          <p:nvPr/>
        </p:nvSpPr>
        <p:spPr bwMode="gray">
          <a:xfrm>
            <a:off x="976534" y="2161118"/>
            <a:ext cx="8761413"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dirty="0"/>
          </a:p>
        </p:txBody>
      </p:sp>
      <p:sp>
        <p:nvSpPr>
          <p:cNvPr id="23" name="Title 1">
            <a:extLst>
              <a:ext uri="{FF2B5EF4-FFF2-40B4-BE49-F238E27FC236}">
                <a16:creationId xmlns="" xmlns:a16="http://schemas.microsoft.com/office/drawing/2014/main" id="{CE1C4C4C-C827-4AFD-AAD0-1D6574637B8E}"/>
              </a:ext>
            </a:extLst>
          </p:cNvPr>
          <p:cNvSpPr txBox="1">
            <a:spLocks/>
          </p:cNvSpPr>
          <p:nvPr/>
        </p:nvSpPr>
        <p:spPr bwMode="gray">
          <a:xfrm>
            <a:off x="775811" y="4237462"/>
            <a:ext cx="5119467" cy="2252547"/>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b="1" dirty="0">
                <a:solidFill>
                  <a:schemeClr val="tx1"/>
                </a:solidFill>
              </a:rPr>
              <a:t>Noise </a:t>
            </a:r>
          </a:p>
          <a:p>
            <a:pPr algn="just"/>
            <a:r>
              <a:rPr lang="en-US" sz="1800" dirty="0">
                <a:solidFill>
                  <a:srgbClr val="000000"/>
                </a:solidFill>
                <a:latin typeface="Helvetica Neue"/>
              </a:rPr>
              <a:t>N</a:t>
            </a:r>
            <a:r>
              <a:rPr lang="en-US" sz="1800" b="0" i="0" dirty="0" smtClean="0">
                <a:solidFill>
                  <a:srgbClr val="000000"/>
                </a:solidFill>
                <a:effectLst/>
                <a:latin typeface="Helvetica Neue"/>
              </a:rPr>
              <a:t>oise </a:t>
            </a:r>
            <a:r>
              <a:rPr lang="en-US" sz="1800" b="0" i="0" dirty="0">
                <a:solidFill>
                  <a:srgbClr val="000000"/>
                </a:solidFill>
                <a:effectLst/>
                <a:latin typeface="Helvetica Neue"/>
              </a:rPr>
              <a:t>refers to anything that interferes with the communication process between a speaker and an audience.</a:t>
            </a:r>
            <a:endParaRPr lang="en-US" sz="1800" dirty="0">
              <a:solidFill>
                <a:schemeClr val="tx1"/>
              </a:solidFill>
            </a:endParaRPr>
          </a:p>
          <a:p>
            <a:endParaRPr lang="en-US" dirty="0">
              <a:solidFill>
                <a:schemeClr val="tx1"/>
              </a:solidFill>
            </a:endParaRPr>
          </a:p>
          <a:p>
            <a:endParaRPr lang="en-US" dirty="0">
              <a:solidFill>
                <a:schemeClr val="tx1"/>
              </a:solidFill>
            </a:endParaRPr>
          </a:p>
          <a:p>
            <a:endParaRPr lang="en-US" dirty="0">
              <a:solidFill>
                <a:schemeClr val="tx1"/>
              </a:solidFill>
            </a:endParaRPr>
          </a:p>
          <a:p>
            <a:endParaRPr lang="en-US" dirty="0">
              <a:solidFill>
                <a:schemeClr val="tx1"/>
              </a:solidFill>
            </a:endParaRPr>
          </a:p>
        </p:txBody>
      </p:sp>
      <p:sp>
        <p:nvSpPr>
          <p:cNvPr id="3" name="Slide Number Placeholder 2"/>
          <p:cNvSpPr>
            <a:spLocks noGrp="1"/>
          </p:cNvSpPr>
          <p:nvPr>
            <p:ph type="sldNum" sz="quarter" idx="12"/>
          </p:nvPr>
        </p:nvSpPr>
        <p:spPr/>
        <p:txBody>
          <a:bodyPr/>
          <a:lstStyle/>
          <a:p>
            <a:fld id="{EA8502D5-D2A7-416B-A79C-00C39AB3625B}" type="slidenum">
              <a:rPr lang="en-US" smtClean="0"/>
              <a:t>7</a:t>
            </a:fld>
            <a:endParaRPr lang="en-US"/>
          </a:p>
        </p:txBody>
      </p:sp>
    </p:spTree>
    <p:extLst>
      <p:ext uri="{BB962C8B-B14F-4D97-AF65-F5344CB8AC3E}">
        <p14:creationId xmlns:p14="http://schemas.microsoft.com/office/powerpoint/2010/main" val="77922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73C7991-F9B5-4598-9A6F-F2C549A4AE0F}"/>
              </a:ext>
            </a:extLst>
          </p:cNvPr>
          <p:cNvSpPr>
            <a:spLocks noGrp="1"/>
          </p:cNvSpPr>
          <p:nvPr>
            <p:ph type="title"/>
          </p:nvPr>
        </p:nvSpPr>
        <p:spPr/>
        <p:txBody>
          <a:bodyPr/>
          <a:lstStyle/>
          <a:p>
            <a:r>
              <a:rPr lang="en-US" b="1" dirty="0"/>
              <a:t>Feedback </a:t>
            </a:r>
          </a:p>
        </p:txBody>
      </p:sp>
      <p:pic>
        <p:nvPicPr>
          <p:cNvPr id="9" name="Content Placeholder 8">
            <a:extLst>
              <a:ext uri="{FF2B5EF4-FFF2-40B4-BE49-F238E27FC236}">
                <a16:creationId xmlns="" xmlns:a16="http://schemas.microsoft.com/office/drawing/2014/main" id="{ED128E6C-238A-401F-98CB-DDD877FECFF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72975" y="2522674"/>
            <a:ext cx="5724292" cy="3443868"/>
          </a:xfrm>
        </p:spPr>
      </p:pic>
      <p:sp>
        <p:nvSpPr>
          <p:cNvPr id="10" name="Title 1">
            <a:extLst>
              <a:ext uri="{FF2B5EF4-FFF2-40B4-BE49-F238E27FC236}">
                <a16:creationId xmlns="" xmlns:a16="http://schemas.microsoft.com/office/drawing/2014/main" id="{0183A00F-8C9B-4454-B4D8-935AD7B95041}"/>
              </a:ext>
            </a:extLst>
          </p:cNvPr>
          <p:cNvSpPr txBox="1">
            <a:spLocks/>
          </p:cNvSpPr>
          <p:nvPr/>
        </p:nvSpPr>
        <p:spPr bwMode="gray">
          <a:xfrm>
            <a:off x="106739" y="2624048"/>
            <a:ext cx="8761413"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 </a:t>
            </a:r>
          </a:p>
        </p:txBody>
      </p:sp>
      <p:sp>
        <p:nvSpPr>
          <p:cNvPr id="12" name="TextBox 11">
            <a:extLst>
              <a:ext uri="{FF2B5EF4-FFF2-40B4-BE49-F238E27FC236}">
                <a16:creationId xmlns="" xmlns:a16="http://schemas.microsoft.com/office/drawing/2014/main" id="{61F85C1A-AD38-45DF-863D-15B322DAD3EA}"/>
              </a:ext>
            </a:extLst>
          </p:cNvPr>
          <p:cNvSpPr txBox="1"/>
          <p:nvPr/>
        </p:nvSpPr>
        <p:spPr>
          <a:xfrm>
            <a:off x="761071" y="3429000"/>
            <a:ext cx="4424246" cy="1631216"/>
          </a:xfrm>
          <a:prstGeom prst="rect">
            <a:avLst/>
          </a:prstGeom>
          <a:noFill/>
        </p:spPr>
        <p:txBody>
          <a:bodyPr wrap="square">
            <a:spAutoFit/>
          </a:bodyPr>
          <a:lstStyle/>
          <a:p>
            <a:r>
              <a:rPr lang="en-US" sz="2800" b="1" i="0" dirty="0">
                <a:solidFill>
                  <a:srgbClr val="000000"/>
                </a:solidFill>
                <a:effectLst/>
                <a:latin typeface="Helvetica Neue"/>
              </a:rPr>
              <a:t>Feedback</a:t>
            </a:r>
          </a:p>
          <a:p>
            <a:pPr algn="just"/>
            <a:r>
              <a:rPr lang="en-US" b="0" i="0" dirty="0">
                <a:solidFill>
                  <a:srgbClr val="000000"/>
                </a:solidFill>
                <a:effectLst/>
                <a:latin typeface="Helvetica Neue"/>
              </a:rPr>
              <a:t>feedback refers to a response from the receiver which gives the communicator an idea of how the message is being received.</a:t>
            </a:r>
            <a:endParaRPr lang="en-US" dirty="0"/>
          </a:p>
        </p:txBody>
      </p:sp>
      <p:sp>
        <p:nvSpPr>
          <p:cNvPr id="3" name="Slide Number Placeholder 2"/>
          <p:cNvSpPr>
            <a:spLocks noGrp="1"/>
          </p:cNvSpPr>
          <p:nvPr>
            <p:ph type="sldNum" sz="quarter" idx="12"/>
          </p:nvPr>
        </p:nvSpPr>
        <p:spPr/>
        <p:txBody>
          <a:bodyPr/>
          <a:lstStyle/>
          <a:p>
            <a:fld id="{EA8502D5-D2A7-416B-A79C-00C39AB3625B}" type="slidenum">
              <a:rPr lang="en-US" smtClean="0"/>
              <a:t>8</a:t>
            </a:fld>
            <a:endParaRPr lang="en-US"/>
          </a:p>
        </p:txBody>
      </p:sp>
    </p:spTree>
    <p:extLst>
      <p:ext uri="{BB962C8B-B14F-4D97-AF65-F5344CB8AC3E}">
        <p14:creationId xmlns:p14="http://schemas.microsoft.com/office/powerpoint/2010/main" val="1415511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F8D109A-8C62-43BF-8B11-C26EE7CD5E40}"/>
              </a:ext>
            </a:extLst>
          </p:cNvPr>
          <p:cNvSpPr>
            <a:spLocks noGrp="1"/>
          </p:cNvSpPr>
          <p:nvPr>
            <p:ph type="title"/>
          </p:nvPr>
        </p:nvSpPr>
        <p:spPr/>
        <p:txBody>
          <a:bodyPr/>
          <a:lstStyle/>
          <a:p>
            <a:r>
              <a:rPr lang="en-US" b="1" dirty="0"/>
              <a:t>context</a:t>
            </a:r>
          </a:p>
        </p:txBody>
      </p:sp>
      <p:pic>
        <p:nvPicPr>
          <p:cNvPr id="5" name="Content Placeholder 4">
            <a:extLst>
              <a:ext uri="{FF2B5EF4-FFF2-40B4-BE49-F238E27FC236}">
                <a16:creationId xmlns="" xmlns:a16="http://schemas.microsoft.com/office/drawing/2014/main" id="{A0C71E9A-1525-4E5B-B5A2-EDB2E42C82A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11590" y="2631686"/>
            <a:ext cx="4560850" cy="3702205"/>
          </a:xfrm>
        </p:spPr>
      </p:pic>
      <p:sp>
        <p:nvSpPr>
          <p:cNvPr id="6" name="Title 1">
            <a:extLst>
              <a:ext uri="{FF2B5EF4-FFF2-40B4-BE49-F238E27FC236}">
                <a16:creationId xmlns="" xmlns:a16="http://schemas.microsoft.com/office/drawing/2014/main" id="{F8A60FCF-0D20-4A3C-92F4-181913019C5A}"/>
              </a:ext>
            </a:extLst>
          </p:cNvPr>
          <p:cNvSpPr txBox="1">
            <a:spLocks/>
          </p:cNvSpPr>
          <p:nvPr/>
        </p:nvSpPr>
        <p:spPr bwMode="gray">
          <a:xfrm>
            <a:off x="318613" y="2722036"/>
            <a:ext cx="4476412" cy="1225496"/>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dirty="0"/>
          </a:p>
        </p:txBody>
      </p:sp>
      <p:sp>
        <p:nvSpPr>
          <p:cNvPr id="8" name="TextBox 7">
            <a:extLst>
              <a:ext uri="{FF2B5EF4-FFF2-40B4-BE49-F238E27FC236}">
                <a16:creationId xmlns="" xmlns:a16="http://schemas.microsoft.com/office/drawing/2014/main" id="{D0158683-DB96-4C7B-956D-F817F20854A2}"/>
              </a:ext>
            </a:extLst>
          </p:cNvPr>
          <p:cNvSpPr txBox="1"/>
          <p:nvPr/>
        </p:nvSpPr>
        <p:spPr>
          <a:xfrm>
            <a:off x="833718" y="3429000"/>
            <a:ext cx="4385052" cy="1631216"/>
          </a:xfrm>
          <a:prstGeom prst="rect">
            <a:avLst/>
          </a:prstGeom>
          <a:noFill/>
        </p:spPr>
        <p:txBody>
          <a:bodyPr wrap="square">
            <a:spAutoFit/>
          </a:bodyPr>
          <a:lstStyle/>
          <a:p>
            <a:r>
              <a:rPr lang="en-US" sz="2800" b="1" i="0" dirty="0">
                <a:solidFill>
                  <a:srgbClr val="000000"/>
                </a:solidFill>
                <a:effectLst/>
                <a:latin typeface="Helvetica Neue"/>
              </a:rPr>
              <a:t>Context  </a:t>
            </a:r>
          </a:p>
          <a:p>
            <a:pPr algn="just"/>
            <a:r>
              <a:rPr lang="en-US" b="0" i="0" dirty="0">
                <a:solidFill>
                  <a:srgbClr val="000000"/>
                </a:solidFill>
                <a:effectLst/>
                <a:latin typeface="Helvetica Neue"/>
              </a:rPr>
              <a:t>Context refers to the setting in which communication takes place. The context helps establish meaning and can influence what is said and how it is said.</a:t>
            </a:r>
            <a:endParaRPr lang="en-US" dirty="0"/>
          </a:p>
        </p:txBody>
      </p:sp>
      <p:sp>
        <p:nvSpPr>
          <p:cNvPr id="3" name="Slide Number Placeholder 2"/>
          <p:cNvSpPr>
            <a:spLocks noGrp="1"/>
          </p:cNvSpPr>
          <p:nvPr>
            <p:ph type="sldNum" sz="quarter" idx="12"/>
          </p:nvPr>
        </p:nvSpPr>
        <p:spPr/>
        <p:txBody>
          <a:bodyPr/>
          <a:lstStyle/>
          <a:p>
            <a:fld id="{EA8502D5-D2A7-416B-A79C-00C39AB3625B}" type="slidenum">
              <a:rPr lang="en-US" smtClean="0"/>
              <a:t>9</a:t>
            </a:fld>
            <a:endParaRPr lang="en-US"/>
          </a:p>
        </p:txBody>
      </p:sp>
    </p:spTree>
    <p:extLst>
      <p:ext uri="{BB962C8B-B14F-4D97-AF65-F5344CB8AC3E}">
        <p14:creationId xmlns:p14="http://schemas.microsoft.com/office/powerpoint/2010/main" val="63002803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391</TotalTime>
  <Words>316</Words>
  <Application>Microsoft Office PowerPoint</Application>
  <PresentationFormat>Widescreen</PresentationFormat>
  <Paragraphs>89</Paragraphs>
  <Slides>13</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13</vt:i4>
      </vt:variant>
    </vt:vector>
  </HeadingPairs>
  <TitlesOfParts>
    <vt:vector size="24" baseType="lpstr">
      <vt:lpstr>Arial</vt:lpstr>
      <vt:lpstr>Calibri</vt:lpstr>
      <vt:lpstr>Century Gothic</vt:lpstr>
      <vt:lpstr>Helvetica Neue</vt:lpstr>
      <vt:lpstr>Lato</vt:lpstr>
      <vt:lpstr>Lato Black</vt:lpstr>
      <vt:lpstr>Poppins SemiBold</vt:lpstr>
      <vt:lpstr>roboto</vt:lpstr>
      <vt:lpstr>Times New Roman</vt:lpstr>
      <vt:lpstr>Wingdings 3</vt:lpstr>
      <vt:lpstr>Ion Boardroom</vt:lpstr>
      <vt:lpstr>                                                                             NAME:ABDALLAH ELZWAWI          ID:2826                EMAIL:Abdullah_2826@limu.edu,ly                                                                                      </vt:lpstr>
      <vt:lpstr>Contents </vt:lpstr>
      <vt:lpstr>Introduction</vt:lpstr>
      <vt:lpstr>Elements Of Interpersonal Communication </vt:lpstr>
      <vt:lpstr>The Communicators</vt:lpstr>
      <vt:lpstr>The message </vt:lpstr>
      <vt:lpstr>Noise</vt:lpstr>
      <vt:lpstr>Feedback </vt:lpstr>
      <vt:lpstr>context</vt:lpstr>
      <vt:lpstr>Channel </vt:lpstr>
      <vt:lpstr>Conclusion </vt:lpstr>
      <vt:lpstr>References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Abdallah zwawi</dc:creator>
  <cp:lastModifiedBy>user</cp:lastModifiedBy>
  <cp:revision>35</cp:revision>
  <dcterms:created xsi:type="dcterms:W3CDTF">2020-11-28T18:09:07Z</dcterms:created>
  <dcterms:modified xsi:type="dcterms:W3CDTF">2020-12-16T07:14:36Z</dcterms:modified>
</cp:coreProperties>
</file>