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4" r:id="rId2"/>
  </p:sldMasterIdLst>
  <p:notesMasterIdLst>
    <p:notesMasterId r:id="rId41"/>
  </p:notesMasterIdLst>
  <p:sldIdLst>
    <p:sldId id="257" r:id="rId3"/>
    <p:sldId id="258" r:id="rId4"/>
    <p:sldId id="259" r:id="rId5"/>
    <p:sldId id="260" r:id="rId6"/>
    <p:sldId id="290" r:id="rId7"/>
    <p:sldId id="261" r:id="rId8"/>
    <p:sldId id="262" r:id="rId9"/>
    <p:sldId id="264" r:id="rId10"/>
    <p:sldId id="265" r:id="rId11"/>
    <p:sldId id="266" r:id="rId12"/>
    <p:sldId id="291" r:id="rId13"/>
    <p:sldId id="292" r:id="rId14"/>
    <p:sldId id="267" r:id="rId15"/>
    <p:sldId id="268" r:id="rId16"/>
    <p:sldId id="269" r:id="rId17"/>
    <p:sldId id="270" r:id="rId18"/>
    <p:sldId id="271" r:id="rId19"/>
    <p:sldId id="275" r:id="rId20"/>
    <p:sldId id="272" r:id="rId21"/>
    <p:sldId id="273" r:id="rId22"/>
    <p:sldId id="274" r:id="rId23"/>
    <p:sldId id="293" r:id="rId24"/>
    <p:sldId id="276" r:id="rId25"/>
    <p:sldId id="277" r:id="rId26"/>
    <p:sldId id="278" r:id="rId27"/>
    <p:sldId id="279" r:id="rId28"/>
    <p:sldId id="280" r:id="rId29"/>
    <p:sldId id="281" r:id="rId30"/>
    <p:sldId id="282" r:id="rId31"/>
    <p:sldId id="283" r:id="rId32"/>
    <p:sldId id="284" r:id="rId33"/>
    <p:sldId id="285" r:id="rId34"/>
    <p:sldId id="286" r:id="rId35"/>
    <p:sldId id="294" r:id="rId36"/>
    <p:sldId id="295" r:id="rId37"/>
    <p:sldId id="287" r:id="rId38"/>
    <p:sldId id="288" r:id="rId39"/>
    <p:sldId id="289" r:id="rId4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2" d="100"/>
          <a:sy n="52" d="100"/>
        </p:scale>
        <p:origin x="1116" y="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534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presProps" Target="presProps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viewProps" Target="viewProps.xml"/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20" Type="http://schemas.openxmlformats.org/officeDocument/2006/relationships/slide" Target="slides/slide18.xml"/><Relationship Id="rId41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D0D88B3-E11F-45B8-A427-44A0A33D975D}" type="datetimeFigureOut">
              <a:rPr lang="en-US" smtClean="0"/>
              <a:t>6/20/2020</a:t>
            </a:fld>
            <a:endParaRPr lang="en-US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2AADB52-4A25-4E52-8746-AACD460B44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53370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9pPr>
          </a:lstStyle>
          <a:p>
            <a:fld id="{2F3BC498-226C-47C2-9746-500BC6C2C604}" type="slidenum">
              <a:rPr lang="ar-SA" altLang="en-US">
                <a:solidFill>
                  <a:prstClr val="black"/>
                </a:solidFill>
              </a:rPr>
              <a:pPr/>
              <a:t>1</a:t>
            </a:fld>
            <a:endParaRPr lang="en-US" altLang="en-US">
              <a:solidFill>
                <a:prstClr val="black"/>
              </a:solidFill>
            </a:endParaRPr>
          </a:p>
        </p:txBody>
      </p:sp>
      <p:sp>
        <p:nvSpPr>
          <p:cNvPr id="665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6564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62292363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9pPr>
          </a:lstStyle>
          <a:p>
            <a:fld id="{71144C21-1321-4735-80A6-2F14268079E7}" type="slidenum">
              <a:rPr lang="ar-SA" altLang="en-US">
                <a:solidFill>
                  <a:prstClr val="black"/>
                </a:solidFill>
              </a:rPr>
              <a:pPr/>
              <a:t>16</a:t>
            </a:fld>
            <a:endParaRPr lang="en-US" altLang="en-US">
              <a:solidFill>
                <a:prstClr val="black"/>
              </a:solidFill>
            </a:endParaRPr>
          </a:p>
        </p:txBody>
      </p:sp>
      <p:sp>
        <p:nvSpPr>
          <p:cNvPr id="757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578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208488357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9pPr>
          </a:lstStyle>
          <a:p>
            <a:fld id="{F86A170A-458D-40BC-A50D-3D9D4E94BFC1}" type="slidenum">
              <a:rPr lang="ar-SA" altLang="en-US">
                <a:solidFill>
                  <a:prstClr val="black"/>
                </a:solidFill>
              </a:rPr>
              <a:pPr/>
              <a:t>17</a:t>
            </a:fld>
            <a:endParaRPr lang="en-US" altLang="en-US">
              <a:solidFill>
                <a:prstClr val="black"/>
              </a:solidFill>
            </a:endParaRPr>
          </a:p>
        </p:txBody>
      </p:sp>
      <p:sp>
        <p:nvSpPr>
          <p:cNvPr id="768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6804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324458345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9pPr>
          </a:lstStyle>
          <a:p>
            <a:fld id="{4CDC7DE6-0295-4C4F-89AA-1DB82903A0FA}" type="slidenum">
              <a:rPr lang="ar-SA" altLang="en-US">
                <a:solidFill>
                  <a:prstClr val="black"/>
                </a:solidFill>
              </a:rPr>
              <a:pPr/>
              <a:t>19</a:t>
            </a:fld>
            <a:endParaRPr lang="en-US" altLang="en-US">
              <a:solidFill>
                <a:prstClr val="black"/>
              </a:solidFill>
            </a:endParaRPr>
          </a:p>
        </p:txBody>
      </p:sp>
      <p:sp>
        <p:nvSpPr>
          <p:cNvPr id="778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782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59793170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9pPr>
          </a:lstStyle>
          <a:p>
            <a:fld id="{85EF5343-BCFB-40D5-B1BE-5125CEF9EB11}" type="slidenum">
              <a:rPr lang="ar-SA" altLang="en-US">
                <a:solidFill>
                  <a:prstClr val="black"/>
                </a:solidFill>
              </a:rPr>
              <a:pPr/>
              <a:t>21</a:t>
            </a:fld>
            <a:endParaRPr lang="en-US" altLang="en-US">
              <a:solidFill>
                <a:prstClr val="black"/>
              </a:solidFill>
            </a:endParaRPr>
          </a:p>
        </p:txBody>
      </p:sp>
      <p:sp>
        <p:nvSpPr>
          <p:cNvPr id="788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885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15841325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9pPr>
          </a:lstStyle>
          <a:p>
            <a:fld id="{53D04F53-5F4E-42C6-995B-928A7AB9BE17}" type="slidenum">
              <a:rPr lang="ar-SA" altLang="en-US">
                <a:solidFill>
                  <a:prstClr val="black"/>
                </a:solidFill>
              </a:rPr>
              <a:pPr/>
              <a:t>23</a:t>
            </a:fld>
            <a:endParaRPr lang="en-US" altLang="en-US">
              <a:solidFill>
                <a:prstClr val="black"/>
              </a:solidFill>
            </a:endParaRPr>
          </a:p>
        </p:txBody>
      </p:sp>
      <p:sp>
        <p:nvSpPr>
          <p:cNvPr id="798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987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254718884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9pPr>
          </a:lstStyle>
          <a:p>
            <a:fld id="{845AD6B0-7285-4DB6-90BA-16E8EB32DA55}" type="slidenum">
              <a:rPr lang="ar-SA" altLang="en-US">
                <a:solidFill>
                  <a:prstClr val="black"/>
                </a:solidFill>
              </a:rPr>
              <a:pPr/>
              <a:t>26</a:t>
            </a:fld>
            <a:endParaRPr lang="en-US" altLang="en-US">
              <a:solidFill>
                <a:prstClr val="black"/>
              </a:solidFill>
            </a:endParaRPr>
          </a:p>
        </p:txBody>
      </p:sp>
      <p:sp>
        <p:nvSpPr>
          <p:cNvPr id="808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090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322374887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9pPr>
          </a:lstStyle>
          <a:p>
            <a:fld id="{D1D1DF63-4B36-470F-B1C5-4DBC50FBE8BC}" type="slidenum">
              <a:rPr lang="ar-SA" altLang="en-US">
                <a:solidFill>
                  <a:prstClr val="black"/>
                </a:solidFill>
              </a:rPr>
              <a:pPr/>
              <a:t>27</a:t>
            </a:fld>
            <a:endParaRPr lang="en-US" altLang="en-US">
              <a:solidFill>
                <a:prstClr val="black"/>
              </a:solidFill>
            </a:endParaRPr>
          </a:p>
        </p:txBody>
      </p:sp>
      <p:sp>
        <p:nvSpPr>
          <p:cNvPr id="819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1924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121702141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9pPr>
          </a:lstStyle>
          <a:p>
            <a:fld id="{11B80E63-84E5-4BF4-8869-CB2084A1BAB3}" type="slidenum">
              <a:rPr lang="ar-SA" altLang="en-US">
                <a:solidFill>
                  <a:prstClr val="black"/>
                </a:solidFill>
              </a:rPr>
              <a:pPr/>
              <a:t>29</a:t>
            </a:fld>
            <a:endParaRPr lang="en-US" altLang="en-US">
              <a:solidFill>
                <a:prstClr val="black"/>
              </a:solidFill>
            </a:endParaRPr>
          </a:p>
        </p:txBody>
      </p:sp>
      <p:sp>
        <p:nvSpPr>
          <p:cNvPr id="829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294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158838132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9pPr>
          </a:lstStyle>
          <a:p>
            <a:fld id="{327BDBD0-8964-44AB-9BE9-9D902E990984}" type="slidenum">
              <a:rPr lang="ar-SA" altLang="en-US">
                <a:solidFill>
                  <a:prstClr val="black"/>
                </a:solidFill>
              </a:rPr>
              <a:pPr/>
              <a:t>31</a:t>
            </a:fld>
            <a:endParaRPr lang="en-US" altLang="en-US">
              <a:solidFill>
                <a:prstClr val="black"/>
              </a:solidFill>
            </a:endParaRPr>
          </a:p>
        </p:txBody>
      </p:sp>
      <p:sp>
        <p:nvSpPr>
          <p:cNvPr id="839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397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365515978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9pPr>
          </a:lstStyle>
          <a:p>
            <a:fld id="{E7DF8EA6-D6D8-4337-B164-4F8BB331D94D}" type="slidenum">
              <a:rPr lang="ar-SA" altLang="en-US">
                <a:solidFill>
                  <a:prstClr val="black"/>
                </a:solidFill>
              </a:rPr>
              <a:pPr/>
              <a:t>32</a:t>
            </a:fld>
            <a:endParaRPr lang="en-US" altLang="en-US">
              <a:solidFill>
                <a:prstClr val="black"/>
              </a:solidFill>
            </a:endParaRPr>
          </a:p>
        </p:txBody>
      </p:sp>
      <p:sp>
        <p:nvSpPr>
          <p:cNvPr id="849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499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329467818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9pPr>
          </a:lstStyle>
          <a:p>
            <a:fld id="{32049CBC-FAF4-4528-991B-05FE807AE84A}" type="slidenum">
              <a:rPr lang="ar-SA" altLang="en-US">
                <a:solidFill>
                  <a:prstClr val="black"/>
                </a:solidFill>
              </a:rPr>
              <a:pPr/>
              <a:t>2</a:t>
            </a:fld>
            <a:endParaRPr lang="en-US" altLang="en-US">
              <a:solidFill>
                <a:prstClr val="black"/>
              </a:solidFill>
            </a:endParaRPr>
          </a:p>
        </p:txBody>
      </p:sp>
      <p:sp>
        <p:nvSpPr>
          <p:cNvPr id="675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758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250077251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9pPr>
          </a:lstStyle>
          <a:p>
            <a:fld id="{85CC28B8-C53B-426D-B759-8798E0C9453A}" type="slidenum">
              <a:rPr lang="ar-SA" altLang="en-US">
                <a:solidFill>
                  <a:prstClr val="black"/>
                </a:solidFill>
              </a:rPr>
              <a:pPr/>
              <a:t>7</a:t>
            </a:fld>
            <a:endParaRPr lang="en-US" altLang="en-US">
              <a:solidFill>
                <a:prstClr val="black"/>
              </a:solidFill>
            </a:endParaRPr>
          </a:p>
        </p:txBody>
      </p:sp>
      <p:sp>
        <p:nvSpPr>
          <p:cNvPr id="686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861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329957830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963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smtClean="0"/>
          </a:p>
        </p:txBody>
      </p:sp>
      <p:sp>
        <p:nvSpPr>
          <p:cNvPr id="6963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9pPr>
          </a:lstStyle>
          <a:p>
            <a:fld id="{325E348E-2CEF-4007-9017-1F7A4CF611AF}" type="slidenum">
              <a:rPr lang="en-GB">
                <a:solidFill>
                  <a:prstClr val="black"/>
                </a:solidFill>
              </a:rPr>
              <a:pPr/>
              <a:t>8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409360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9pPr>
          </a:lstStyle>
          <a:p>
            <a:fld id="{E9F9FFE2-5E82-4624-B3DA-880A8B298D44}" type="slidenum">
              <a:rPr lang="ar-SA" altLang="en-US">
                <a:solidFill>
                  <a:prstClr val="black"/>
                </a:solidFill>
              </a:rPr>
              <a:pPr/>
              <a:t>9</a:t>
            </a:fld>
            <a:endParaRPr lang="en-US" altLang="en-US">
              <a:solidFill>
                <a:prstClr val="black"/>
              </a:solidFill>
            </a:endParaRPr>
          </a:p>
        </p:txBody>
      </p:sp>
      <p:sp>
        <p:nvSpPr>
          <p:cNvPr id="706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066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169646327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9pPr>
          </a:lstStyle>
          <a:p>
            <a:fld id="{D01D53BF-D459-4C76-9793-BE21721D1CC5}" type="slidenum">
              <a:rPr lang="ar-SA" altLang="en-US">
                <a:solidFill>
                  <a:prstClr val="black"/>
                </a:solidFill>
              </a:rPr>
              <a:pPr/>
              <a:t>10</a:t>
            </a:fld>
            <a:endParaRPr lang="en-US" altLang="en-US">
              <a:solidFill>
                <a:prstClr val="black"/>
              </a:solidFill>
            </a:endParaRPr>
          </a:p>
        </p:txBody>
      </p:sp>
      <p:sp>
        <p:nvSpPr>
          <p:cNvPr id="716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1684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168469072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9pPr>
          </a:lstStyle>
          <a:p>
            <a:fld id="{6F6AB0BF-09CA-492E-90CD-04532060B36A}" type="slidenum">
              <a:rPr lang="ar-SA" altLang="en-US">
                <a:solidFill>
                  <a:prstClr val="black"/>
                </a:solidFill>
              </a:rPr>
              <a:pPr/>
              <a:t>13</a:t>
            </a:fld>
            <a:endParaRPr lang="en-US" altLang="en-US">
              <a:solidFill>
                <a:prstClr val="black"/>
              </a:solidFill>
            </a:endParaRPr>
          </a:p>
        </p:txBody>
      </p:sp>
      <p:sp>
        <p:nvSpPr>
          <p:cNvPr id="727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270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64325604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9pPr>
          </a:lstStyle>
          <a:p>
            <a:fld id="{5063F922-F4E0-4826-AE21-A54E98599B7B}" type="slidenum">
              <a:rPr lang="ar-SA" altLang="en-US">
                <a:solidFill>
                  <a:prstClr val="black"/>
                </a:solidFill>
              </a:rPr>
              <a:pPr/>
              <a:t>14</a:t>
            </a:fld>
            <a:endParaRPr lang="en-US" altLang="en-US">
              <a:solidFill>
                <a:prstClr val="black"/>
              </a:solidFill>
            </a:endParaRPr>
          </a:p>
        </p:txBody>
      </p:sp>
      <p:sp>
        <p:nvSpPr>
          <p:cNvPr id="737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373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128232373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9pPr>
          </a:lstStyle>
          <a:p>
            <a:fld id="{4D9157DE-F466-4BCF-BC8E-68AB3C5A3CE6}" type="slidenum">
              <a:rPr lang="ar-SA" altLang="en-US">
                <a:solidFill>
                  <a:prstClr val="black"/>
                </a:solidFill>
              </a:rPr>
              <a:pPr/>
              <a:t>15</a:t>
            </a:fld>
            <a:endParaRPr lang="en-US" altLang="en-US">
              <a:solidFill>
                <a:prstClr val="black"/>
              </a:solidFill>
            </a:endParaRPr>
          </a:p>
        </p:txBody>
      </p:sp>
      <p:sp>
        <p:nvSpPr>
          <p:cNvPr id="747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475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17267268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0"/>
          <p:cNvSpPr/>
          <p:nvPr/>
        </p:nvSpPr>
        <p:spPr>
          <a:xfrm>
            <a:off x="3175" y="6400800"/>
            <a:ext cx="9140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" name="Rectangle 11"/>
          <p:cNvSpPr/>
          <p:nvPr/>
        </p:nvSpPr>
        <p:spPr>
          <a:xfrm>
            <a:off x="0" y="6334125"/>
            <a:ext cx="9142413" cy="635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6" name="Straight Connector 12"/>
          <p:cNvCxnSpPr/>
          <p:nvPr/>
        </p:nvCxnSpPr>
        <p:spPr>
          <a:xfrm>
            <a:off x="906463" y="4343400"/>
            <a:ext cx="7405687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2960" y="758952"/>
            <a:ext cx="7543800" cy="3566160"/>
          </a:xfrm>
        </p:spPr>
        <p:txBody>
          <a:bodyPr/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5038" y="4455621"/>
            <a:ext cx="75438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2DE21F-9C34-4942-815F-0657C1B8B393}" type="slidenum">
              <a:rPr lang="ar-SA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9649893"/>
      </p:ext>
    </p:extLst>
  </p:cSld>
  <p:clrMapOvr>
    <a:masterClrMapping/>
  </p:clrMapOvr>
  <p:transition spd="slow">
    <p:push dir="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D960B5-6FAB-45B2-9B87-EF7E61A8A586}" type="slidenum">
              <a:rPr lang="ar-SA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31808570"/>
      </p:ext>
    </p:extLst>
  </p:cSld>
  <p:clrMapOvr>
    <a:masterClrMapping/>
  </p:clrMapOvr>
  <p:transition spd="slow">
    <p:push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0"/>
          <p:cNvSpPr/>
          <p:nvPr/>
        </p:nvSpPr>
        <p:spPr>
          <a:xfrm>
            <a:off x="3175" y="6400800"/>
            <a:ext cx="9140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" name="Rectangle 11"/>
          <p:cNvSpPr/>
          <p:nvPr/>
        </p:nvSpPr>
        <p:spPr>
          <a:xfrm>
            <a:off x="0" y="6334125"/>
            <a:ext cx="9142413" cy="635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414779"/>
            <a:ext cx="1971675" cy="575742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414779"/>
            <a:ext cx="5800725" cy="5757420"/>
          </a:xfrm>
        </p:spPr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777062-890F-44CF-B3FA-C704C2161EA5}" type="slidenum">
              <a:rPr lang="ar-SA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0529909"/>
      </p:ext>
    </p:extLst>
  </p:cSld>
  <p:clrMapOvr>
    <a:masterClrMapping/>
  </p:clrMapOvr>
  <p:transition spd="slow">
    <p:push dir="u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22BFA7-B164-40FA-B6C6-CB82F63A7A7C}" type="slidenum">
              <a:rPr lang="ar-SA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99099571"/>
      </p:ext>
    </p:extLst>
  </p:cSld>
  <p:clrMapOvr>
    <a:masterClrMapping/>
  </p:clrMapOvr>
  <p:transition spd="slow">
    <p:push dir="u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>
  <p:cSld name="Title, Text and Clip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Online Image Placeholder 3"/>
          <p:cNvSpPr>
            <a:spLocks noGrp="1"/>
          </p:cNvSpPr>
          <p:nvPr>
            <p:ph type="clipArt" sz="half" idx="2"/>
          </p:nvPr>
        </p:nvSpPr>
        <p:spPr>
          <a:xfrm>
            <a:off x="4648200" y="1981200"/>
            <a:ext cx="3810000" cy="4114800"/>
          </a:xfrm>
        </p:spPr>
        <p:txBody>
          <a:bodyPr rtlCol="0">
            <a:normAutofit/>
          </a:bodyPr>
          <a:lstStyle/>
          <a:p>
            <a:pPr lvl="0"/>
            <a:endParaRPr lang="en-US" noProof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49737D-EA50-44F2-A229-A31D71A52811}" type="slidenum">
              <a:rPr lang="ar-SA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718523682"/>
      </p:ext>
    </p:extLst>
  </p:cSld>
  <p:clrMapOvr>
    <a:masterClrMapping/>
  </p:clrMapOvr>
  <p:transition spd="slow">
    <p:push dir="u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66E41A-AA38-4A1D-94CA-4F1EAFDF4658}" type="datetimeFigureOut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29/10/1441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CD9578-80ED-4BC3-9B75-ED106DE915F4}" type="slidenum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240201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66E41A-AA38-4A1D-94CA-4F1EAFDF4658}" type="datetimeFigureOut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29/10/1441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CD9578-80ED-4BC3-9B75-ED106DE915F4}" type="slidenum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920202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66E41A-AA38-4A1D-94CA-4F1EAFDF4658}" type="datetimeFigureOut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29/10/1441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CD9578-80ED-4BC3-9B75-ED106DE915F4}" type="slidenum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461260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66E41A-AA38-4A1D-94CA-4F1EAFDF4658}" type="datetimeFigureOut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29/10/1441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CD9578-80ED-4BC3-9B75-ED106DE915F4}" type="slidenum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25758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66E41A-AA38-4A1D-94CA-4F1EAFDF4658}" type="datetimeFigureOut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29/10/1441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CD9578-80ED-4BC3-9B75-ED106DE915F4}" type="slidenum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271997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66E41A-AA38-4A1D-94CA-4F1EAFDF4658}" type="datetimeFigureOut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29/10/1441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CD9578-80ED-4BC3-9B75-ED106DE915F4}" type="slidenum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21360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FE6C1B-28DC-4E54-9DCD-BA19C670BEB7}" type="slidenum">
              <a:rPr lang="ar-SA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65849727"/>
      </p:ext>
    </p:extLst>
  </p:cSld>
  <p:clrMapOvr>
    <a:masterClrMapping/>
  </p:clrMapOvr>
  <p:transition spd="slow">
    <p:push dir="u"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66E41A-AA38-4A1D-94CA-4F1EAFDF4658}" type="datetimeFigureOut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29/10/1441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CD9578-80ED-4BC3-9B75-ED106DE915F4}" type="slidenum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773254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66E41A-AA38-4A1D-94CA-4F1EAFDF4658}" type="datetimeFigureOut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29/10/1441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CD9578-80ED-4BC3-9B75-ED106DE915F4}" type="slidenum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52093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66E41A-AA38-4A1D-94CA-4F1EAFDF4658}" type="datetimeFigureOut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29/10/1441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CD9578-80ED-4BC3-9B75-ED106DE915F4}" type="slidenum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993962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66E41A-AA38-4A1D-94CA-4F1EAFDF4658}" type="datetimeFigureOut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29/10/1441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CD9578-80ED-4BC3-9B75-ED106DE915F4}" type="slidenum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143278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66E41A-AA38-4A1D-94CA-4F1EAFDF4658}" type="datetimeFigureOut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29/10/1441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CD9578-80ED-4BC3-9B75-ED106DE915F4}" type="slidenum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27058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0"/>
          <p:cNvSpPr/>
          <p:nvPr/>
        </p:nvSpPr>
        <p:spPr>
          <a:xfrm>
            <a:off x="3175" y="6400800"/>
            <a:ext cx="9140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" name="Rectangle 11"/>
          <p:cNvSpPr/>
          <p:nvPr/>
        </p:nvSpPr>
        <p:spPr>
          <a:xfrm>
            <a:off x="0" y="6334125"/>
            <a:ext cx="9142413" cy="635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6" name="Straight Connector 12"/>
          <p:cNvCxnSpPr/>
          <p:nvPr/>
        </p:nvCxnSpPr>
        <p:spPr>
          <a:xfrm>
            <a:off x="906463" y="4343400"/>
            <a:ext cx="7405687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758952"/>
            <a:ext cx="7543800" cy="3566160"/>
          </a:xfrm>
        </p:spPr>
        <p:txBody>
          <a:bodyPr anchorCtr="0"/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4453128"/>
            <a:ext cx="7543800" cy="1143000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27E0CD-9F98-4322-9518-5FBF36120EA6}" type="slidenum">
              <a:rPr lang="ar-SA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95191027"/>
      </p:ext>
    </p:extLst>
  </p:cSld>
  <p:clrMapOvr>
    <a:masterClrMapping/>
  </p:clrMapOvr>
  <p:transition spd="slow">
    <p:push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845734"/>
            <a:ext cx="370332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440" y="1845736"/>
            <a:ext cx="3703320" cy="402335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6A71CB-AD1C-4EF2-B03C-7FF232A4912D}" type="slidenum">
              <a:rPr lang="ar-SA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01415149"/>
      </p:ext>
    </p:extLst>
  </p:cSld>
  <p:clrMapOvr>
    <a:masterClrMapping/>
  </p:clrMapOvr>
  <p:transition spd="slow">
    <p:push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2960" y="2582334"/>
            <a:ext cx="3703320" cy="32867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44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2582334"/>
            <a:ext cx="3703320" cy="32867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F84C60-F96B-405E-BCFD-B11BE9A56ABC}" type="slidenum">
              <a:rPr lang="ar-SA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01138122"/>
      </p:ext>
    </p:extLst>
  </p:cSld>
  <p:clrMapOvr>
    <a:masterClrMapping/>
  </p:clrMapOvr>
  <p:transition spd="slow">
    <p:push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874679-C0AB-4B97-857A-139DB473CD94}" type="slidenum">
              <a:rPr lang="ar-SA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93683366"/>
      </p:ext>
    </p:extLst>
  </p:cSld>
  <p:clrMapOvr>
    <a:masterClrMapping/>
  </p:clrMapOvr>
  <p:transition spd="slow">
    <p:push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"/>
          <p:cNvSpPr/>
          <p:nvPr/>
        </p:nvSpPr>
        <p:spPr>
          <a:xfrm>
            <a:off x="3175" y="6400800"/>
            <a:ext cx="9140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Rectangle 11"/>
          <p:cNvSpPr/>
          <p:nvPr/>
        </p:nvSpPr>
        <p:spPr>
          <a:xfrm>
            <a:off x="0" y="6334125"/>
            <a:ext cx="9142413" cy="635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647769-B6A6-4F7F-9B17-736A46EAA245}" type="slidenum">
              <a:rPr lang="ar-SA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03137750"/>
      </p:ext>
    </p:extLst>
  </p:cSld>
  <p:clrMapOvr>
    <a:masterClrMapping/>
  </p:clrMapOvr>
  <p:transition spd="slow">
    <p:push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0"/>
          <p:cNvSpPr/>
          <p:nvPr/>
        </p:nvSpPr>
        <p:spPr>
          <a:xfrm>
            <a:off x="0" y="0"/>
            <a:ext cx="3038475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11"/>
          <p:cNvSpPr/>
          <p:nvPr/>
        </p:nvSpPr>
        <p:spPr>
          <a:xfrm>
            <a:off x="3030538" y="0"/>
            <a:ext cx="47625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594359"/>
            <a:ext cx="2400300" cy="2286000"/>
          </a:xfrm>
        </p:spPr>
        <p:txBody>
          <a:bodyPr/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60237" y="731520"/>
            <a:ext cx="5009393" cy="5257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2926080"/>
            <a:ext cx="24003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>
          <a:xfrm>
            <a:off x="349250" y="6459538"/>
            <a:ext cx="1963738" cy="365125"/>
          </a:xfrm>
        </p:spPr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00450" y="6459538"/>
            <a:ext cx="348615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en-US" altLang="en-US">
              <a:solidFill>
                <a:srgbClr val="637052"/>
              </a:solidFill>
            </a:endParaRPr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49488983-899D-430E-999B-171D5B5584B8}" type="slidenum">
              <a:rPr lang="ar-SA" altLang="en-US">
                <a:solidFill>
                  <a:srgbClr val="637052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63705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6610411"/>
      </p:ext>
    </p:extLst>
  </p:cSld>
  <p:clrMapOvr>
    <a:masterClrMapping/>
  </p:clrMapOvr>
  <p:transition spd="slow">
    <p:push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0"/>
          <p:cNvSpPr/>
          <p:nvPr/>
        </p:nvSpPr>
        <p:spPr>
          <a:xfrm>
            <a:off x="0" y="4953000"/>
            <a:ext cx="9142413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11"/>
          <p:cNvSpPr/>
          <p:nvPr/>
        </p:nvSpPr>
        <p:spPr>
          <a:xfrm>
            <a:off x="0" y="4914900"/>
            <a:ext cx="9142413" cy="635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5074920"/>
            <a:ext cx="7589520" cy="822960"/>
          </a:xfrm>
        </p:spPr>
        <p:txBody>
          <a:bodyPr tIns="0" bIns="0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" y="0"/>
            <a:ext cx="9143989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rtlCol="0">
            <a:normAutofit/>
          </a:bodyPr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22959" y="5907024"/>
            <a:ext cx="7589520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5265C6-8991-44F7-9034-4C80647D191F}" type="slidenum">
              <a:rPr lang="ar-SA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64991438"/>
      </p:ext>
    </p:extLst>
  </p:cSld>
  <p:clrMapOvr>
    <a:masterClrMapping/>
  </p:clrMapOvr>
  <p:transition spd="slow">
    <p:push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6400800"/>
            <a:ext cx="9144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125"/>
            <a:ext cx="9144000" cy="6667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325" y="287338"/>
            <a:ext cx="7543800" cy="144938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29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822325" y="1846263"/>
            <a:ext cx="7543800" cy="402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22325" y="6459538"/>
            <a:ext cx="1854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altLang="en-US">
              <a:latin typeface="Garamond" pitchFamily="18" charset="0"/>
              <a:cs typeface="Arial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65425" y="6459538"/>
            <a:ext cx="36163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altLang="en-US">
              <a:latin typeface="Garamond" pitchFamily="18" charset="0"/>
              <a:cs typeface="Arial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424738" y="6459538"/>
            <a:ext cx="98425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000">
                <a:solidFill>
                  <a:srgbClr val="FFFFFF"/>
                </a:solidFill>
              </a:defRPr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97675F82-FEDE-48E8-9867-297CE1D7A3A4}" type="slidenum">
              <a:rPr lang="ar-SA" altLang="en-US">
                <a:latin typeface="Garamond" pitchFamily="18" charset="0"/>
              </a:rPr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altLang="en-US">
              <a:latin typeface="Garamond" pitchFamily="18" charset="0"/>
              <a:cs typeface="Arial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895350" y="1738313"/>
            <a:ext cx="7475538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836684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transition spd="slow">
    <p:push dir="u"/>
  </p:transition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4800" kern="1200" spc="-50">
          <a:solidFill>
            <a:srgbClr val="404040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4800">
          <a:solidFill>
            <a:srgbClr val="404040"/>
          </a:solidFill>
          <a:latin typeface="Calibri Light" panose="020F0302020204030204" pitchFamily="34" charset="0"/>
        </a:defRPr>
      </a:lvl2pPr>
      <a:lvl3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4800">
          <a:solidFill>
            <a:srgbClr val="404040"/>
          </a:solidFill>
          <a:latin typeface="Calibri Light" panose="020F0302020204030204" pitchFamily="34" charset="0"/>
        </a:defRPr>
      </a:lvl3pPr>
      <a:lvl4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4800">
          <a:solidFill>
            <a:srgbClr val="404040"/>
          </a:solidFill>
          <a:latin typeface="Calibri Light" panose="020F0302020204030204" pitchFamily="34" charset="0"/>
        </a:defRPr>
      </a:lvl4pPr>
      <a:lvl5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4800">
          <a:solidFill>
            <a:srgbClr val="404040"/>
          </a:solidFill>
          <a:latin typeface="Calibri Light" panose="020F0302020204030204" pitchFamily="34" charset="0"/>
        </a:defRPr>
      </a:lvl5pPr>
      <a:lvl6pPr marL="457200" algn="l" rtl="0" fontAlgn="base">
        <a:lnSpc>
          <a:spcPct val="85000"/>
        </a:lnSpc>
        <a:spcBef>
          <a:spcPct val="0"/>
        </a:spcBef>
        <a:spcAft>
          <a:spcPct val="0"/>
        </a:spcAft>
        <a:defRPr sz="4800">
          <a:solidFill>
            <a:srgbClr val="404040"/>
          </a:solidFill>
          <a:latin typeface="Calibri Light" panose="020F0302020204030204" pitchFamily="34" charset="0"/>
        </a:defRPr>
      </a:lvl6pPr>
      <a:lvl7pPr marL="914400" algn="l" rtl="0" fontAlgn="base">
        <a:lnSpc>
          <a:spcPct val="85000"/>
        </a:lnSpc>
        <a:spcBef>
          <a:spcPct val="0"/>
        </a:spcBef>
        <a:spcAft>
          <a:spcPct val="0"/>
        </a:spcAft>
        <a:defRPr sz="4800">
          <a:solidFill>
            <a:srgbClr val="404040"/>
          </a:solidFill>
          <a:latin typeface="Calibri Light" panose="020F0302020204030204" pitchFamily="34" charset="0"/>
        </a:defRPr>
      </a:lvl7pPr>
      <a:lvl8pPr marL="1371600" algn="l" rtl="0" fontAlgn="base">
        <a:lnSpc>
          <a:spcPct val="85000"/>
        </a:lnSpc>
        <a:spcBef>
          <a:spcPct val="0"/>
        </a:spcBef>
        <a:spcAft>
          <a:spcPct val="0"/>
        </a:spcAft>
        <a:defRPr sz="4800">
          <a:solidFill>
            <a:srgbClr val="404040"/>
          </a:solidFill>
          <a:latin typeface="Calibri Light" panose="020F0302020204030204" pitchFamily="34" charset="0"/>
        </a:defRPr>
      </a:lvl8pPr>
      <a:lvl9pPr marL="1828800" algn="l" rtl="0" fontAlgn="base">
        <a:lnSpc>
          <a:spcPct val="85000"/>
        </a:lnSpc>
        <a:spcBef>
          <a:spcPct val="0"/>
        </a:spcBef>
        <a:spcAft>
          <a:spcPct val="0"/>
        </a:spcAft>
        <a:defRPr sz="4800">
          <a:solidFill>
            <a:srgbClr val="404040"/>
          </a:solidFill>
          <a:latin typeface="Calibri Light" panose="020F0302020204030204" pitchFamily="34" charset="0"/>
        </a:defRPr>
      </a:lvl9pPr>
    </p:titleStyle>
    <p:bodyStyle>
      <a:lvl1pPr marL="90488" indent="-90488" algn="l" rtl="0" eaLnBrk="0" fontAlgn="base" hangingPunct="0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rgbClr val="404040"/>
          </a:solidFill>
          <a:latin typeface="+mn-lt"/>
          <a:ea typeface="+mn-ea"/>
          <a:cs typeface="+mn-cs"/>
        </a:defRPr>
      </a:lvl1pPr>
      <a:lvl2pPr marL="382588" indent="-182563" algn="l" rtl="0" eaLnBrk="0" fontAlgn="base" hangingPunct="0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ern="1200">
          <a:solidFill>
            <a:srgbClr val="404040"/>
          </a:solidFill>
          <a:latin typeface="+mn-lt"/>
          <a:ea typeface="+mn-ea"/>
          <a:cs typeface="+mn-cs"/>
        </a:defRPr>
      </a:lvl2pPr>
      <a:lvl3pPr marL="566738" indent="-182563" algn="l" rtl="0" eaLnBrk="0" fontAlgn="base" hangingPunct="0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rgbClr val="404040"/>
          </a:solidFill>
          <a:latin typeface="+mn-lt"/>
          <a:ea typeface="+mn-ea"/>
          <a:cs typeface="+mn-cs"/>
        </a:defRPr>
      </a:lvl3pPr>
      <a:lvl4pPr marL="749300" indent="-182563" algn="l" rtl="0" eaLnBrk="0" fontAlgn="base" hangingPunct="0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rgbClr val="404040"/>
          </a:solidFill>
          <a:latin typeface="+mn-lt"/>
          <a:ea typeface="+mn-ea"/>
          <a:cs typeface="+mn-cs"/>
        </a:defRPr>
      </a:lvl4pPr>
      <a:lvl5pPr marL="931863" indent="-182563" algn="l" rtl="0" eaLnBrk="0" fontAlgn="base" hangingPunct="0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rgbClr val="404040"/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1"/>
            <a:fld id="{2466E41A-AA38-4A1D-94CA-4F1EAFDF4658}" type="datetimeFigureOut">
              <a:rPr lang="ar-SA" smtClean="0">
                <a:solidFill>
                  <a:prstClr val="black">
                    <a:tint val="75000"/>
                  </a:prstClr>
                </a:solidFill>
              </a:rPr>
              <a:pPr rtl="1"/>
              <a:t>29/10/1441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1"/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1"/>
            <a:fld id="{24CD9578-80ED-4BC3-9B75-ED106DE915F4}" type="slidenum">
              <a:rPr lang="ar-SA" smtClean="0">
                <a:solidFill>
                  <a:prstClr val="black">
                    <a:tint val="75000"/>
                  </a:prstClr>
                </a:solidFill>
              </a:rPr>
              <a:pPr rtl="1"/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40935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3"/>
          <p:cNvSpPr>
            <a:spLocks noGrp="1" noChangeArrowheads="1"/>
          </p:cNvSpPr>
          <p:nvPr>
            <p:ph idx="1"/>
          </p:nvPr>
        </p:nvSpPr>
        <p:spPr>
          <a:xfrm>
            <a:off x="381000" y="2870200"/>
            <a:ext cx="4116388" cy="3205163"/>
          </a:xfrm>
        </p:spPr>
        <p:txBody>
          <a:bodyPr/>
          <a:lstStyle/>
          <a:p>
            <a:pPr eaLnBrk="1" hangingPunct="1">
              <a:buClr>
                <a:srgbClr val="FF3300"/>
              </a:buClr>
              <a:buFont typeface="Wingdings" pitchFamily="2" charset="2"/>
              <a:buChar char="u"/>
            </a:pPr>
            <a:r>
              <a:rPr lang="en-US" altLang="zh-CN" sz="2800" smtClean="0">
                <a:latin typeface="Arial" pitchFamily="34" charset="0"/>
                <a:cs typeface="Arial" pitchFamily="34" charset="0"/>
              </a:rPr>
              <a:t>Tuberculosis  is  a   chronic   infection,</a:t>
            </a:r>
          </a:p>
          <a:p>
            <a:pPr eaLnBrk="1" hangingPunct="1">
              <a:buClr>
                <a:srgbClr val="FF3300"/>
              </a:buClr>
              <a:buFont typeface="Wingdings" pitchFamily="2" charset="2"/>
              <a:buNone/>
            </a:pPr>
            <a:r>
              <a:rPr lang="en-US" altLang="zh-CN" sz="2800" smtClean="0">
                <a:latin typeface="Arial" pitchFamily="34" charset="0"/>
                <a:cs typeface="Arial" pitchFamily="34" charset="0"/>
              </a:rPr>
              <a:t>    caused   by  </a:t>
            </a:r>
            <a:r>
              <a:rPr lang="en-US" altLang="zh-CN" sz="2800" u="sng" smtClean="0">
                <a:latin typeface="Arial" pitchFamily="34" charset="0"/>
                <a:cs typeface="Arial" pitchFamily="34" charset="0"/>
              </a:rPr>
              <a:t>mycobacteria tuberculosis</a:t>
            </a:r>
            <a:r>
              <a:rPr lang="en-US" altLang="zh-CN" sz="2800" smtClean="0">
                <a:latin typeface="Arial" pitchFamily="34" charset="0"/>
                <a:cs typeface="Arial" pitchFamily="34" charset="0"/>
              </a:rPr>
              <a:t>(acid fast bacili.</a:t>
            </a:r>
          </a:p>
          <a:p>
            <a:pPr algn="just" eaLnBrk="1" hangingPunct="1">
              <a:buClr>
                <a:srgbClr val="FF3300"/>
              </a:buClr>
              <a:buFont typeface="Wingdings" pitchFamily="2" charset="2"/>
              <a:buChar char="u"/>
            </a:pPr>
            <a:endParaRPr lang="en-US" altLang="zh-CN" sz="2800" b="1" smtClean="0">
              <a:solidFill>
                <a:schemeClr val="folHlink"/>
              </a:solidFill>
              <a:latin typeface="Arial" pitchFamily="34" charset="0"/>
              <a:cs typeface="Arial" pitchFamily="34" charset="0"/>
            </a:endParaRPr>
          </a:p>
          <a:p>
            <a:pPr algn="just" eaLnBrk="1" hangingPunct="1">
              <a:buFont typeface="Wingdings" pitchFamily="2" charset="2"/>
              <a:buNone/>
            </a:pPr>
            <a:endParaRPr lang="en-US" altLang="zh-CN" b="1" smtClean="0">
              <a:cs typeface="Arial" pitchFamily="34" charset="0"/>
            </a:endParaRPr>
          </a:p>
        </p:txBody>
      </p:sp>
      <p:sp>
        <p:nvSpPr>
          <p:cNvPr id="19459" name="TextBox 2"/>
          <p:cNvSpPr txBox="1">
            <a:spLocks noChangeArrowheads="1"/>
          </p:cNvSpPr>
          <p:nvPr/>
        </p:nvSpPr>
        <p:spPr bwMode="auto">
          <a:xfrm>
            <a:off x="304800" y="2284413"/>
            <a:ext cx="8534400" cy="58578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en-US" sz="3200" dirty="0" smtClean="0">
                <a:solidFill>
                  <a:srgbClr val="000000"/>
                </a:solidFill>
                <a:latin typeface="Arial" panose="020B0604020202020204" pitchFamily="34" charset="0"/>
              </a:rPr>
              <a:t>What is the cause of  TB?</a:t>
            </a:r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304800" y="304800"/>
            <a:ext cx="8534400" cy="163988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anchor="ctr"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defRPr/>
            </a:pPr>
            <a:r>
              <a:rPr lang="en-US" altLang="zh-CN" sz="3200" dirty="0" smtClean="0">
                <a:solidFill>
                  <a:srgbClr val="000000"/>
                </a:solidFill>
                <a:latin typeface="Arial" panose="020B0604020202020204" pitchFamily="34" charset="0"/>
                <a:ea typeface="幼圆" pitchFamily="49" charset="-122"/>
                <a:cs typeface="Arial" panose="020B0604020202020204" pitchFamily="34" charset="0"/>
              </a:rPr>
              <a:t>Pulmonary tuberculosis</a:t>
            </a:r>
            <a:r>
              <a:rPr lang="en-US" altLang="zh-CN" sz="4000" dirty="0" smtClean="0">
                <a:solidFill>
                  <a:srgbClr val="FF3300"/>
                </a:solidFill>
                <a:latin typeface="Arial" panose="020B0604020202020204" pitchFamily="34" charset="0"/>
                <a:ea typeface="幼圆" pitchFamily="49" charset="-122"/>
                <a:cs typeface="Arial" panose="020B0604020202020204" pitchFamily="34" charset="0"/>
              </a:rPr>
              <a:t/>
            </a:r>
            <a:br>
              <a:rPr lang="en-US" altLang="zh-CN" sz="4000" dirty="0" smtClean="0">
                <a:solidFill>
                  <a:srgbClr val="FF3300"/>
                </a:solidFill>
                <a:latin typeface="Arial" panose="020B0604020202020204" pitchFamily="34" charset="0"/>
                <a:ea typeface="幼圆" pitchFamily="49" charset="-122"/>
                <a:cs typeface="Arial" panose="020B0604020202020204" pitchFamily="34" charset="0"/>
              </a:rPr>
            </a:br>
            <a:endParaRPr lang="en-US" altLang="zh-CN" sz="2400" dirty="0">
              <a:solidFill>
                <a:srgbClr val="FF3300"/>
              </a:solidFill>
              <a:latin typeface="Arial" panose="020B0604020202020204" pitchFamily="34" charset="0"/>
              <a:ea typeface="幼圆" pitchFamily="49" charset="-122"/>
              <a:cs typeface="Arial" panose="020B0604020202020204" pitchFamily="34" charset="0"/>
            </a:endParaRPr>
          </a:p>
        </p:txBody>
      </p:sp>
      <p:pic>
        <p:nvPicPr>
          <p:cNvPr id="30725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8088" y="3048000"/>
            <a:ext cx="3821112" cy="2586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895498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28600"/>
            <a:ext cx="8077200" cy="1219200"/>
          </a:xfrm>
        </p:spPr>
        <p:txBody>
          <a:bodyPr anchor="ctr"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altLang="zh-CN" sz="4000" b="1" dirty="0">
                <a:latin typeface="+mn-lt"/>
              </a:rPr>
              <a:t>WHAT ARE THE SYMPTOM OF TB</a:t>
            </a:r>
            <a:r>
              <a:rPr lang="en-US" altLang="zh-CN" sz="4000" b="1" dirty="0" smtClean="0">
                <a:latin typeface="+mn-lt"/>
              </a:rPr>
              <a:t>? Or </a:t>
            </a:r>
            <a:br>
              <a:rPr lang="en-US" altLang="zh-CN" sz="4000" b="1" dirty="0" smtClean="0">
                <a:latin typeface="+mn-lt"/>
              </a:rPr>
            </a:br>
            <a:r>
              <a:rPr lang="en-US" altLang="zh-CN" sz="4000" b="1" dirty="0" smtClean="0">
                <a:latin typeface="+mn-lt"/>
              </a:rPr>
              <a:t>When we suspect tb in apatient </a:t>
            </a:r>
            <a:r>
              <a:rPr lang="en-US" altLang="zh-CN" sz="4000" b="1" dirty="0">
                <a:latin typeface="+mn-lt"/>
              </a:rPr>
              <a:t/>
            </a:r>
            <a:br>
              <a:rPr lang="en-US" altLang="zh-CN" sz="4000" b="1" dirty="0">
                <a:latin typeface="+mn-lt"/>
              </a:rPr>
            </a:br>
            <a:endParaRPr lang="en-US" altLang="zh-CN" sz="4000" dirty="0">
              <a:solidFill>
                <a:srgbClr val="FF3300"/>
              </a:solidFill>
              <a:latin typeface="+mn-lt"/>
            </a:endParaRPr>
          </a:p>
        </p:txBody>
      </p:sp>
      <p:sp>
        <p:nvSpPr>
          <p:cNvPr id="39939" name="Rectangle 3"/>
          <p:cNvSpPr>
            <a:spLocks noGrp="1" noChangeArrowheads="1"/>
          </p:cNvSpPr>
          <p:nvPr>
            <p:ph idx="1"/>
          </p:nvPr>
        </p:nvSpPr>
        <p:spPr>
          <a:xfrm>
            <a:off x="381000" y="2205038"/>
            <a:ext cx="8294688" cy="3128962"/>
          </a:xfrm>
        </p:spPr>
        <p:txBody>
          <a:bodyPr/>
          <a:lstStyle/>
          <a:p>
            <a:pPr algn="just" eaLnBrk="1" hangingPunct="1">
              <a:buClr>
                <a:srgbClr val="FF3300"/>
              </a:buClr>
            </a:pPr>
            <a:r>
              <a:rPr lang="en-US" altLang="zh-CN" sz="2400" b="1" smtClean="0"/>
              <a:t>        </a:t>
            </a:r>
          </a:p>
          <a:p>
            <a:pPr algn="just" eaLnBrk="1" hangingPunct="1">
              <a:buClr>
                <a:srgbClr val="FF3300"/>
              </a:buClr>
              <a:buFont typeface="Wingdings" pitchFamily="2" charset="2"/>
              <a:buNone/>
            </a:pPr>
            <a:r>
              <a:rPr lang="en-US" altLang="zh-CN" sz="2400" b="1" smtClean="0"/>
              <a:t>    </a:t>
            </a:r>
            <a:r>
              <a:rPr lang="en-US" altLang="zh-CN" sz="2400" b="1" smtClean="0">
                <a:solidFill>
                  <a:srgbClr val="FF0000"/>
                </a:solidFill>
              </a:rPr>
              <a:t>fever,  loss of apatite ,weight loss, night sweats </a:t>
            </a:r>
            <a:r>
              <a:rPr lang="en-US" altLang="zh-CN" sz="2400" b="1" smtClean="0">
                <a:solidFill>
                  <a:srgbClr val="006000"/>
                </a:solidFill>
              </a:rPr>
              <a:t>and</a:t>
            </a:r>
          </a:p>
          <a:p>
            <a:pPr algn="just" eaLnBrk="1" hangingPunct="1">
              <a:buClr>
                <a:srgbClr val="FF3300"/>
              </a:buClr>
            </a:pPr>
            <a:r>
              <a:rPr lang="en-US" altLang="zh-CN" sz="2400" b="1" smtClean="0"/>
              <a:t>      </a:t>
            </a:r>
            <a:r>
              <a:rPr lang="en-US" altLang="zh-CN" sz="2400" b="1" smtClean="0">
                <a:solidFill>
                  <a:srgbClr val="FF0066"/>
                </a:solidFill>
              </a:rPr>
              <a:t>Cough</a:t>
            </a:r>
            <a:r>
              <a:rPr lang="en-US" altLang="zh-CN" sz="2400" b="1" smtClean="0"/>
              <a:t> and sputum, </a:t>
            </a:r>
            <a:r>
              <a:rPr lang="en-US" altLang="zh-CN" sz="2400" b="1" smtClean="0">
                <a:solidFill>
                  <a:srgbClr val="FF0000"/>
                </a:solidFill>
              </a:rPr>
              <a:t>Hemoptysis</a:t>
            </a:r>
            <a:r>
              <a:rPr lang="en-US" altLang="zh-CN" sz="2400" b="1" smtClean="0"/>
              <a:t> and chest pain, </a:t>
            </a:r>
          </a:p>
          <a:p>
            <a:pPr algn="just" eaLnBrk="1" hangingPunct="1">
              <a:buClr>
                <a:srgbClr val="FF3300"/>
              </a:buClr>
            </a:pPr>
            <a:endParaRPr lang="en-US" altLang="zh-CN" sz="2400" b="1" smtClean="0"/>
          </a:p>
          <a:p>
            <a:pPr algn="just" eaLnBrk="1" hangingPunct="1">
              <a:buClr>
                <a:srgbClr val="FF3300"/>
              </a:buClr>
              <a:buFont typeface="Wingdings" pitchFamily="2" charset="2"/>
              <a:buNone/>
            </a:pPr>
            <a:r>
              <a:rPr lang="en-US" altLang="zh-CN" sz="2800" b="1" u="sng" smtClean="0"/>
              <a:t>     physical signs: nonspecific</a:t>
            </a:r>
            <a:r>
              <a:rPr lang="en-US" altLang="zh-CN" sz="2800" b="1" smtClean="0"/>
              <a:t>.</a:t>
            </a:r>
          </a:p>
          <a:p>
            <a:pPr algn="just" eaLnBrk="1" hangingPunct="1">
              <a:lnSpc>
                <a:spcPct val="70000"/>
              </a:lnSpc>
              <a:buFont typeface="Wingdings" pitchFamily="2" charset="2"/>
              <a:buNone/>
            </a:pPr>
            <a:r>
              <a:rPr lang="en-US" altLang="zh-CN" sz="2800" b="1" smtClean="0"/>
              <a:t>       </a:t>
            </a:r>
          </a:p>
          <a:p>
            <a:pPr eaLnBrk="1" hangingPunct="1"/>
            <a:endParaRPr lang="en-US" altLang="zh-CN" sz="2800" b="1" smtClean="0"/>
          </a:p>
        </p:txBody>
      </p:sp>
    </p:spTree>
    <p:extLst>
      <p:ext uri="{BB962C8B-B14F-4D97-AF65-F5344CB8AC3E}">
        <p14:creationId xmlns:p14="http://schemas.microsoft.com/office/powerpoint/2010/main" val="395871564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solidFill>
                  <a:schemeClr val="tx1"/>
                </a:solidFill>
              </a:rPr>
              <a:t>Clinical Features of </a:t>
            </a:r>
            <a:r>
              <a:rPr lang="en-US" sz="4000" b="1" dirty="0" err="1" smtClean="0">
                <a:solidFill>
                  <a:schemeClr val="tx1"/>
                </a:solidFill>
              </a:rPr>
              <a:t>Miliary</a:t>
            </a:r>
            <a:r>
              <a:rPr lang="en-US" sz="4000" b="1" dirty="0" smtClean="0">
                <a:solidFill>
                  <a:schemeClr val="tx1"/>
                </a:solidFill>
              </a:rPr>
              <a:t> TB</a:t>
            </a:r>
            <a:endParaRPr lang="ar-SA" sz="4000" dirty="0">
              <a:solidFill>
                <a:schemeClr val="tx1"/>
              </a:solidFill>
            </a:endParaRPr>
          </a:p>
        </p:txBody>
      </p:sp>
      <p:graphicFrame>
        <p:nvGraphicFramePr>
          <p:cNvPr id="10" name="عنصر نائب للمحتوى 9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83386250"/>
              </p:ext>
            </p:extLst>
          </p:nvPr>
        </p:nvGraphicFramePr>
        <p:xfrm>
          <a:off x="0" y="1142984"/>
          <a:ext cx="9144000" cy="5324849"/>
        </p:xfrm>
        <a:graphic>
          <a:graphicData uri="http://schemas.openxmlformats.org/drawingml/2006/table">
            <a:tbl>
              <a:tblPr rtl="1" bandRow="1">
                <a:tableStyleId>{5C22544A-7EE6-4342-B048-85BDC9FD1C3A}</a:tableStyleId>
              </a:tblPr>
              <a:tblGrid>
                <a:gridCol w="3277562"/>
                <a:gridCol w="4000472"/>
                <a:gridCol w="1865966"/>
              </a:tblGrid>
              <a:tr h="857256">
                <a:tc>
                  <a:txBody>
                    <a:bodyPr/>
                    <a:lstStyle/>
                    <a:p>
                      <a:pPr algn="ctr" rtl="1"/>
                      <a:r>
                        <a:rPr lang="en-US" sz="2800" b="1" dirty="0" smtClean="0">
                          <a:solidFill>
                            <a:schemeClr val="tx1"/>
                          </a:solidFill>
                        </a:rPr>
                        <a:t>Cryptic</a:t>
                      </a:r>
                      <a:endParaRPr lang="ar-SA" sz="28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GB" sz="28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Classical</a:t>
                      </a:r>
                      <a:endParaRPr lang="ar-SA" sz="28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</a:tr>
              <a:tr h="1013067">
                <a:tc>
                  <a:txBody>
                    <a:bodyPr/>
                    <a:lstStyle/>
                    <a:p>
                      <a:pPr algn="ctr" rtl="0"/>
                      <a:r>
                        <a:rPr lang="en-GB" sz="2400" b="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&gt; 60 years</a:t>
                      </a:r>
                      <a:endParaRPr lang="ar-SA" sz="2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GB" sz="2400" b="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&lt; 40 years</a:t>
                      </a:r>
                      <a:endParaRPr lang="ar-SA" sz="2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GB" sz="28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Age</a:t>
                      </a:r>
                      <a:endParaRPr lang="ar-SA" sz="2800" dirty="0"/>
                    </a:p>
                  </a:txBody>
                  <a:tcPr/>
                </a:tc>
              </a:tr>
              <a:tr h="802766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400" b="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Constitutional symptoms</a:t>
                      </a:r>
                      <a:endParaRPr lang="ar-SA" sz="2400" b="0" dirty="0" smtClean="0"/>
                    </a:p>
                    <a:p>
                      <a:pPr algn="l" rtl="0"/>
                      <a:endParaRPr lang="ar-SA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>
                        <a:buFont typeface="Arial" pitchFamily="34" charset="0"/>
                        <a:buNone/>
                      </a:pPr>
                      <a:r>
                        <a:rPr lang="en-GB" sz="2400" b="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Constitutional symptoms</a:t>
                      </a:r>
                      <a:endParaRPr lang="en-GB" sz="1800" b="0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GB" sz="2800" b="1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Symp</a:t>
                      </a:r>
                      <a:endParaRPr lang="ar-SA" sz="2800" b="1" dirty="0"/>
                    </a:p>
                  </a:txBody>
                  <a:tcPr/>
                </a:tc>
              </a:tr>
              <a:tr h="2166691">
                <a:tc>
                  <a:txBody>
                    <a:bodyPr/>
                    <a:lstStyle/>
                    <a:p>
                      <a:pPr marL="457200" indent="-457200" algn="ctr" rtl="0">
                        <a:buFont typeface="Arial" pitchFamily="34" charset="0"/>
                        <a:buChar char="•"/>
                      </a:pPr>
                      <a:r>
                        <a:rPr lang="en-GB" sz="2400" b="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HepatosplenomegalyNO</a:t>
                      </a:r>
                      <a:r>
                        <a:rPr lang="en-GB" sz="2400" b="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2400" b="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lymphadenopathy</a:t>
                      </a:r>
                      <a:r>
                        <a:rPr lang="en-GB" sz="2400" b="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</a:p>
                    <a:p>
                      <a:pPr marL="457200" indent="-457200" algn="ctr" rtl="0">
                        <a:buFont typeface="Arial" pitchFamily="34" charset="0"/>
                        <a:buChar char="•"/>
                      </a:pPr>
                      <a:r>
                        <a:rPr lang="en-GB" sz="2400" b="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NO eye involvement.</a:t>
                      </a:r>
                    </a:p>
                    <a:p>
                      <a:pPr marL="457200" indent="-457200" algn="ctr" rtl="0">
                        <a:buFont typeface="Arial" pitchFamily="34" charset="0"/>
                        <a:buChar char="•"/>
                      </a:pPr>
                      <a:r>
                        <a:rPr lang="en-GB" sz="2400" b="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NO </a:t>
                      </a:r>
                      <a:r>
                        <a:rPr lang="en-GB" sz="2400" b="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meningeal</a:t>
                      </a:r>
                      <a:r>
                        <a:rPr lang="en-GB" sz="2400" b="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involvement</a:t>
                      </a:r>
                      <a:endParaRPr lang="ar-SA" sz="2400" b="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457200" indent="-457200" algn="ctr" rtl="0">
                        <a:buFont typeface="Arial" pitchFamily="34" charset="0"/>
                        <a:buChar char="•"/>
                      </a:pPr>
                      <a:r>
                        <a:rPr lang="en-GB" sz="2400" b="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Hepatosplenomegaly</a:t>
                      </a:r>
                      <a:r>
                        <a:rPr lang="en-GB" sz="2400" b="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+ </a:t>
                      </a:r>
                      <a:r>
                        <a:rPr lang="en-GB" sz="2400" b="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lymphadenopathy</a:t>
                      </a:r>
                      <a:r>
                        <a:rPr lang="en-GB" sz="2400" b="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. </a:t>
                      </a:r>
                    </a:p>
                    <a:p>
                      <a:pPr marL="457200" indent="-457200" algn="ctr" rtl="0">
                        <a:buFont typeface="Arial" pitchFamily="34" charset="0"/>
                        <a:buChar char="•"/>
                      </a:pPr>
                      <a:r>
                        <a:rPr lang="en-GB" sz="2400" b="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Eye (</a:t>
                      </a:r>
                      <a:r>
                        <a:rPr lang="en-GB" sz="2400" b="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Choroidal</a:t>
                      </a:r>
                      <a:r>
                        <a:rPr lang="en-GB" sz="2400" b="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tubercles) occur in 1/3 of pt. &amp; are </a:t>
                      </a:r>
                      <a:r>
                        <a:rPr lang="en-GB" sz="2400" b="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pathognomonic</a:t>
                      </a:r>
                      <a:r>
                        <a:rPr lang="en-GB" sz="2400" b="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</a:p>
                    <a:p>
                      <a:pPr marL="457200" indent="-457200" algn="ctr" rtl="0">
                        <a:buFont typeface="Arial" pitchFamily="34" charset="0"/>
                        <a:buChar char="•"/>
                      </a:pPr>
                      <a:r>
                        <a:rPr lang="en-GB" sz="2400" b="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Meningismus</a:t>
                      </a:r>
                      <a:r>
                        <a:rPr lang="en-GB" sz="2400" b="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occurs in &lt;10%.</a:t>
                      </a:r>
                      <a:endParaRPr lang="ar-SA" sz="2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GB" sz="28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Sings</a:t>
                      </a:r>
                      <a:endParaRPr lang="ar-SA" sz="2800" b="1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2411175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عنصر نائب للصورة 4" descr="2.pn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l="8044" r="8044"/>
          <a:stretch>
            <a:fillRect/>
          </a:stretch>
        </p:blipFill>
        <p:spPr>
          <a:xfrm>
            <a:off x="785786" y="612774"/>
            <a:ext cx="7500990" cy="4602175"/>
          </a:xfrm>
        </p:spPr>
      </p:pic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776306"/>
          </a:xfrm>
        </p:spPr>
        <p:txBody>
          <a:bodyPr>
            <a:normAutofit/>
          </a:bodyPr>
          <a:lstStyle/>
          <a:p>
            <a:pPr algn="ctr"/>
            <a:r>
              <a:rPr lang="en-GB" sz="3200" b="1" dirty="0" err="1" smtClean="0">
                <a:solidFill>
                  <a:schemeClr val="dk1"/>
                </a:solidFill>
              </a:rPr>
              <a:t>Choroidal</a:t>
            </a:r>
            <a:r>
              <a:rPr lang="en-GB" sz="3200" b="1" dirty="0" smtClean="0">
                <a:solidFill>
                  <a:schemeClr val="dk1"/>
                </a:solidFill>
              </a:rPr>
              <a:t> tubercles</a:t>
            </a:r>
            <a:endParaRPr lang="ar-SA" sz="3200" b="1" dirty="0"/>
          </a:p>
        </p:txBody>
      </p:sp>
    </p:spTree>
    <p:extLst>
      <p:ext uri="{BB962C8B-B14F-4D97-AF65-F5344CB8AC3E}">
        <p14:creationId xmlns:p14="http://schemas.microsoft.com/office/powerpoint/2010/main" val="213586815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685800"/>
            <a:ext cx="7848600" cy="1143000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altLang="zh-CN" sz="3200" dirty="0" smtClean="0">
                <a:solidFill>
                  <a:srgbClr val="FF3300"/>
                </a:solidFill>
                <a:latin typeface="Times New Roman" panose="02020603050405020304" pitchFamily="18" charset="0"/>
              </a:rPr>
              <a:t>How to diagnose TB?</a:t>
            </a:r>
            <a:endParaRPr lang="en-US" altLang="zh-CN" sz="3200" dirty="0">
              <a:solidFill>
                <a:srgbClr val="FF33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40963" name="Rectangle 3"/>
          <p:cNvSpPr>
            <a:spLocks noGrp="1" noChangeArrowheads="1"/>
          </p:cNvSpPr>
          <p:nvPr>
            <p:ph idx="1"/>
          </p:nvPr>
        </p:nvSpPr>
        <p:spPr>
          <a:xfrm>
            <a:off x="914400" y="2286000"/>
            <a:ext cx="8001000" cy="4114800"/>
          </a:xfrm>
        </p:spPr>
        <p:txBody>
          <a:bodyPr/>
          <a:lstStyle/>
          <a:p>
            <a:pPr eaLnBrk="1" hangingPunct="1">
              <a:buClr>
                <a:srgbClr val="FF3300"/>
              </a:buClr>
            </a:pPr>
            <a:r>
              <a:rPr lang="en-US" altLang="zh-CN" sz="2800" b="1" smtClean="0"/>
              <a:t>1-Chest x ray</a:t>
            </a:r>
          </a:p>
          <a:p>
            <a:pPr eaLnBrk="1" hangingPunct="1">
              <a:buClr>
                <a:srgbClr val="FF3300"/>
              </a:buClr>
            </a:pPr>
            <a:r>
              <a:rPr lang="en-US" altLang="zh-CN" sz="2800" b="1" u="sng" smtClean="0">
                <a:solidFill>
                  <a:srgbClr val="FF0000"/>
                </a:solidFill>
              </a:rPr>
              <a:t>2-Sputum examination for acid fast bacilli (sputum AFB TEST</a:t>
            </a:r>
            <a:r>
              <a:rPr lang="en-US" altLang="zh-CN" sz="2800" b="1" smtClean="0"/>
              <a:t>)</a:t>
            </a:r>
            <a:r>
              <a:rPr lang="en-US" altLang="en-US" sz="2800" i="1" smtClean="0"/>
              <a:t> Ziehl-Neelsen stain </a:t>
            </a:r>
            <a:r>
              <a:rPr lang="en-US" altLang="zh-CN" sz="2800" b="1" smtClean="0"/>
              <a:t>AND CULTURE</a:t>
            </a:r>
          </a:p>
          <a:p>
            <a:pPr eaLnBrk="1" hangingPunct="1">
              <a:buClr>
                <a:srgbClr val="FF3300"/>
              </a:buClr>
            </a:pPr>
            <a:r>
              <a:rPr lang="en-US" altLang="zh-CN" sz="2800" b="1" u="sng" smtClean="0">
                <a:solidFill>
                  <a:srgbClr val="FF0000"/>
                </a:solidFill>
              </a:rPr>
              <a:t>3-Tuberculin testing</a:t>
            </a:r>
            <a:r>
              <a:rPr lang="en-US" altLang="en-US" sz="2800" smtClean="0"/>
              <a:t>Purified protein derivative (PPD)</a:t>
            </a:r>
            <a:endParaRPr lang="en-US" altLang="zh-CN" sz="2800" b="1" u="sng" smtClean="0">
              <a:solidFill>
                <a:srgbClr val="FF0000"/>
              </a:solidFill>
            </a:endParaRPr>
          </a:p>
          <a:p>
            <a:pPr eaLnBrk="1" hangingPunct="1">
              <a:buClr>
                <a:srgbClr val="FF3300"/>
              </a:buClr>
            </a:pPr>
            <a:r>
              <a:rPr lang="en-US" altLang="zh-CN" sz="2800" b="1" smtClean="0"/>
              <a:t>4-PCR test to detect TB</a:t>
            </a:r>
          </a:p>
          <a:p>
            <a:pPr eaLnBrk="1" hangingPunct="1">
              <a:buClr>
                <a:srgbClr val="FF3300"/>
              </a:buClr>
            </a:pPr>
            <a:r>
              <a:rPr lang="en-US" altLang="zh-CN" sz="2800" b="1" smtClean="0"/>
              <a:t>5-bronchoscopy</a:t>
            </a:r>
          </a:p>
        </p:txBody>
      </p:sp>
    </p:spTree>
    <p:extLst>
      <p:ext uri="{BB962C8B-B14F-4D97-AF65-F5344CB8AC3E}">
        <p14:creationId xmlns:p14="http://schemas.microsoft.com/office/powerpoint/2010/main" val="314961943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9" name="Rectangle 3"/>
          <p:cNvSpPr>
            <a:spLocks noGrp="1" noChangeArrowheads="1"/>
          </p:cNvSpPr>
          <p:nvPr>
            <p:ph idx="1"/>
          </p:nvPr>
        </p:nvSpPr>
        <p:spPr>
          <a:xfrm>
            <a:off x="0" y="2209800"/>
            <a:ext cx="4572000" cy="2741613"/>
          </a:xfrm>
          <a:solidFill>
            <a:schemeClr val="accent1">
              <a:lumMod val="20000"/>
              <a:lumOff val="80000"/>
            </a:schemeClr>
          </a:solidFill>
        </p:spPr>
        <p:txBody>
          <a:bodyPr rtlCol="0">
            <a:normAutofit/>
          </a:bodyPr>
          <a:lstStyle/>
          <a:p>
            <a:pPr marL="91440" indent="-91440" eaLnBrk="1" fontAlgn="auto" hangingPunct="1">
              <a:defRPr/>
            </a:pPr>
            <a:r>
              <a:rPr lang="en-US" altLang="zh-CN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shadows </a:t>
            </a:r>
            <a:r>
              <a:rPr lang="en-US" altLang="zh-CN" sz="2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mainly in the upper zone</a:t>
            </a:r>
          </a:p>
          <a:p>
            <a:pPr marL="91440" indent="-91440" eaLnBrk="1" fontAlgn="auto" hangingPunct="1">
              <a:defRPr/>
            </a:pPr>
            <a:r>
              <a:rPr lang="en-US" altLang="zh-CN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the </a:t>
            </a:r>
            <a:r>
              <a:rPr lang="en-US" altLang="zh-CN" sz="2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presence of a </a:t>
            </a:r>
            <a:r>
              <a:rPr lang="en-US" altLang="zh-CN" sz="2400" b="1" dirty="0">
                <a:solidFill>
                  <a:srgbClr val="FF0066"/>
                </a:solidFill>
              </a:rPr>
              <a:t>cavity or cavities, </a:t>
            </a:r>
            <a:endParaRPr lang="en-US" altLang="zh-CN" sz="2400" b="1" dirty="0" smtClean="0">
              <a:solidFill>
                <a:srgbClr val="FF0066"/>
              </a:solidFill>
            </a:endParaRPr>
          </a:p>
          <a:p>
            <a:pPr marL="91440" indent="-91440" eaLnBrk="1" fontAlgn="auto" hangingPunct="1">
              <a:defRPr/>
            </a:pPr>
            <a:r>
              <a:rPr lang="en-US" altLang="zh-CN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the +_ calcification</a:t>
            </a:r>
            <a:r>
              <a:rPr lang="en-US" altLang="zh-CN" sz="2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endParaRPr lang="en-US" altLang="zh-CN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41987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839788"/>
            <a:ext cx="41148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1988" name="مربع نص 1"/>
          <p:cNvSpPr txBox="1">
            <a:spLocks noChangeArrowheads="1"/>
          </p:cNvSpPr>
          <p:nvPr/>
        </p:nvSpPr>
        <p:spPr bwMode="auto">
          <a:xfrm>
            <a:off x="533400" y="457200"/>
            <a:ext cx="36576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800">
                <a:solidFill>
                  <a:srgbClr val="000000"/>
                </a:solidFill>
              </a:rPr>
              <a:t>X ray apperance</a:t>
            </a:r>
          </a:p>
        </p:txBody>
      </p:sp>
    </p:spTree>
    <p:extLst>
      <p:ext uri="{BB962C8B-B14F-4D97-AF65-F5344CB8AC3E}">
        <p14:creationId xmlns:p14="http://schemas.microsoft.com/office/powerpoint/2010/main" val="132938510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0" name="Picture 2" descr="p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213" y="609600"/>
            <a:ext cx="4725987" cy="5641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7283" name="Rectangle 3"/>
          <p:cNvSpPr>
            <a:spLocks noChangeArrowheads="1"/>
          </p:cNvSpPr>
          <p:nvPr/>
        </p:nvSpPr>
        <p:spPr bwMode="auto">
          <a:xfrm>
            <a:off x="5791200" y="2667000"/>
            <a:ext cx="3124200" cy="9906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31750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dirty="0">
                <a:solidFill>
                  <a:srgbClr val="94A088">
                    <a:lumMod val="50000"/>
                  </a:srgbClr>
                </a:solidFill>
                <a:latin typeface="Garamond" pitchFamily="18" charset="0"/>
                <a:cs typeface="Arial" pitchFamily="34" charset="0"/>
              </a:rPr>
              <a:t>Tuberculous effusion</a:t>
            </a:r>
          </a:p>
        </p:txBody>
      </p:sp>
    </p:spTree>
    <p:extLst>
      <p:ext uri="{BB962C8B-B14F-4D97-AF65-F5344CB8AC3E}">
        <p14:creationId xmlns:p14="http://schemas.microsoft.com/office/powerpoint/2010/main" val="190970499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How we diagnose TB?</a:t>
            </a:r>
            <a:endParaRPr lang="en-US" dirty="0"/>
          </a:p>
        </p:txBody>
      </p:sp>
      <p:sp>
        <p:nvSpPr>
          <p:cNvPr id="12291" name="Rectangle 3"/>
          <p:cNvSpPr>
            <a:spLocks noGrp="1" noChangeArrowheads="1"/>
          </p:cNvSpPr>
          <p:nvPr>
            <p:ph idx="1"/>
          </p:nvPr>
        </p:nvSpPr>
        <p:spPr>
          <a:xfrm>
            <a:off x="228600" y="1846263"/>
            <a:ext cx="8137525" cy="4022725"/>
          </a:xfrm>
        </p:spPr>
        <p:txBody>
          <a:bodyPr rtlCol="0">
            <a:normAutofit lnSpcReduction="10000"/>
          </a:bodyPr>
          <a:lstStyle/>
          <a:p>
            <a:pPr marL="91440" indent="-91440" eaLnBrk="1" fontAlgn="auto" hangingPunct="1">
              <a:buFont typeface="Wingdings" panose="05000000000000000000" pitchFamily="2" charset="2"/>
              <a:buNone/>
              <a:defRPr/>
            </a:pPr>
            <a:r>
              <a:rPr lang="en-US" altLang="zh-CN" b="1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</a:rPr>
              <a:t> </a:t>
            </a:r>
            <a:r>
              <a:rPr lang="en-US" altLang="zh-CN" b="1" dirty="0" smtClean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</a:rPr>
              <a:t>1)</a:t>
            </a:r>
            <a:r>
              <a:rPr lang="en-US" altLang="zh-CN" sz="2800" b="1" u="sng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Sputum </a:t>
            </a:r>
            <a:r>
              <a:rPr lang="en-US" altLang="zh-CN" sz="2800" b="1" u="sng" dirty="0">
                <a:solidFill>
                  <a:schemeClr val="tx1">
                    <a:lumMod val="75000"/>
                    <a:lumOff val="25000"/>
                  </a:schemeClr>
                </a:solidFill>
              </a:rPr>
              <a:t>examination</a:t>
            </a:r>
          </a:p>
          <a:p>
            <a:pPr marL="91440" indent="-91440" eaLnBrk="1" fontAlgn="auto" hangingPunct="1">
              <a:buFont typeface="Wingdings" panose="05000000000000000000" pitchFamily="2" charset="2"/>
              <a:buNone/>
              <a:defRPr/>
            </a:pPr>
            <a:r>
              <a:rPr lang="en-US" altLang="zh-CN" sz="2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altLang="zh-CN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Request sputum </a:t>
            </a:r>
            <a:r>
              <a:rPr lang="en-US" altLang="zh-CN" sz="2800" b="1" dirty="0" smtClean="0">
                <a:solidFill>
                  <a:srgbClr val="FF0066"/>
                </a:solidFill>
              </a:rPr>
              <a:t>AFB</a:t>
            </a:r>
          </a:p>
          <a:p>
            <a:pPr marL="91440" indent="-91440" eaLnBrk="1" fontAlgn="auto" hangingPunct="1">
              <a:buFont typeface="Wingdings" panose="05000000000000000000" pitchFamily="2" charset="2"/>
              <a:buNone/>
              <a:defRPr/>
            </a:pPr>
            <a:r>
              <a:rPr lang="en-US" altLang="zh-CN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(ACID FAST BACILI)</a:t>
            </a:r>
          </a:p>
          <a:p>
            <a:pPr marL="91440" indent="-91440" eaLnBrk="1" fontAlgn="auto" hangingPunct="1">
              <a:buFont typeface="Wingdings" panose="05000000000000000000" pitchFamily="2" charset="2"/>
              <a:buNone/>
              <a:defRPr/>
            </a:pPr>
            <a:r>
              <a:rPr lang="en-US" altLang="zh-CN" sz="2800" b="1" dirty="0" smtClean="0">
                <a:solidFill>
                  <a:srgbClr val="FF0000"/>
                </a:solidFill>
              </a:rPr>
              <a:t>Three morning soutum samples should be send to send to laboratory for AFB </a:t>
            </a:r>
          </a:p>
          <a:p>
            <a:pPr marL="91440" indent="-91440" eaLnBrk="1" fontAlgn="auto" hangingPunct="1">
              <a:buFont typeface="Wingdings" panose="05000000000000000000" pitchFamily="2" charset="2"/>
              <a:buNone/>
              <a:defRPr/>
            </a:pPr>
            <a:r>
              <a:rPr lang="en-US" altLang="zh-CN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DONE IN</a:t>
            </a:r>
            <a:endParaRPr lang="en-US" altLang="zh-CN" sz="2800" b="1" u="sng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91440" indent="-91440" eaLnBrk="1" fontAlgn="auto" hangingPunct="1">
              <a:buFont typeface="Wingdings" panose="05000000000000000000" pitchFamily="2" charset="2"/>
              <a:buNone/>
              <a:defRPr/>
            </a:pPr>
            <a:r>
              <a:rPr lang="en-US" altLang="zh-CN" sz="2800" b="1" u="sng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Kwefia chest centr</a:t>
            </a:r>
            <a:endParaRPr lang="en-US" altLang="zh-CN" sz="2800" b="1" u="sng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91440" indent="-91440" algn="just" eaLnBrk="1" fontAlgn="auto" hangingPunct="1">
              <a:buFont typeface="Wingdings" panose="05000000000000000000" pitchFamily="2" charset="2"/>
              <a:buNone/>
              <a:defRPr/>
            </a:pPr>
            <a:r>
              <a:rPr lang="en-US" altLang="zh-CN" sz="28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        </a:t>
            </a:r>
          </a:p>
        </p:txBody>
      </p:sp>
      <p:pic>
        <p:nvPicPr>
          <p:cNvPr id="44036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00" y="1870075"/>
            <a:ext cx="4276725" cy="3114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4037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5105400"/>
            <a:ext cx="6400800" cy="1187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5113078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2)AFB </a:t>
            </a:r>
            <a:r>
              <a:rPr lang="en-US" alt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culture</a:t>
            </a:r>
          </a:p>
        </p:txBody>
      </p:sp>
      <p:sp>
        <p:nvSpPr>
          <p:cNvPr id="4505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sz="2800" b="1" u="sng" smtClean="0"/>
              <a:t>A)Löwenstein–Jensen medium</a:t>
            </a:r>
            <a:r>
              <a:rPr lang="en-US" altLang="en-US" sz="2800" smtClean="0"/>
              <a:t>, more commonly known as LJ medium, is a growth medium specially used for tb  Result takes 6-8 weeks</a:t>
            </a:r>
          </a:p>
          <a:p>
            <a:pPr eaLnBrk="1" hangingPunct="1"/>
            <a:r>
              <a:rPr lang="en-US" altLang="en-US" sz="2800" b="1" u="sng" smtClean="0"/>
              <a:t>B)BACTEC</a:t>
            </a:r>
            <a:r>
              <a:rPr lang="en-US" altLang="en-US" sz="2800" smtClean="0"/>
              <a:t> :automated mycobacterial detection system     7-10 days</a:t>
            </a:r>
          </a:p>
          <a:p>
            <a:pPr eaLnBrk="1" hangingPunct="1"/>
            <a:endParaRPr lang="en-US" altLang="en-US" sz="2800" smtClean="0"/>
          </a:p>
          <a:p>
            <a:pPr eaLnBrk="1" hangingPunct="1"/>
            <a:r>
              <a:rPr lang="en-US" altLang="zh-CN" sz="2800" b="1" smtClean="0">
                <a:latin typeface="Arial" pitchFamily="34" charset="0"/>
                <a:cs typeface="Arial" pitchFamily="34" charset="0"/>
              </a:rPr>
              <a:t>3)PCR polymerase chain reaction test to detect TB in samples is better.</a:t>
            </a:r>
            <a:endParaRPr lang="en-US" altLang="en-US" sz="2800" smtClean="0">
              <a:latin typeface="Arial" pitchFamily="34" charset="0"/>
              <a:cs typeface="Arial" pitchFamily="34" charset="0"/>
            </a:endParaRPr>
          </a:p>
          <a:p>
            <a:pPr eaLnBrk="1" hangingPunct="1">
              <a:buFont typeface="Wingdings" pitchFamily="2" charset="2"/>
              <a:buNone/>
            </a:pPr>
            <a:endParaRPr lang="en-US" altLang="en-US" smtClean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45060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1200" y="0"/>
            <a:ext cx="3162300" cy="1752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2563132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Mycobactrium culture </a:t>
            </a:r>
            <a:endParaRPr lang="en-US" dirty="0"/>
          </a:p>
        </p:txBody>
      </p:sp>
      <p:pic>
        <p:nvPicPr>
          <p:cNvPr id="4915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2438400"/>
            <a:ext cx="5495925" cy="3271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مربع نص 3"/>
          <p:cNvSpPr txBox="1"/>
          <p:nvPr/>
        </p:nvSpPr>
        <p:spPr>
          <a:xfrm>
            <a:off x="539552" y="2438400"/>
            <a:ext cx="216024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Culture &amp; sensitivity: </a:t>
            </a:r>
          </a:p>
          <a:p>
            <a:r>
              <a:rPr lang="en-US" sz="2400" dirty="0" smtClean="0"/>
              <a:t>   Lowenstein-Jensen media takes 4-8 wks. to give +ve results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3556542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95288" y="2024063"/>
            <a:ext cx="4681537" cy="4833937"/>
          </a:xfrm>
        </p:spPr>
        <p:txBody>
          <a:bodyPr rtlCol="0">
            <a:normAutofit/>
          </a:bodyPr>
          <a:lstStyle/>
          <a:p>
            <a:pPr marL="91440" indent="-91440" algn="just" eaLnBrk="1" fontAlgn="auto" hangingPunct="1">
              <a:buFont typeface="Wingdings" panose="05000000000000000000" pitchFamily="2" charset="2"/>
              <a:buNone/>
              <a:defRPr/>
            </a:pPr>
            <a:r>
              <a:rPr lang="en-US" altLang="zh-CN" sz="2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  </a:t>
            </a:r>
            <a:r>
              <a:rPr lang="en-US" altLang="zh-CN" sz="2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4)</a:t>
            </a:r>
            <a:r>
              <a:rPr lang="en-US" altLang="zh-CN" sz="2800" b="1" u="sng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+mj-cs"/>
              </a:rPr>
              <a:t>Tuberculin </a:t>
            </a:r>
            <a:r>
              <a:rPr lang="en-US" altLang="zh-CN" sz="2800" b="1" u="sng" dirty="0">
                <a:solidFill>
                  <a:schemeClr val="tx1">
                    <a:lumMod val="75000"/>
                    <a:lumOff val="25000"/>
                  </a:schemeClr>
                </a:solidFill>
                <a:cs typeface="+mj-cs"/>
              </a:rPr>
              <a:t>testing</a:t>
            </a:r>
          </a:p>
          <a:p>
            <a:pPr marL="91440" indent="-91440" eaLnBrk="1" fontAlgn="auto" hangingPunct="1">
              <a:buFont typeface="Wingdings" panose="05000000000000000000" pitchFamily="2" charset="2"/>
              <a:buNone/>
              <a:defRPr/>
            </a:pPr>
            <a:r>
              <a:rPr lang="en-US" altLang="zh-CN" sz="2800" dirty="0">
                <a:solidFill>
                  <a:schemeClr val="tx1">
                    <a:lumMod val="75000"/>
                    <a:lumOff val="25000"/>
                  </a:schemeClr>
                </a:solidFill>
                <a:cs typeface="+mj-cs"/>
              </a:rPr>
              <a:t>    </a:t>
            </a:r>
            <a:r>
              <a:rPr lang="en-US" altLang="zh-CN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+mj-cs"/>
              </a:rPr>
              <a:t>Skin reaction after 48 hours of intradermal injection OF </a:t>
            </a:r>
            <a:r>
              <a:rPr lang="en-US" altLang="zh-CN" sz="2400" b="1" u="sng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+mj-cs"/>
              </a:rPr>
              <a:t>TUBERCULIN(contain very weak tb bacili (act as antigen)</a:t>
            </a:r>
            <a:endParaRPr lang="en-US" altLang="zh-CN" sz="2800" u="sng" dirty="0">
              <a:solidFill>
                <a:schemeClr val="tx1">
                  <a:lumMod val="75000"/>
                  <a:lumOff val="25000"/>
                </a:schemeClr>
              </a:solidFill>
              <a:cs typeface="+mj-cs"/>
            </a:endParaRPr>
          </a:p>
        </p:txBody>
      </p:sp>
      <p:pic>
        <p:nvPicPr>
          <p:cNvPr id="46083" name="Picture 6" descr="Tuberculosis 1"/>
          <p:cNvPicPr>
            <a:picLocks noGrp="1" noChangeAspect="1" noChangeArrowheads="1"/>
          </p:cNvPicPr>
          <p:nvPr>
            <p:ph type="clipArt"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638800" y="1905000"/>
            <a:ext cx="2738438" cy="4114800"/>
          </a:xfrm>
          <a:noFill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1254805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530" name="Rectangle 2"/>
          <p:cNvSpPr>
            <a:spLocks noGrp="1" noChangeArrowheads="1"/>
          </p:cNvSpPr>
          <p:nvPr>
            <p:ph type="title"/>
          </p:nvPr>
        </p:nvSpPr>
        <p:spPr>
          <a:xfrm>
            <a:off x="822325" y="287338"/>
            <a:ext cx="8016875" cy="1449387"/>
          </a:xfrm>
        </p:spPr>
        <p:txBody>
          <a:bodyPr anchor="ctr"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altLang="zh-CN" sz="3200" dirty="0" smtClean="0">
                <a:solidFill>
                  <a:srgbClr val="FF3300"/>
                </a:solidFill>
                <a:latin typeface="Times New Roman" panose="02020603050405020304" pitchFamily="18" charset="0"/>
              </a:rPr>
              <a:t>Transmission</a:t>
            </a:r>
            <a:endParaRPr lang="en-US" altLang="zh-CN" sz="3200" dirty="0">
              <a:solidFill>
                <a:srgbClr val="FF33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150531" name="Rectangle 3"/>
          <p:cNvSpPr>
            <a:spLocks noGrp="1" noChangeArrowheads="1"/>
          </p:cNvSpPr>
          <p:nvPr>
            <p:ph idx="1"/>
          </p:nvPr>
        </p:nvSpPr>
        <p:spPr>
          <a:xfrm>
            <a:off x="533400" y="2209800"/>
            <a:ext cx="4191000" cy="3657600"/>
          </a:xfrm>
          <a:solidFill>
            <a:schemeClr val="accent1">
              <a:lumMod val="20000"/>
              <a:lumOff val="80000"/>
            </a:schemeClr>
          </a:solidFill>
        </p:spPr>
        <p:txBody>
          <a:bodyPr rtlCol="0" anchor="ctr">
            <a:normAutofit/>
          </a:bodyPr>
          <a:lstStyle/>
          <a:p>
            <a:pPr marL="91440" indent="-91440" eaLnBrk="1" fontAlgn="auto" hangingPunct="1">
              <a:buClr>
                <a:srgbClr val="FF3300"/>
              </a:buClr>
              <a:defRPr/>
            </a:pPr>
            <a:r>
              <a:rPr lang="en-US" altLang="zh-CN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Depend on</a:t>
            </a:r>
          </a:p>
          <a:p>
            <a:pPr eaLnBrk="1" fontAlgn="auto" hangingPunct="1">
              <a:buClr>
                <a:srgbClr val="FF3300"/>
              </a:buClr>
              <a:buFont typeface="Wingdings" pitchFamily="2" charset="2"/>
              <a:buChar char="v"/>
              <a:defRPr/>
            </a:pPr>
            <a:r>
              <a:rPr lang="en-US" altLang="zh-CN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The </a:t>
            </a:r>
            <a:r>
              <a:rPr lang="en-US" altLang="zh-CN" sz="28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intimacy and duration of </a:t>
            </a:r>
            <a:r>
              <a:rPr lang="en-US" altLang="zh-CN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contact</a:t>
            </a:r>
            <a:endParaRPr lang="en-US" altLang="zh-CN" sz="28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eaLnBrk="1" fontAlgn="auto" hangingPunct="1">
              <a:buClr>
                <a:srgbClr val="FF3300"/>
              </a:buClr>
              <a:buFont typeface="Wingdings" pitchFamily="2" charset="2"/>
              <a:buChar char="v"/>
              <a:defRPr/>
            </a:pPr>
            <a:r>
              <a:rPr lang="en-US" altLang="zh-CN" sz="28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The degree of </a:t>
            </a:r>
            <a:r>
              <a:rPr lang="en-US" altLang="zh-CN" sz="28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infectiouseness</a:t>
            </a:r>
            <a:r>
              <a:rPr lang="en-US" altLang="zh-CN" sz="28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of case</a:t>
            </a:r>
          </a:p>
          <a:p>
            <a:pPr eaLnBrk="1" fontAlgn="auto" hangingPunct="1">
              <a:buClr>
                <a:srgbClr val="FF3300"/>
              </a:buClr>
              <a:buFont typeface="Wingdings" pitchFamily="2" charset="2"/>
              <a:buChar char="v"/>
              <a:defRPr/>
            </a:pPr>
            <a:r>
              <a:rPr lang="en-US" altLang="zh-CN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Health status of recipient.</a:t>
            </a:r>
            <a:endParaRPr lang="en-US" altLang="zh-CN" sz="28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91440" indent="-91440" eaLnBrk="1" fontAlgn="auto" hangingPunct="1">
              <a:buFont typeface="Wingdings" panose="05000000000000000000" pitchFamily="2" charset="2"/>
              <a:buNone/>
              <a:defRPr/>
            </a:pPr>
            <a:endParaRPr lang="en-US" altLang="zh-CN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3174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200" y="1828800"/>
            <a:ext cx="3581400" cy="408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9742266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 anchor="ctr">
            <a:normAutofit fontScale="90000"/>
          </a:bodyPr>
          <a:lstStyle/>
          <a:p>
            <a:pPr>
              <a:defRPr/>
            </a:pPr>
            <a:r>
              <a:rPr lang="en-US" dirty="0" smtClean="0"/>
              <a:t>Tuberculin test =mantoux test</a:t>
            </a:r>
            <a:endParaRPr lang="en-US" dirty="0"/>
          </a:p>
        </p:txBody>
      </p:sp>
      <p:pic>
        <p:nvPicPr>
          <p:cNvPr id="4710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0113" y="1600200"/>
            <a:ext cx="6715125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7108" name="مربع نص 2"/>
          <p:cNvSpPr txBox="1">
            <a:spLocks noChangeArrowheads="1"/>
          </p:cNvSpPr>
          <p:nvPr/>
        </p:nvSpPr>
        <p:spPr bwMode="auto">
          <a:xfrm>
            <a:off x="1143000" y="5867400"/>
            <a:ext cx="71628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>
                <a:solidFill>
                  <a:srgbClr val="000000"/>
                </a:solidFill>
              </a:rPr>
              <a:t>Id =intra dermal    ppd purified protien dervavative  from   killedmycobactrial origin</a:t>
            </a:r>
          </a:p>
        </p:txBody>
      </p:sp>
    </p:spTree>
    <p:extLst>
      <p:ext uri="{BB962C8B-B14F-4D97-AF65-F5344CB8AC3E}">
        <p14:creationId xmlns:p14="http://schemas.microsoft.com/office/powerpoint/2010/main" val="179408857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ChangeArrowheads="1"/>
          </p:cNvSpPr>
          <p:nvPr/>
        </p:nvSpPr>
        <p:spPr bwMode="auto">
          <a:xfrm>
            <a:off x="457200" y="1752600"/>
            <a:ext cx="8424863" cy="310832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/>
          <a:extLst/>
        </p:spPr>
        <p:txBody>
          <a:bodyPr>
            <a:spAutoFit/>
          </a:bodyPr>
          <a:lstStyle/>
          <a:p>
            <a:pPr marL="457200" indent="-457200" eaLnBrk="0" fontAlgn="base" hangingPunct="0">
              <a:lnSpc>
                <a:spcPct val="140000"/>
              </a:lnSpc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q"/>
              <a:defRPr/>
            </a:pPr>
            <a:r>
              <a:rPr lang="en-US" altLang="zh-CN" sz="2800" dirty="0">
                <a:solidFill>
                  <a:srgbClr val="000000"/>
                </a:solidFill>
                <a:latin typeface="Arial" panose="020B0604020202020204" pitchFamily="34" charset="0"/>
                <a:cs typeface="Arial" pitchFamily="34" charset="0"/>
              </a:rPr>
              <a:t>A reaction of less than 5 mm is considered      </a:t>
            </a:r>
          </a:p>
          <a:p>
            <a:pPr eaLnBrk="0" fontAlgn="base" hangingPunct="0">
              <a:lnSpc>
                <a:spcPct val="14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2800" dirty="0">
                <a:solidFill>
                  <a:srgbClr val="000000"/>
                </a:solidFill>
                <a:latin typeface="Arial" panose="020B0604020202020204" pitchFamily="34" charset="0"/>
                <a:cs typeface="Arial" pitchFamily="34" charset="0"/>
              </a:rPr>
              <a:t>     negative</a:t>
            </a:r>
          </a:p>
          <a:p>
            <a:pPr marL="457200" indent="-457200" eaLnBrk="0" fontAlgn="base" hangingPunct="0">
              <a:lnSpc>
                <a:spcPct val="140000"/>
              </a:lnSpc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q"/>
              <a:defRPr/>
            </a:pPr>
            <a:r>
              <a:rPr lang="en-US" altLang="zh-CN" sz="2800" dirty="0">
                <a:solidFill>
                  <a:srgbClr val="000000"/>
                </a:solidFill>
                <a:latin typeface="Arial" panose="020B0604020202020204" pitchFamily="34" charset="0"/>
                <a:cs typeface="Arial" pitchFamily="34" charset="0"/>
              </a:rPr>
              <a:t> </a:t>
            </a:r>
            <a:r>
              <a:rPr lang="en-US" altLang="zh-CN" sz="2800" dirty="0">
                <a:solidFill>
                  <a:srgbClr val="FF0066"/>
                </a:solidFill>
                <a:latin typeface="Arial" panose="020B0604020202020204" pitchFamily="34" charset="0"/>
                <a:cs typeface="Arial" pitchFamily="34" charset="0"/>
              </a:rPr>
              <a:t>MORE THAN 10- mm is considered positive </a:t>
            </a:r>
          </a:p>
          <a:p>
            <a:pPr marL="457200" indent="-457200" eaLnBrk="0" fontAlgn="base" hangingPunct="0">
              <a:lnSpc>
                <a:spcPct val="140000"/>
              </a:lnSpc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q"/>
              <a:defRPr/>
            </a:pPr>
            <a:r>
              <a:rPr lang="en-US" altLang="zh-CN" sz="2800" dirty="0">
                <a:solidFill>
                  <a:srgbClr val="000000"/>
                </a:solidFill>
                <a:latin typeface="Arial" panose="020B0604020202020204" pitchFamily="34" charset="0"/>
                <a:cs typeface="Arial" pitchFamily="34" charset="0"/>
              </a:rPr>
              <a:t>5-9 mm is considered positive </a:t>
            </a:r>
            <a:r>
              <a:rPr lang="en-US" altLang="zh-CN" sz="2800" u="sng" dirty="0">
                <a:solidFill>
                  <a:srgbClr val="000000"/>
                </a:solidFill>
                <a:latin typeface="Arial" panose="020B0604020202020204" pitchFamily="34" charset="0"/>
                <a:cs typeface="Arial" pitchFamily="34" charset="0"/>
              </a:rPr>
              <a:t>IN IMMUNE COMPROMIZED only</a:t>
            </a:r>
          </a:p>
        </p:txBody>
      </p:sp>
      <p:sp>
        <p:nvSpPr>
          <p:cNvPr id="48131" name="TextBox 1"/>
          <p:cNvSpPr txBox="1">
            <a:spLocks noChangeArrowheads="1"/>
          </p:cNvSpPr>
          <p:nvPr/>
        </p:nvSpPr>
        <p:spPr bwMode="auto">
          <a:xfrm>
            <a:off x="609600" y="504825"/>
            <a:ext cx="72390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4000">
                <a:solidFill>
                  <a:srgbClr val="000000"/>
                </a:solidFill>
                <a:latin typeface="Arial" pitchFamily="34" charset="0"/>
              </a:rPr>
              <a:t>How to read tuberculin test ?</a:t>
            </a:r>
          </a:p>
        </p:txBody>
      </p:sp>
    </p:spTree>
    <p:extLst>
      <p:ext uri="{BB962C8B-B14F-4D97-AF65-F5344CB8AC3E}">
        <p14:creationId xmlns:p14="http://schemas.microsoft.com/office/powerpoint/2010/main" val="341916714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85720" y="274638"/>
            <a:ext cx="8572560" cy="1143000"/>
          </a:xfrm>
        </p:spPr>
        <p:txBody>
          <a:bodyPr/>
          <a:lstStyle/>
          <a:p>
            <a:pPr rtl="0"/>
            <a:r>
              <a:rPr lang="en-US" b="1" dirty="0" smtClean="0">
                <a:solidFill>
                  <a:srgbClr val="FF0000"/>
                </a:solidFill>
              </a:rPr>
              <a:t> </a:t>
            </a:r>
            <a:r>
              <a:rPr lang="en-US" b="1" dirty="0" smtClean="0"/>
              <a:t>False positive &amp; False-negative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just" rtl="0">
              <a:buNone/>
            </a:pPr>
            <a:r>
              <a:rPr lang="en-US" b="1" dirty="0" smtClean="0"/>
              <a:t>Causes of False-negative Tuberculin skin test:</a:t>
            </a:r>
          </a:p>
          <a:p>
            <a:pPr marL="514350" indent="-514350" algn="just" rtl="0">
              <a:buFont typeface="+mj-lt"/>
              <a:buAutoNum type="arabicPeriod"/>
            </a:pPr>
            <a:r>
              <a:rPr lang="en-GB" dirty="0" err="1" smtClean="0"/>
              <a:t>Miliary</a:t>
            </a:r>
            <a:r>
              <a:rPr lang="en-GB" dirty="0" smtClean="0"/>
              <a:t> TB.</a:t>
            </a:r>
          </a:p>
          <a:p>
            <a:pPr marL="514350" indent="-514350" algn="just" rtl="0">
              <a:buFont typeface="+mj-lt"/>
              <a:buAutoNum type="arabicPeriod"/>
            </a:pPr>
            <a:r>
              <a:rPr lang="en-GB" dirty="0" err="1" smtClean="0"/>
              <a:t>Immunocompromised</a:t>
            </a:r>
            <a:r>
              <a:rPr lang="en-GB" dirty="0" smtClean="0"/>
              <a:t> pts. (HIV, Malnutrition, Malignancy)</a:t>
            </a:r>
          </a:p>
          <a:p>
            <a:pPr marL="514350" indent="-514350" algn="just" rtl="0">
              <a:buFont typeface="+mj-lt"/>
              <a:buAutoNum type="arabicPeriod"/>
            </a:pPr>
            <a:r>
              <a:rPr lang="en-GB" dirty="0" err="1" smtClean="0"/>
              <a:t>Sarcoidosis</a:t>
            </a:r>
            <a:r>
              <a:rPr lang="en-GB" dirty="0" smtClean="0"/>
              <a:t>.</a:t>
            </a:r>
          </a:p>
          <a:p>
            <a:pPr marL="514350" indent="-514350" algn="just" rtl="0">
              <a:buFont typeface="+mj-lt"/>
              <a:buAutoNum type="arabicPeriod"/>
            </a:pPr>
            <a:r>
              <a:rPr lang="en-US" dirty="0" smtClean="0"/>
              <a:t>15% of normal patients with TB. </a:t>
            </a:r>
          </a:p>
          <a:p>
            <a:pPr algn="just" rtl="0">
              <a:buNone/>
            </a:pPr>
            <a:r>
              <a:rPr lang="en-US" b="1" dirty="0" smtClean="0"/>
              <a:t>Causes of False positive tuberculin skin test:-</a:t>
            </a:r>
          </a:p>
          <a:p>
            <a:pPr marL="514350" indent="-514350" algn="just" rtl="0">
              <a:buFont typeface="+mj-lt"/>
              <a:buAutoNum type="arabicPeriod"/>
            </a:pPr>
            <a:r>
              <a:rPr lang="en-GB" dirty="0" smtClean="0"/>
              <a:t>Previously vaccinated.</a:t>
            </a:r>
          </a:p>
          <a:p>
            <a:pPr marL="514350" indent="-514350" algn="just" rtl="0">
              <a:buFont typeface="+mj-lt"/>
              <a:buAutoNum type="arabicPeriod"/>
            </a:pPr>
            <a:r>
              <a:rPr lang="en-US" dirty="0" smtClean="0"/>
              <a:t>Infection with atypical mycobacterium.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861050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2" name="Rectangle 4"/>
          <p:cNvSpPr>
            <a:spLocks noChangeArrowheads="1"/>
          </p:cNvSpPr>
          <p:nvPr/>
        </p:nvSpPr>
        <p:spPr bwMode="auto">
          <a:xfrm>
            <a:off x="469900" y="563563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>
                <a:solidFill>
                  <a:srgbClr val="000000"/>
                </a:solidFill>
                <a:latin typeface="Garamond" pitchFamily="18" charset="0"/>
                <a:cs typeface="Arial" pitchFamily="34" charset="0"/>
              </a:rPr>
              <a:t> </a:t>
            </a:r>
            <a:r>
              <a:rPr lang="en-US" altLang="zh-CN" sz="4400" b="1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aramond" pitchFamily="18" charset="0"/>
                <a:cs typeface="Arial" pitchFamily="34" charset="0"/>
              </a:rPr>
              <a:t>Diagnosis</a:t>
            </a:r>
          </a:p>
        </p:txBody>
      </p:sp>
      <p:sp>
        <p:nvSpPr>
          <p:cNvPr id="37893" name="Rectangle 5"/>
          <p:cNvSpPr>
            <a:spLocks noChangeArrowheads="1"/>
          </p:cNvSpPr>
          <p:nvPr/>
        </p:nvSpPr>
        <p:spPr bwMode="auto">
          <a:xfrm>
            <a:off x="611188" y="3284538"/>
            <a:ext cx="7772400" cy="18208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3300"/>
              </a:buClr>
              <a:defRPr/>
            </a:pPr>
            <a:r>
              <a:rPr lang="en-US" altLang="zh-CN" sz="28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aramond" pitchFamily="18" charset="0"/>
                <a:cs typeface="Arial" pitchFamily="34" charset="0"/>
              </a:rPr>
              <a:t> According  to  the  history,   clinical  signs, sputum afb and sputum culture of afb, tuberculin test and chest X-ray and some other examinations for other organs if involved.  </a:t>
            </a:r>
          </a:p>
        </p:txBody>
      </p:sp>
    </p:spTree>
    <p:extLst>
      <p:ext uri="{BB962C8B-B14F-4D97-AF65-F5344CB8AC3E}">
        <p14:creationId xmlns:p14="http://schemas.microsoft.com/office/powerpoint/2010/main" val="339528053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0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917575"/>
            <a:ext cx="7848600" cy="4743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3652399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2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438" y="914400"/>
            <a:ext cx="6786562" cy="5089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9017453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900" name="Rectangle 4"/>
          <p:cNvSpPr>
            <a:spLocks noGrp="1" noChangeArrowheads="1"/>
          </p:cNvSpPr>
          <p:nvPr>
            <p:ph type="title"/>
          </p:nvPr>
        </p:nvSpPr>
        <p:spPr>
          <a:xfrm>
            <a:off x="304800" y="287338"/>
            <a:ext cx="8610600" cy="1449387"/>
          </a:xfrm>
        </p:spPr>
        <p:txBody>
          <a:bodyPr anchor="ctr"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zh-CN" sz="3200" b="1" dirty="0" smtClean="0">
                <a:solidFill>
                  <a:srgbClr val="FF3300"/>
                </a:solidFill>
                <a:latin typeface="Arial" pitchFamily="34" charset="0"/>
                <a:cs typeface="Arial" pitchFamily="34" charset="0"/>
              </a:rPr>
              <a:t>What are the complications of pulmonary tb</a:t>
            </a:r>
            <a:r>
              <a:rPr lang="en-US" altLang="zh-CN" sz="3600" b="1" dirty="0" smtClean="0">
                <a:solidFill>
                  <a:srgbClr val="FF3300"/>
                </a:solidFill>
                <a:latin typeface="Times New Roman" panose="02020603050405020304" pitchFamily="18" charset="0"/>
              </a:rPr>
              <a:t>?</a:t>
            </a:r>
            <a:endParaRPr lang="en-US" altLang="zh-CN" sz="3600" b="1" dirty="0">
              <a:solidFill>
                <a:srgbClr val="FF33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80901" name="Rectangle 5"/>
          <p:cNvSpPr>
            <a:spLocks noGrp="1" noChangeArrowheads="1"/>
          </p:cNvSpPr>
          <p:nvPr>
            <p:ph idx="1"/>
          </p:nvPr>
        </p:nvSpPr>
        <p:spPr>
          <a:xfrm>
            <a:off x="863600" y="2489200"/>
            <a:ext cx="7669213" cy="3530600"/>
          </a:xfrm>
        </p:spPr>
        <p:txBody>
          <a:bodyPr rtlCol="0">
            <a:normAutofit fontScale="92500" lnSpcReduction="20000"/>
          </a:bodyPr>
          <a:lstStyle/>
          <a:p>
            <a:pPr marL="514350" indent="-514350" eaLnBrk="1" fontAlgn="auto" hangingPunct="1">
              <a:buClr>
                <a:srgbClr val="FF3300"/>
              </a:buClr>
              <a:buFont typeface="+mj-lt"/>
              <a:buAutoNum type="arabicPeriod"/>
              <a:defRPr/>
            </a:pPr>
            <a:r>
              <a:rPr lang="en-US" altLang="zh-CN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Pneumothorax(air in pleural space)</a:t>
            </a:r>
            <a:endParaRPr lang="en-US" altLang="zh-CN" sz="28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514350" indent="-514350" eaLnBrk="1" fontAlgn="auto" hangingPunct="1">
              <a:buClr>
                <a:srgbClr val="FF3300"/>
              </a:buClr>
              <a:buFont typeface="+mj-lt"/>
              <a:buAutoNum type="arabicPeriod"/>
              <a:defRPr/>
            </a:pPr>
            <a:r>
              <a:rPr lang="en-US" altLang="zh-CN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Bronchiectasis,irrgular permanent dilation of bronchi</a:t>
            </a:r>
            <a:endParaRPr lang="en-US" altLang="zh-CN" sz="28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514350" indent="-514350" eaLnBrk="1" fontAlgn="auto" hangingPunct="1">
              <a:buClr>
                <a:srgbClr val="FF3300"/>
              </a:buClr>
              <a:buFont typeface="+mj-lt"/>
              <a:buAutoNum type="arabicPeriod"/>
              <a:defRPr/>
            </a:pPr>
            <a:r>
              <a:rPr lang="en-US" altLang="zh-CN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Tuberculous Empyema( TB pus in pleural space).</a:t>
            </a:r>
            <a:endParaRPr lang="en-US" altLang="zh-CN" sz="28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514350" indent="-514350" eaLnBrk="1" fontAlgn="auto" hangingPunct="1">
              <a:buClr>
                <a:srgbClr val="FF3300"/>
              </a:buClr>
              <a:buFont typeface="+mj-lt"/>
              <a:buAutoNum type="arabicPeriod"/>
              <a:defRPr/>
            </a:pPr>
            <a:r>
              <a:rPr lang="en-US" altLang="zh-CN" sz="28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Extrapulmonary </a:t>
            </a:r>
            <a:r>
              <a:rPr lang="en-US" altLang="zh-CN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expansion to other organs.</a:t>
            </a:r>
            <a:endParaRPr lang="en-US" altLang="zh-CN" sz="28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514350" indent="-514350" eaLnBrk="1" fontAlgn="auto" hangingPunct="1">
              <a:buClr>
                <a:srgbClr val="FF3300"/>
              </a:buClr>
              <a:buFont typeface="+mj-lt"/>
              <a:buAutoNum type="arabicPeriod"/>
              <a:defRPr/>
            </a:pPr>
            <a:r>
              <a:rPr lang="en-US" altLang="zh-CN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Fibrosis.</a:t>
            </a:r>
            <a:endParaRPr lang="en-US" altLang="zh-CN" sz="28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514350" indent="-514350" eaLnBrk="1" fontAlgn="auto" hangingPunct="1">
              <a:buClr>
                <a:srgbClr val="FF3300"/>
              </a:buClr>
              <a:buFont typeface="+mj-lt"/>
              <a:buAutoNum type="arabicPeriod"/>
              <a:defRPr/>
            </a:pPr>
            <a:r>
              <a:rPr lang="en-US" altLang="zh-CN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Cor pulmonale( right  </a:t>
            </a:r>
            <a:r>
              <a:rPr lang="en-US" altLang="zh-CN" sz="28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heart </a:t>
            </a:r>
            <a:r>
              <a:rPr lang="en-US" altLang="zh-CN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failure due to chronic lung dis)</a:t>
            </a:r>
            <a:endParaRPr lang="en-US" altLang="zh-CN" sz="28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91440" indent="-91440" eaLnBrk="1" fontAlgn="auto" hangingPunct="1">
              <a:buClr>
                <a:srgbClr val="FF3300"/>
              </a:buClr>
              <a:defRPr/>
            </a:pPr>
            <a:endParaRPr lang="en-US" altLang="zh-CN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617430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zh-CN" dirty="0">
                <a:solidFill>
                  <a:srgbClr val="FF3300"/>
                </a:solidFill>
                <a:latin typeface="Times New Roman" panose="02020603050405020304" pitchFamily="18" charset="0"/>
              </a:rPr>
              <a:t>Prevention</a:t>
            </a:r>
          </a:p>
        </p:txBody>
      </p:sp>
      <p:sp>
        <p:nvSpPr>
          <p:cNvPr id="54275" name="Rectangle 5"/>
          <p:cNvSpPr>
            <a:spLocks noGrp="1" noChangeArrowheads="1"/>
          </p:cNvSpPr>
          <p:nvPr>
            <p:ph idx="1"/>
          </p:nvPr>
        </p:nvSpPr>
        <p:spPr>
          <a:xfrm>
            <a:off x="539750" y="2489200"/>
            <a:ext cx="8135938" cy="3530600"/>
          </a:xfrm>
        </p:spPr>
        <p:txBody>
          <a:bodyPr/>
          <a:lstStyle/>
          <a:p>
            <a:pPr eaLnBrk="1" hangingPunct="1">
              <a:buFont typeface="Wingdings" pitchFamily="2" charset="2"/>
              <a:buChar char="Ø"/>
            </a:pPr>
            <a:r>
              <a:rPr lang="en-US" altLang="zh-CN" sz="2800" b="1" u="sng" smtClean="0"/>
              <a:t>Vaccination</a:t>
            </a:r>
          </a:p>
          <a:p>
            <a:pPr eaLnBrk="1" hangingPunct="1">
              <a:buFont typeface="Wingdings" pitchFamily="2" charset="2"/>
              <a:buChar char="Ø"/>
            </a:pPr>
            <a:r>
              <a:rPr lang="en-US" altLang="zh-CN" sz="2800" b="1" smtClean="0">
                <a:solidFill>
                  <a:srgbClr val="FF0066"/>
                </a:solidFill>
              </a:rPr>
              <a:t>BCG</a:t>
            </a:r>
            <a:r>
              <a:rPr lang="en-US" altLang="zh-CN" sz="2800" b="1" smtClean="0"/>
              <a:t> Vaccination can obtain immunity acquired for tubercle bacillus. </a:t>
            </a:r>
          </a:p>
          <a:p>
            <a:pPr eaLnBrk="1" hangingPunct="1">
              <a:buFont typeface="Wingdings" pitchFamily="2" charset="2"/>
              <a:buChar char="Ø"/>
            </a:pPr>
            <a:r>
              <a:rPr lang="en-US" altLang="zh-CN" sz="2800" b="1" smtClean="0"/>
              <a:t>Vaccination target: infants children and youngster of tuberculin negative.</a:t>
            </a:r>
          </a:p>
          <a:p>
            <a:pPr eaLnBrk="1" hangingPunct="1"/>
            <a:endParaRPr lang="en-US" altLang="zh-CN" sz="2800" b="1" smtClean="0">
              <a:solidFill>
                <a:schemeClr val="folHlin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75554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298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066800" y="2057400"/>
            <a:ext cx="7086600" cy="27305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1613338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zh-CN">
                <a:solidFill>
                  <a:srgbClr val="FF3300"/>
                </a:solidFill>
                <a:latin typeface="Times New Roman" panose="02020603050405020304" pitchFamily="18" charset="0"/>
              </a:rPr>
              <a:t>Prevention</a:t>
            </a:r>
          </a:p>
        </p:txBody>
      </p:sp>
      <p:sp>
        <p:nvSpPr>
          <p:cNvPr id="5632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Clr>
                <a:srgbClr val="FF3300"/>
              </a:buClr>
              <a:buFont typeface="Wingdings" pitchFamily="2" charset="2"/>
              <a:buChar char="u"/>
            </a:pPr>
            <a:r>
              <a:rPr lang="en-US" altLang="zh-CN" sz="2800" smtClean="0"/>
              <a:t>Finding patients earlier(ISLOLATION+USE OF MASK DURING HIGH INFECTIVETY PEROID)</a:t>
            </a:r>
          </a:p>
          <a:p>
            <a:pPr eaLnBrk="1" hangingPunct="1">
              <a:buClr>
                <a:srgbClr val="FF3300"/>
              </a:buClr>
              <a:buFont typeface="Wingdings" pitchFamily="2" charset="2"/>
              <a:buChar char="u"/>
            </a:pPr>
            <a:r>
              <a:rPr lang="en-US" altLang="zh-CN" sz="2800" smtClean="0"/>
              <a:t>Treatment and management of patients </a:t>
            </a:r>
          </a:p>
          <a:p>
            <a:pPr eaLnBrk="1" hangingPunct="1">
              <a:buClr>
                <a:srgbClr val="FF3300"/>
              </a:buClr>
              <a:buFont typeface="Wingdings" pitchFamily="2" charset="2"/>
              <a:buChar char="u"/>
            </a:pPr>
            <a:r>
              <a:rPr lang="en-US" altLang="zh-CN" sz="2800" smtClean="0"/>
              <a:t>Prevention with medicine INH (isoniazid) IN CERTAIN SITUATIONS.</a:t>
            </a:r>
          </a:p>
        </p:txBody>
      </p:sp>
    </p:spTree>
    <p:extLst>
      <p:ext uri="{BB962C8B-B14F-4D97-AF65-F5344CB8AC3E}">
        <p14:creationId xmlns:p14="http://schemas.microsoft.com/office/powerpoint/2010/main" val="35525264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1219200"/>
            <a:ext cx="6705600" cy="4029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29577320"/>
      </p:ext>
    </p:extLst>
  </p:cSld>
  <p:clrMapOvr>
    <a:masterClrMapping/>
  </p:clrMapOvr>
  <p:transition spd="slow">
    <p:push dir="u"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smtClean="0"/>
          </a:p>
        </p:txBody>
      </p:sp>
      <p:pic>
        <p:nvPicPr>
          <p:cNvPr id="5734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4515652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zh-CN">
                <a:solidFill>
                  <a:srgbClr val="FF3300"/>
                </a:solidFill>
                <a:latin typeface="Times New Roman" panose="02020603050405020304" pitchFamily="18" charset="0"/>
              </a:rPr>
              <a:t>Therapy</a:t>
            </a:r>
          </a:p>
        </p:txBody>
      </p:sp>
      <p:sp>
        <p:nvSpPr>
          <p:cNvPr id="58371" name="Rectangle 3"/>
          <p:cNvSpPr>
            <a:spLocks noGrp="1" noChangeArrowheads="1"/>
          </p:cNvSpPr>
          <p:nvPr>
            <p:ph idx="1"/>
          </p:nvPr>
        </p:nvSpPr>
        <p:spPr>
          <a:xfrm>
            <a:off x="495300" y="2997200"/>
            <a:ext cx="7085013" cy="2590800"/>
          </a:xfrm>
        </p:spPr>
        <p:txBody>
          <a:bodyPr/>
          <a:lstStyle/>
          <a:p>
            <a:pPr eaLnBrk="1" hangingPunct="1"/>
            <a:r>
              <a:rPr lang="en-US" altLang="zh-CN" sz="2800" b="1" smtClean="0"/>
              <a:t>Chemotherapy</a:t>
            </a:r>
          </a:p>
          <a:p>
            <a:pPr eaLnBrk="1" hangingPunct="1"/>
            <a:r>
              <a:rPr lang="en-US" altLang="zh-CN" sz="2800" b="1" smtClean="0"/>
              <a:t>Support therapy </a:t>
            </a:r>
          </a:p>
        </p:txBody>
      </p:sp>
    </p:spTree>
    <p:extLst>
      <p:ext uri="{BB962C8B-B14F-4D97-AF65-F5344CB8AC3E}">
        <p14:creationId xmlns:p14="http://schemas.microsoft.com/office/powerpoint/2010/main" val="310511978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2"/>
          <p:cNvSpPr>
            <a:spLocks noGrp="1" noChangeArrowheads="1"/>
          </p:cNvSpPr>
          <p:nvPr>
            <p:ph type="title"/>
          </p:nvPr>
        </p:nvSpPr>
        <p:spPr>
          <a:xfrm>
            <a:off x="822325" y="287338"/>
            <a:ext cx="7543800" cy="855662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altLang="zh-CN" dirty="0">
                <a:solidFill>
                  <a:srgbClr val="FF33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Treatment</a:t>
            </a:r>
          </a:p>
        </p:txBody>
      </p:sp>
      <p:sp>
        <p:nvSpPr>
          <p:cNvPr id="100355" name="Rectangle 3"/>
          <p:cNvSpPr>
            <a:spLocks noGrp="1" noChangeArrowheads="1"/>
          </p:cNvSpPr>
          <p:nvPr>
            <p:ph idx="1"/>
          </p:nvPr>
        </p:nvSpPr>
        <p:spPr>
          <a:xfrm>
            <a:off x="301625" y="1600200"/>
            <a:ext cx="8613775" cy="4587875"/>
          </a:xfrm>
          <a:solidFill>
            <a:schemeClr val="accent1">
              <a:lumMod val="20000"/>
              <a:lumOff val="80000"/>
            </a:schemeClr>
          </a:solidFill>
        </p:spPr>
        <p:txBody>
          <a:bodyPr rtlCol="0">
            <a:normAutofit fontScale="25000" lnSpcReduction="20000"/>
          </a:bodyPr>
          <a:lstStyle/>
          <a:p>
            <a:pPr marL="91440" indent="-91440" algn="just" eaLnBrk="1" fontAlgn="auto" hangingPunct="1">
              <a:defRPr/>
            </a:pPr>
            <a:endParaRPr lang="en-US" altLang="zh-CN" sz="11200" b="1" dirty="0" smtClean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91440" indent="-91440" algn="just" eaLnBrk="1" fontAlgn="auto" hangingPunct="1">
              <a:defRPr/>
            </a:pPr>
            <a:r>
              <a:rPr lang="en-US" altLang="zh-CN" sz="9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most important is  adopting   the   DOTS  ( Directly  Observed Treatment),</a:t>
            </a:r>
          </a:p>
          <a:p>
            <a:pPr marL="91440" indent="-91440" eaLnBrk="1" fontAlgn="auto" hangingPunct="1">
              <a:buClr>
                <a:srgbClr val="FF3300"/>
              </a:buClr>
              <a:defRPr/>
            </a:pPr>
            <a:r>
              <a:rPr lang="en-US" altLang="zh-CN" sz="9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Isoniazid</a:t>
            </a:r>
            <a:r>
              <a:rPr lang="en-US" altLang="zh-CN" sz="9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(INH)</a:t>
            </a:r>
          </a:p>
          <a:p>
            <a:pPr marL="91440" indent="-91440" eaLnBrk="1" fontAlgn="auto" hangingPunct="1">
              <a:buClr>
                <a:srgbClr val="FF3300"/>
              </a:buClr>
              <a:defRPr/>
            </a:pPr>
            <a:r>
              <a:rPr lang="en-US" altLang="zh-CN" sz="9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Rifampicin (RIF)</a:t>
            </a:r>
          </a:p>
          <a:p>
            <a:pPr marL="91440" indent="-91440" eaLnBrk="1" fontAlgn="auto" hangingPunct="1">
              <a:buClr>
                <a:srgbClr val="FF3300"/>
              </a:buClr>
              <a:defRPr/>
            </a:pPr>
            <a:r>
              <a:rPr lang="en-US" altLang="zh-CN" sz="9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Pyrazinamide (PZA)</a:t>
            </a:r>
          </a:p>
          <a:p>
            <a:pPr marL="91440" indent="-91440" eaLnBrk="1" fontAlgn="auto" hangingPunct="1">
              <a:buClr>
                <a:srgbClr val="FF3300"/>
              </a:buClr>
              <a:defRPr/>
            </a:pPr>
            <a:r>
              <a:rPr lang="en-US" altLang="zh-CN" sz="96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Ethambutol</a:t>
            </a:r>
            <a:endParaRPr lang="en-US" altLang="zh-CN" sz="9600" b="1" dirty="0" smtClean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 eaLnBrk="1" fontAlgn="auto" hangingPunct="1">
              <a:buFont typeface="Wingdings" panose="05000000000000000000" pitchFamily="2" charset="2"/>
              <a:buNone/>
              <a:defRPr/>
            </a:pPr>
            <a:r>
              <a:rPr lang="en-US" altLang="zh-CN" sz="9600" b="1" u="sng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6 MONTHS REGIMENS</a:t>
            </a:r>
          </a:p>
          <a:p>
            <a:pPr marL="91440" indent="-91440" eaLnBrk="1" fontAlgn="auto" hangingPunct="1">
              <a:defRPr/>
            </a:pPr>
            <a:r>
              <a:rPr lang="en-US" altLang="en-US" sz="9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Rif +inh+pyrazinamide+ethambutol - 2months 4x2 </a:t>
            </a:r>
          </a:p>
          <a:p>
            <a:pPr marL="91440" indent="-91440" eaLnBrk="1" fontAlgn="auto" hangingPunct="1">
              <a:buFont typeface="Wingdings" panose="05000000000000000000" pitchFamily="2" charset="2"/>
              <a:buNone/>
              <a:defRPr/>
            </a:pPr>
            <a:r>
              <a:rPr lang="en-US" altLang="en-US" sz="9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then rif+inh-4 months2x4</a:t>
            </a:r>
          </a:p>
          <a:p>
            <a:pPr marL="91440" indent="-91440" eaLnBrk="1" fontAlgn="auto" hangingPunct="1">
              <a:buClr>
                <a:srgbClr val="FF3300"/>
              </a:buClr>
              <a:defRPr/>
            </a:pPr>
            <a:endParaRPr lang="en-US" altLang="zh-CN" sz="11200" b="1" dirty="0" smtClean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91440" indent="-91440" eaLnBrk="1" fontAlgn="auto" hangingPunct="1">
              <a:buClr>
                <a:srgbClr val="FF3300"/>
              </a:buClr>
              <a:defRPr/>
            </a:pPr>
            <a:endParaRPr lang="en-US" altLang="zh-CN" sz="2800" b="1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91440" indent="-91440" algn="just" eaLnBrk="1" fontAlgn="auto" hangingPunct="1">
              <a:defRPr/>
            </a:pPr>
            <a:r>
              <a:rPr lang="en-US" altLang="zh-CN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</a:p>
          <a:p>
            <a:pPr marL="91440" indent="-91440" algn="just" eaLnBrk="1" fontAlgn="auto" hangingPunct="1">
              <a:buFont typeface="Wingdings" panose="05000000000000000000" pitchFamily="2" charset="2"/>
              <a:buNone/>
              <a:defRPr/>
            </a:pPr>
            <a:r>
              <a:rPr lang="en-US" altLang="zh-CN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.</a:t>
            </a:r>
          </a:p>
          <a:p>
            <a:pPr marL="91440" indent="-91440" eaLnBrk="1" fontAlgn="auto" hangingPunct="1">
              <a:defRPr/>
            </a:pPr>
            <a:endParaRPr lang="en-US" altLang="zh-CN" dirty="0">
              <a:solidFill>
                <a:schemeClr val="folHlin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690447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Side effects of anti TB rx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52400" y="1846263"/>
            <a:ext cx="8763000" cy="4402137"/>
          </a:xfrm>
          <a:solidFill>
            <a:schemeClr val="accent1">
              <a:lumMod val="20000"/>
              <a:lumOff val="80000"/>
            </a:schemeClr>
          </a:solidFill>
        </p:spPr>
        <p:txBody>
          <a:bodyPr/>
          <a:lstStyle/>
          <a:p>
            <a:pPr>
              <a:defRPr/>
            </a:pPr>
            <a:r>
              <a:rPr lang="en-US" sz="2400" b="1" dirty="0" smtClean="0"/>
              <a:t>Isoniazid   hepatic enzyme elevation peripheral neuropathy -Pyridoxine may prevent peripheral neuropathy.</a:t>
            </a:r>
          </a:p>
          <a:p>
            <a:pPr>
              <a:defRPr/>
            </a:pPr>
            <a:endParaRPr lang="en-US" sz="2400" b="1" dirty="0" smtClean="0"/>
          </a:p>
          <a:p>
            <a:pPr>
              <a:defRPr/>
            </a:pPr>
            <a:r>
              <a:rPr lang="en-US" sz="2400" b="1" dirty="0" smtClean="0"/>
              <a:t> Pyrazinamide Hepatitis-hyperuricemia </a:t>
            </a:r>
          </a:p>
          <a:p>
            <a:pPr>
              <a:defRPr/>
            </a:pPr>
            <a:endParaRPr lang="en-US" sz="2400" b="1" dirty="0" smtClean="0"/>
          </a:p>
          <a:p>
            <a:pPr>
              <a:defRPr/>
            </a:pPr>
            <a:r>
              <a:rPr lang="en-US" sz="2400" b="1" dirty="0" smtClean="0"/>
              <a:t>Rifampin  Hepatitis-Colors body fluids orange.</a:t>
            </a:r>
          </a:p>
          <a:p>
            <a:pPr>
              <a:defRPr/>
            </a:pPr>
            <a:r>
              <a:rPr lang="en-US" sz="2400" b="1" dirty="0" smtClean="0"/>
              <a:t> Ethambutol Optic neuritis- periodic tests of visual acuity and color vision.</a:t>
            </a:r>
          </a:p>
          <a:p>
            <a:pPr>
              <a:defRPr/>
            </a:pPr>
            <a:r>
              <a:rPr lang="en-US" sz="2400" b="1" dirty="0" smtClean="0"/>
              <a:t>Streptomycin Auditory and renal toxicity</a:t>
            </a:r>
          </a:p>
          <a:p>
            <a:pPr>
              <a:defRPr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71356684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rtl="0"/>
            <a:r>
              <a:rPr lang="en-US" dirty="0" smtClean="0">
                <a:solidFill>
                  <a:schemeClr val="tx1"/>
                </a:solidFill>
              </a:rPr>
              <a:t>Chemoprophylaxis for Asymptomatic TB infection </a:t>
            </a:r>
            <a:endParaRPr lang="ar-SA" dirty="0">
              <a:solidFill>
                <a:schemeClr val="tx1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 rtl="0">
              <a:buNone/>
            </a:pPr>
            <a:endParaRPr lang="en-US" dirty="0" smtClean="0"/>
          </a:p>
          <a:p>
            <a:pPr algn="l" rtl="0">
              <a:buNone/>
            </a:pPr>
            <a:r>
              <a:rPr lang="en-GB" dirty="0" smtClean="0"/>
              <a:t>Recent tuberculin conversion </a:t>
            </a:r>
          </a:p>
          <a:p>
            <a:pPr algn="l" rtl="0">
              <a:buNone/>
            </a:pPr>
            <a:r>
              <a:rPr lang="en-GB" dirty="0" smtClean="0"/>
              <a:t> No previous BCG </a:t>
            </a:r>
          </a:p>
          <a:p>
            <a:pPr algn="l" rtl="0">
              <a:buNone/>
            </a:pPr>
            <a:r>
              <a:rPr lang="en-US" dirty="0" smtClean="0"/>
              <a:t> Close contact to T.B patient </a:t>
            </a:r>
          </a:p>
          <a:p>
            <a:pPr algn="l" rtl="0">
              <a:buNone/>
            </a:pPr>
            <a:endParaRPr lang="en-US" dirty="0" smtClean="0"/>
          </a:p>
          <a:p>
            <a:pPr algn="ctr" rtl="0">
              <a:buNone/>
            </a:pPr>
            <a:r>
              <a:rPr lang="en-US" u="sng" dirty="0" err="1" smtClean="0">
                <a:solidFill>
                  <a:srgbClr val="C00000"/>
                </a:solidFill>
              </a:rPr>
              <a:t>Rifampicin</a:t>
            </a:r>
            <a:r>
              <a:rPr lang="en-US" u="sng" dirty="0" smtClean="0">
                <a:solidFill>
                  <a:srgbClr val="C00000"/>
                </a:solidFill>
              </a:rPr>
              <a:t> &amp; </a:t>
            </a:r>
            <a:r>
              <a:rPr lang="en-US" u="sng" dirty="0" err="1" smtClean="0">
                <a:solidFill>
                  <a:srgbClr val="C00000"/>
                </a:solidFill>
              </a:rPr>
              <a:t>Isoniazid</a:t>
            </a:r>
            <a:r>
              <a:rPr lang="en-US" u="sng" dirty="0" smtClean="0">
                <a:solidFill>
                  <a:srgbClr val="C00000"/>
                </a:solidFill>
              </a:rPr>
              <a:t> for 3 months</a:t>
            </a:r>
          </a:p>
          <a:p>
            <a:pPr algn="ctr" rtl="0">
              <a:buNone/>
            </a:pPr>
            <a:r>
              <a:rPr lang="en-US" u="sng" dirty="0" smtClean="0">
                <a:solidFill>
                  <a:srgbClr val="C00000"/>
                </a:solidFill>
              </a:rPr>
              <a:t> or </a:t>
            </a:r>
            <a:r>
              <a:rPr lang="en-US" u="sng" dirty="0" err="1" smtClean="0">
                <a:solidFill>
                  <a:srgbClr val="C00000"/>
                </a:solidFill>
              </a:rPr>
              <a:t>Isoniazid</a:t>
            </a:r>
            <a:r>
              <a:rPr lang="en-US" u="sng" dirty="0" smtClean="0">
                <a:solidFill>
                  <a:srgbClr val="C00000"/>
                </a:solidFill>
              </a:rPr>
              <a:t> alone for 6 months  </a:t>
            </a:r>
          </a:p>
          <a:p>
            <a:pPr algn="l" rtl="0">
              <a:buNone/>
            </a:pP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17631711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>
                <a:solidFill>
                  <a:srgbClr val="FF0000"/>
                </a:solidFill>
              </a:rPr>
              <a:t>(</a:t>
            </a:r>
            <a:r>
              <a:rPr lang="en-GB" dirty="0" smtClean="0">
                <a:solidFill>
                  <a:srgbClr val="FF0000"/>
                </a:solidFill>
              </a:rPr>
              <a:t>Multidrug resistance (MDR-T.B</a:t>
            </a:r>
            <a:endParaRPr lang="ar-SA" dirty="0">
              <a:solidFill>
                <a:srgbClr val="FF000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 algn="just" rtl="0"/>
            <a:r>
              <a:rPr lang="en-GB" dirty="0" smtClean="0"/>
              <a:t>Resistant to </a:t>
            </a:r>
            <a:r>
              <a:rPr lang="en-GB" dirty="0" err="1" smtClean="0"/>
              <a:t>isoniazid</a:t>
            </a:r>
            <a:r>
              <a:rPr lang="en-GB" dirty="0" smtClean="0"/>
              <a:t> &amp; </a:t>
            </a:r>
            <a:r>
              <a:rPr lang="en-GB" dirty="0" err="1" smtClean="0"/>
              <a:t>rifampicin</a:t>
            </a:r>
            <a:r>
              <a:rPr lang="en-GB" dirty="0" smtClean="0"/>
              <a:t> ..</a:t>
            </a:r>
          </a:p>
          <a:p>
            <a:pPr algn="just"/>
            <a:endParaRPr lang="ar-SA" dirty="0" smtClean="0"/>
          </a:p>
          <a:p>
            <a:pPr marL="514350" indent="-514350" algn="just" rtl="0"/>
            <a:r>
              <a:rPr lang="en-US" dirty="0" smtClean="0"/>
              <a:t>Treated by second line drugs: </a:t>
            </a:r>
          </a:p>
          <a:p>
            <a:pPr marL="914400" lvl="1" indent="-514350" algn="just" rtl="0">
              <a:buFont typeface="Wingdings" pitchFamily="2" charset="2"/>
              <a:buChar char="ü"/>
            </a:pPr>
            <a:r>
              <a:rPr lang="en-GB" dirty="0" smtClean="0"/>
              <a:t>Ciprofloxacin </a:t>
            </a:r>
          </a:p>
          <a:p>
            <a:pPr marL="914400" lvl="1" indent="-514350" algn="just" rtl="0">
              <a:buFont typeface="Wingdings" pitchFamily="2" charset="2"/>
              <a:buChar char="ü"/>
            </a:pPr>
            <a:r>
              <a:rPr lang="en-GB" dirty="0" smtClean="0"/>
              <a:t>Streptomycin </a:t>
            </a:r>
          </a:p>
          <a:p>
            <a:pPr algn="just" rtl="0">
              <a:buNone/>
            </a:pPr>
            <a:r>
              <a:rPr lang="en-GB" b="1" dirty="0" smtClean="0">
                <a:solidFill>
                  <a:srgbClr val="FF0000"/>
                </a:solidFill>
              </a:rPr>
              <a:t>Extensively drug resistant </a:t>
            </a:r>
          </a:p>
          <a:p>
            <a:pPr marL="514350" indent="-514350" algn="just" rtl="0"/>
            <a:r>
              <a:rPr lang="en-GB" dirty="0" smtClean="0"/>
              <a:t>No treatment options, it is fatal.</a:t>
            </a:r>
          </a:p>
          <a:p>
            <a:pPr algn="l" rtl="0">
              <a:buNone/>
            </a:pPr>
            <a:r>
              <a:rPr lang="en-GB" dirty="0" smtClean="0"/>
              <a:t> </a:t>
            </a:r>
          </a:p>
          <a:p>
            <a:pPr algn="l" rtl="0">
              <a:buFontTx/>
              <a:buChar char="-"/>
            </a:pPr>
            <a:endParaRPr lang="en-GB" dirty="0" smtClean="0"/>
          </a:p>
          <a:p>
            <a:pPr algn="l" rtl="0">
              <a:buNone/>
            </a:pPr>
            <a:endParaRPr lang="en-GB" dirty="0" smtClean="0"/>
          </a:p>
          <a:p>
            <a:pPr algn="l" rtl="0">
              <a:buNone/>
            </a:pPr>
            <a:endParaRPr lang="en-GB" dirty="0" smtClean="0"/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5242736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42" name="Picture 2" descr="نتيجة بحث الصور عن ‪tb‬‏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381000"/>
            <a:ext cx="7010400" cy="525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96107791"/>
      </p:ext>
    </p:extLst>
  </p:cSld>
  <p:clrMapOvr>
    <a:masterClrMapping/>
  </p:clrMapOvr>
  <p:transition spd="slow">
    <p:push dir="u"/>
  </p:transition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466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304800"/>
            <a:ext cx="8493125" cy="557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65006972"/>
      </p:ext>
    </p:extLst>
  </p:cSld>
  <p:clrMapOvr>
    <a:masterClrMapping/>
  </p:clrMapOvr>
  <p:transition spd="slow">
    <p:push dir="u"/>
  </p:transition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32138" y="3644900"/>
            <a:ext cx="2808287" cy="709613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000" dirty="0" smtClean="0">
                <a:solidFill>
                  <a:schemeClr val="tx1"/>
                </a:solidFill>
              </a:rPr>
              <a:t>THANK U</a:t>
            </a:r>
            <a:endParaRPr lang="en-US" sz="4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813436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4675" y="838200"/>
            <a:ext cx="7654925" cy="4960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35946505"/>
      </p:ext>
    </p:extLst>
  </p:cSld>
  <p:clrMapOvr>
    <a:masterClrMapping/>
  </p:clrMapOvr>
  <p:transition spd="slow">
    <p:push dir="u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RISK FACTORS</a:t>
            </a:r>
            <a:endParaRPr lang="en-US" sz="32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Old age,</a:t>
            </a:r>
          </a:p>
          <a:p>
            <a:r>
              <a:rPr lang="en-US" dirty="0" smtClean="0"/>
              <a:t>Alcoholic,</a:t>
            </a:r>
          </a:p>
          <a:p>
            <a:r>
              <a:rPr lang="en-US" dirty="0" smtClean="0"/>
              <a:t>Silicosis,</a:t>
            </a:r>
          </a:p>
          <a:p>
            <a:r>
              <a:rPr lang="en-US" dirty="0" smtClean="0"/>
              <a:t>DM type I,</a:t>
            </a:r>
          </a:p>
          <a:p>
            <a:r>
              <a:rPr lang="en-US" dirty="0" smtClean="0"/>
              <a:t>Malignancy and immunosupression due to anyresson.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4976612"/>
      </p:ext>
    </p:extLst>
  </p:cSld>
  <p:clrMapOvr>
    <a:masterClrMapping/>
  </p:clrMapOvr>
  <p:transition spd="slow">
    <p:push dir="u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عنصر نائب للمحتوى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smtClean="0"/>
          </a:p>
        </p:txBody>
      </p:sp>
      <p:pic>
        <p:nvPicPr>
          <p:cNvPr id="3481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6200" y="304800"/>
            <a:ext cx="9144000" cy="609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4975260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zh-CN">
                <a:solidFill>
                  <a:schemeClr val="tx1">
                    <a:lumMod val="75000"/>
                    <a:lumOff val="25000"/>
                  </a:schemeClr>
                </a:solidFill>
              </a:rPr>
              <a:t>The result of the tuberculosis after infection</a:t>
            </a:r>
          </a:p>
        </p:txBody>
      </p:sp>
      <p:sp>
        <p:nvSpPr>
          <p:cNvPr id="3584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Clr>
                <a:srgbClr val="FF3300"/>
              </a:buClr>
              <a:buFont typeface="Wingdings" pitchFamily="2" charset="2"/>
              <a:buChar char="§"/>
            </a:pPr>
            <a:r>
              <a:rPr lang="en-US" altLang="zh-CN" sz="2800" smtClean="0"/>
              <a:t>Fibrosis</a:t>
            </a:r>
          </a:p>
          <a:p>
            <a:pPr eaLnBrk="1" hangingPunct="1">
              <a:buClr>
                <a:srgbClr val="FF3300"/>
              </a:buClr>
              <a:buFont typeface="Wingdings" pitchFamily="2" charset="2"/>
              <a:buChar char="§"/>
            </a:pPr>
            <a:r>
              <a:rPr lang="en-US" altLang="zh-CN" sz="2800" smtClean="0"/>
              <a:t>Calcification</a:t>
            </a:r>
          </a:p>
          <a:p>
            <a:pPr eaLnBrk="1" hangingPunct="1">
              <a:buClr>
                <a:srgbClr val="FF3300"/>
              </a:buClr>
              <a:buFont typeface="Wingdings" pitchFamily="2" charset="2"/>
              <a:buChar char="§"/>
            </a:pPr>
            <a:r>
              <a:rPr lang="en-US" altLang="zh-CN" sz="2800" smtClean="0"/>
              <a:t>Deterioration: enlargement of infected aeras </a:t>
            </a:r>
            <a:r>
              <a:rPr lang="en-US" altLang="zh-CN" sz="2800" b="1" smtClean="0"/>
              <a:t>or spreading.</a:t>
            </a:r>
            <a:endParaRPr lang="en-US" altLang="zh-CN" sz="2800" smtClean="0"/>
          </a:p>
          <a:p>
            <a:pPr eaLnBrk="1" hangingPunct="1"/>
            <a:endParaRPr lang="en-US" altLang="zh-CN" smtClean="0"/>
          </a:p>
          <a:p>
            <a:pPr eaLnBrk="1" hangingPunct="1"/>
            <a:endParaRPr lang="en-US" altLang="zh-CN" smtClean="0"/>
          </a:p>
        </p:txBody>
      </p:sp>
    </p:spTree>
    <p:extLst>
      <p:ext uri="{BB962C8B-B14F-4D97-AF65-F5344CB8AC3E}">
        <p14:creationId xmlns:p14="http://schemas.microsoft.com/office/powerpoint/2010/main" val="124715655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Text Box 2"/>
          <p:cNvSpPr txBox="1">
            <a:spLocks noChangeArrowheads="1"/>
          </p:cNvSpPr>
          <p:nvPr/>
        </p:nvSpPr>
        <p:spPr bwMode="auto">
          <a:xfrm>
            <a:off x="538163" y="322263"/>
            <a:ext cx="1975734" cy="64633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b="1" dirty="0">
                <a:solidFill>
                  <a:srgbClr val="000000"/>
                </a:solidFill>
              </a:rPr>
              <a:t>Primary </a:t>
            </a:r>
            <a:r>
              <a:rPr lang="en-GB" b="1" dirty="0" smtClean="0">
                <a:solidFill>
                  <a:srgbClr val="000000"/>
                </a:solidFill>
              </a:rPr>
              <a:t>infection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b="1" dirty="0" smtClean="0">
                <a:solidFill>
                  <a:srgbClr val="000000"/>
                </a:solidFill>
              </a:rPr>
              <a:t>Previously healthy</a:t>
            </a:r>
            <a:endParaRPr lang="en-GB" b="1" dirty="0">
              <a:solidFill>
                <a:srgbClr val="000000"/>
              </a:solidFill>
            </a:endParaRPr>
          </a:p>
        </p:txBody>
      </p:sp>
      <p:sp>
        <p:nvSpPr>
          <p:cNvPr id="37891" name="Line 3"/>
          <p:cNvSpPr>
            <a:spLocks noChangeShapeType="1"/>
          </p:cNvSpPr>
          <p:nvPr/>
        </p:nvSpPr>
        <p:spPr bwMode="auto">
          <a:xfrm>
            <a:off x="1717675" y="822325"/>
            <a:ext cx="39688" cy="7715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latin typeface="Garamond" pitchFamily="18" charset="0"/>
              <a:cs typeface="Arial" pitchFamily="34" charset="0"/>
            </a:endParaRPr>
          </a:p>
        </p:txBody>
      </p:sp>
      <p:sp>
        <p:nvSpPr>
          <p:cNvPr id="37892" name="Text Box 4"/>
          <p:cNvSpPr txBox="1">
            <a:spLocks noChangeArrowheads="1"/>
          </p:cNvSpPr>
          <p:nvPr/>
        </p:nvSpPr>
        <p:spPr bwMode="auto">
          <a:xfrm>
            <a:off x="266700" y="1866900"/>
            <a:ext cx="3044825" cy="4667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>
                <a:solidFill>
                  <a:srgbClr val="000000"/>
                </a:solidFill>
              </a:rPr>
              <a:t>Spontaneous resolution</a:t>
            </a:r>
          </a:p>
        </p:txBody>
      </p:sp>
      <p:sp>
        <p:nvSpPr>
          <p:cNvPr id="37893" name="Line 5"/>
          <p:cNvSpPr>
            <a:spLocks noChangeShapeType="1"/>
          </p:cNvSpPr>
          <p:nvPr/>
        </p:nvSpPr>
        <p:spPr bwMode="auto">
          <a:xfrm flipH="1">
            <a:off x="1757363" y="2446338"/>
            <a:ext cx="0" cy="1714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latin typeface="Garamond" pitchFamily="18" charset="0"/>
              <a:cs typeface="Arial" pitchFamily="34" charset="0"/>
            </a:endParaRPr>
          </a:p>
        </p:txBody>
      </p:sp>
      <p:sp>
        <p:nvSpPr>
          <p:cNvPr id="37894" name="Text Box 6"/>
          <p:cNvSpPr txBox="1">
            <a:spLocks noChangeArrowheads="1"/>
          </p:cNvSpPr>
          <p:nvPr/>
        </p:nvSpPr>
        <p:spPr bwMode="auto">
          <a:xfrm>
            <a:off x="711200" y="2663825"/>
            <a:ext cx="1925638" cy="4667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>
                <a:solidFill>
                  <a:srgbClr val="000000"/>
                </a:solidFill>
              </a:rPr>
              <a:t>Latent disease</a:t>
            </a:r>
          </a:p>
        </p:txBody>
      </p:sp>
      <p:sp>
        <p:nvSpPr>
          <p:cNvPr id="37895" name="Line 7"/>
          <p:cNvSpPr>
            <a:spLocks noChangeShapeType="1"/>
          </p:cNvSpPr>
          <p:nvPr/>
        </p:nvSpPr>
        <p:spPr bwMode="auto">
          <a:xfrm>
            <a:off x="1735138" y="3179763"/>
            <a:ext cx="22225" cy="3444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latin typeface="Garamond" pitchFamily="18" charset="0"/>
              <a:cs typeface="Arial" pitchFamily="34" charset="0"/>
            </a:endParaRPr>
          </a:p>
        </p:txBody>
      </p:sp>
      <p:sp>
        <p:nvSpPr>
          <p:cNvPr id="37896" name="Text Box 10"/>
          <p:cNvSpPr txBox="1">
            <a:spLocks noChangeArrowheads="1"/>
          </p:cNvSpPr>
          <p:nvPr/>
        </p:nvSpPr>
        <p:spPr bwMode="auto">
          <a:xfrm>
            <a:off x="6251575" y="3524250"/>
            <a:ext cx="2282825" cy="4667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b="1">
                <a:solidFill>
                  <a:srgbClr val="000000"/>
                </a:solidFill>
              </a:rPr>
              <a:t>Clinical disease</a:t>
            </a:r>
          </a:p>
        </p:txBody>
      </p:sp>
      <p:sp>
        <p:nvSpPr>
          <p:cNvPr id="37897" name="Text Box 11"/>
          <p:cNvSpPr txBox="1">
            <a:spLocks noChangeArrowheads="1"/>
          </p:cNvSpPr>
          <p:nvPr/>
        </p:nvSpPr>
        <p:spPr bwMode="auto">
          <a:xfrm>
            <a:off x="192088" y="3498850"/>
            <a:ext cx="4318000" cy="162401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2800" b="1">
                <a:solidFill>
                  <a:srgbClr val="000000"/>
                </a:solidFill>
              </a:rPr>
              <a:t>Post primary disease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>
                <a:solidFill>
                  <a:srgbClr val="000000"/>
                </a:solidFill>
              </a:rPr>
              <a:t>Reactivation of quiescent disease 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>
                <a:solidFill>
                  <a:srgbClr val="000000"/>
                </a:solidFill>
              </a:rPr>
              <a:t>at any site, re-infection or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>
                <a:solidFill>
                  <a:srgbClr val="000000"/>
                </a:solidFill>
              </a:rPr>
              <a:t>Haematogenous spread (milliary)</a:t>
            </a:r>
          </a:p>
        </p:txBody>
      </p:sp>
      <p:sp>
        <p:nvSpPr>
          <p:cNvPr id="37898" name="Line 12"/>
          <p:cNvSpPr>
            <a:spLocks noChangeShapeType="1"/>
          </p:cNvSpPr>
          <p:nvPr/>
        </p:nvSpPr>
        <p:spPr bwMode="auto">
          <a:xfrm>
            <a:off x="7197725" y="1593850"/>
            <a:ext cx="20638" cy="17033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latin typeface="Garamond" pitchFamily="18" charset="0"/>
              <a:cs typeface="Arial" pitchFamily="34" charset="0"/>
            </a:endParaRPr>
          </a:p>
        </p:txBody>
      </p:sp>
      <p:sp>
        <p:nvSpPr>
          <p:cNvPr id="37899" name="Text Box 15"/>
          <p:cNvSpPr txBox="1">
            <a:spLocks noChangeArrowheads="1"/>
          </p:cNvSpPr>
          <p:nvPr/>
        </p:nvSpPr>
        <p:spPr bwMode="auto">
          <a:xfrm>
            <a:off x="3375025" y="1866900"/>
            <a:ext cx="3635375" cy="954088"/>
          </a:xfrm>
          <a:prstGeom prst="rect">
            <a:avLst/>
          </a:prstGeom>
          <a:solidFill>
            <a:srgbClr val="FFC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9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2800" b="1">
                <a:solidFill>
                  <a:srgbClr val="000000"/>
                </a:solidFill>
              </a:rPr>
              <a:t>the natural history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2800" b="1">
                <a:solidFill>
                  <a:srgbClr val="000000"/>
                </a:solidFill>
              </a:rPr>
              <a:t>of Tuberculosis</a:t>
            </a:r>
          </a:p>
        </p:txBody>
      </p:sp>
      <p:sp>
        <p:nvSpPr>
          <p:cNvPr id="37900" name="Text Box 16"/>
          <p:cNvSpPr txBox="1">
            <a:spLocks noChangeArrowheads="1"/>
          </p:cNvSpPr>
          <p:nvPr/>
        </p:nvSpPr>
        <p:spPr bwMode="auto">
          <a:xfrm>
            <a:off x="3548063" y="222250"/>
            <a:ext cx="4910137" cy="11969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b="1">
                <a:solidFill>
                  <a:srgbClr val="000000"/>
                </a:solidFill>
              </a:rPr>
              <a:t>Progressive primary disease:</a:t>
            </a:r>
            <a:r>
              <a:rPr lang="en-GB">
                <a:solidFill>
                  <a:srgbClr val="000000"/>
                </a:solidFill>
              </a:rPr>
              <a:t> Haematogenous (milliary), lymphatic, endobronchial or local spread</a:t>
            </a:r>
          </a:p>
        </p:txBody>
      </p:sp>
      <p:sp>
        <p:nvSpPr>
          <p:cNvPr id="37901" name="Line 17"/>
          <p:cNvSpPr>
            <a:spLocks noChangeShapeType="1"/>
          </p:cNvSpPr>
          <p:nvPr/>
        </p:nvSpPr>
        <p:spPr bwMode="auto">
          <a:xfrm>
            <a:off x="3035300" y="595313"/>
            <a:ext cx="393700" cy="127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latin typeface="Garamond" pitchFamily="18" charset="0"/>
              <a:cs typeface="Arial" pitchFamily="34" charset="0"/>
            </a:endParaRPr>
          </a:p>
        </p:txBody>
      </p:sp>
      <p:sp>
        <p:nvSpPr>
          <p:cNvPr id="37902" name="Line 21"/>
          <p:cNvSpPr>
            <a:spLocks noChangeShapeType="1"/>
          </p:cNvSpPr>
          <p:nvPr/>
        </p:nvSpPr>
        <p:spPr bwMode="auto">
          <a:xfrm flipV="1">
            <a:off x="4676775" y="3760788"/>
            <a:ext cx="1371600" cy="1111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latin typeface="Garamond" pitchFamily="18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257065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304800"/>
            <a:ext cx="8763000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zh-CN" sz="3200" dirty="0" smtClean="0">
                <a:solidFill>
                  <a:srgbClr val="FF3300"/>
                </a:solidFill>
                <a:latin typeface="Arial" pitchFamily="34" charset="0"/>
                <a:cs typeface="Arial" pitchFamily="34" charset="0"/>
              </a:rPr>
              <a:t>what </a:t>
            </a:r>
            <a:r>
              <a:rPr lang="en-US" altLang="zh-CN" sz="3200" dirty="0">
                <a:solidFill>
                  <a:srgbClr val="FF3300"/>
                </a:solidFill>
                <a:latin typeface="Arial" pitchFamily="34" charset="0"/>
                <a:cs typeface="Arial" pitchFamily="34" charset="0"/>
              </a:rPr>
              <a:t>are </a:t>
            </a:r>
            <a:r>
              <a:rPr lang="en-US" altLang="zh-CN" sz="3200" dirty="0" smtClean="0">
                <a:solidFill>
                  <a:srgbClr val="FF3300"/>
                </a:solidFill>
                <a:latin typeface="Arial" pitchFamily="34" charset="0"/>
                <a:cs typeface="Arial" pitchFamily="34" charset="0"/>
              </a:rPr>
              <a:t>the clinical </a:t>
            </a:r>
            <a:r>
              <a:rPr lang="en-US" altLang="zh-CN" sz="3200" dirty="0">
                <a:solidFill>
                  <a:srgbClr val="FF3300"/>
                </a:solidFill>
                <a:latin typeface="Arial" pitchFamily="34" charset="0"/>
                <a:cs typeface="Arial" pitchFamily="34" charset="0"/>
              </a:rPr>
              <a:t>patterns of </a:t>
            </a:r>
            <a:r>
              <a:rPr lang="en-US" altLang="zh-CN" sz="3200" dirty="0" smtClean="0">
                <a:solidFill>
                  <a:srgbClr val="FF3300"/>
                </a:solidFill>
                <a:latin typeface="Arial" pitchFamily="34" charset="0"/>
                <a:cs typeface="Arial" pitchFamily="34" charset="0"/>
              </a:rPr>
              <a:t>tuberculosis?</a:t>
            </a:r>
            <a:endParaRPr lang="en-US" altLang="zh-CN" sz="3200" dirty="0">
              <a:solidFill>
                <a:srgbClr val="FF33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2467" name="Rectangle 3"/>
          <p:cNvSpPr>
            <a:spLocks noGrp="1" noChangeArrowheads="1"/>
          </p:cNvSpPr>
          <p:nvPr>
            <p:ph idx="1"/>
          </p:nvPr>
        </p:nvSpPr>
        <p:spPr>
          <a:xfrm>
            <a:off x="304800" y="1752600"/>
            <a:ext cx="8583613" cy="4495800"/>
          </a:xfrm>
        </p:spPr>
        <p:txBody>
          <a:bodyPr rtlCol="0">
            <a:normAutofit/>
          </a:bodyPr>
          <a:lstStyle/>
          <a:p>
            <a:pPr marL="533400" indent="-533400" eaLnBrk="1" fontAlgn="auto" hangingPunct="1">
              <a:buFont typeface="Wingdings" panose="05000000000000000000" pitchFamily="2" charset="2"/>
              <a:buNone/>
              <a:defRPr/>
            </a:pPr>
            <a:r>
              <a:rPr lang="en-US" altLang="zh-CN" sz="2400" b="1" dirty="0">
                <a:solidFill>
                  <a:schemeClr val="folHlink"/>
                </a:solidFill>
              </a:rPr>
              <a:t>1</a:t>
            </a:r>
            <a:r>
              <a:rPr lang="en-US" altLang="zh-CN" sz="2400" b="1" dirty="0">
                <a:solidFill>
                  <a:schemeClr val="accent6">
                    <a:lumMod val="50000"/>
                  </a:schemeClr>
                </a:solidFill>
              </a:rPr>
              <a:t>.  </a:t>
            </a:r>
            <a:r>
              <a:rPr lang="en-US" altLang="zh-CN" sz="28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Primary pulmonary tuberculosis (Primary Complex </a:t>
            </a:r>
            <a:r>
              <a:rPr lang="en-US" altLang="zh-CN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and   </a:t>
            </a:r>
            <a:r>
              <a:rPr lang="en-US" altLang="zh-CN" sz="28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Bronchial </a:t>
            </a:r>
            <a:r>
              <a:rPr lang="en-US" altLang="zh-CN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Lymphnode-Tuberculosis</a:t>
            </a:r>
            <a:r>
              <a:rPr lang="en-US" altLang="zh-CN" sz="28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)</a:t>
            </a:r>
          </a:p>
          <a:p>
            <a:pPr marL="533400" indent="-533400" eaLnBrk="1" fontAlgn="auto" hangingPunct="1">
              <a:buFont typeface="Wingdings" panose="05000000000000000000" pitchFamily="2" charset="2"/>
              <a:buNone/>
              <a:defRPr/>
            </a:pPr>
            <a:r>
              <a:rPr lang="en-US" altLang="zh-CN" sz="28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2.  </a:t>
            </a:r>
            <a:r>
              <a:rPr lang="en-US" altLang="zh-CN" sz="28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Milliary</a:t>
            </a:r>
            <a:r>
              <a:rPr lang="en-US" altLang="zh-CN" sz="28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Tuberculosis (</a:t>
            </a:r>
            <a:r>
              <a:rPr lang="en-US" altLang="zh-CN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acute </a:t>
            </a:r>
            <a:r>
              <a:rPr lang="en-US" altLang="zh-CN" sz="28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hematogenous</a:t>
            </a:r>
            <a:r>
              <a:rPr lang="en-US" altLang="zh-CN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altLang="zh-CN" sz="28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pulmonary tuberculosis)</a:t>
            </a:r>
          </a:p>
          <a:p>
            <a:pPr marL="533400" indent="-533400" eaLnBrk="1" fontAlgn="auto" hangingPunct="1">
              <a:buFont typeface="Wingdings" panose="05000000000000000000" pitchFamily="2" charset="2"/>
              <a:buNone/>
              <a:defRPr/>
            </a:pPr>
            <a:r>
              <a:rPr lang="en-US" altLang="zh-CN" sz="28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3.  </a:t>
            </a:r>
            <a:r>
              <a:rPr lang="en-US" altLang="zh-CN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Post primary or secondary </a:t>
            </a:r>
            <a:r>
              <a:rPr lang="en-US" altLang="zh-CN" sz="28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pulmonary  tuberculosis </a:t>
            </a:r>
            <a:r>
              <a:rPr lang="en-US" altLang="zh-CN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jnfiltrative </a:t>
            </a:r>
            <a:r>
              <a:rPr lang="en-US" altLang="zh-CN" sz="28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pulmonary </a:t>
            </a:r>
            <a:r>
              <a:rPr lang="en-US" altLang="zh-CN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tuberculosis  </a:t>
            </a:r>
            <a:r>
              <a:rPr lang="en-US" altLang="zh-CN" sz="28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Chronic </a:t>
            </a:r>
            <a:r>
              <a:rPr lang="en-US" altLang="zh-CN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fibrocavitary </a:t>
            </a:r>
            <a:r>
              <a:rPr lang="en-US" altLang="zh-CN" sz="28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pulmonary        tuberculosis </a:t>
            </a:r>
            <a:r>
              <a:rPr lang="en-US" altLang="zh-CN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.</a:t>
            </a:r>
            <a:endParaRPr lang="en-US" altLang="zh-CN" sz="28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533400" indent="-533400" eaLnBrk="1" fontAlgn="auto" hangingPunct="1">
              <a:buFontTx/>
              <a:buNone/>
              <a:defRPr/>
            </a:pPr>
            <a:r>
              <a:rPr lang="en-US" altLang="zh-CN" sz="28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4</a:t>
            </a:r>
            <a:r>
              <a:rPr lang="en-US" altLang="zh-CN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.  Tuberculous </a:t>
            </a:r>
            <a:r>
              <a:rPr lang="en-US" altLang="zh-CN" sz="28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pleuritis</a:t>
            </a:r>
            <a:endParaRPr lang="en-US" altLang="zh-CN" sz="28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533400" indent="-533400" eaLnBrk="1" fontAlgn="auto" hangingPunct="1">
              <a:buFontTx/>
              <a:buNone/>
              <a:defRPr/>
            </a:pPr>
            <a:r>
              <a:rPr lang="en-US" altLang="zh-CN" sz="28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5</a:t>
            </a:r>
            <a:r>
              <a:rPr lang="en-US" altLang="zh-CN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.   </a:t>
            </a:r>
            <a:r>
              <a:rPr lang="en-US" altLang="zh-CN" sz="28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Extrapulmonary</a:t>
            </a:r>
            <a:r>
              <a:rPr lang="en-US" altLang="zh-CN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altLang="zh-CN" sz="28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tuberculosis</a:t>
            </a:r>
          </a:p>
        </p:txBody>
      </p:sp>
    </p:spTree>
    <p:extLst>
      <p:ext uri="{BB962C8B-B14F-4D97-AF65-F5344CB8AC3E}">
        <p14:creationId xmlns:p14="http://schemas.microsoft.com/office/powerpoint/2010/main" val="148639742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Retrospect">
  <a:themeElements>
    <a:clrScheme name="Retrospect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t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سمة Office">
  <a:themeElements>
    <a:clrScheme name="رحلة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</TotalTime>
  <Words>865</Words>
  <Application>Microsoft Office PowerPoint</Application>
  <PresentationFormat>On-screen Show (4:3)</PresentationFormat>
  <Paragraphs>187</Paragraphs>
  <Slides>38</Slides>
  <Notes>19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38</vt:i4>
      </vt:variant>
    </vt:vector>
  </HeadingPairs>
  <TitlesOfParts>
    <vt:vector size="48" baseType="lpstr">
      <vt:lpstr>宋体</vt:lpstr>
      <vt:lpstr>Arial</vt:lpstr>
      <vt:lpstr>Calibri</vt:lpstr>
      <vt:lpstr>Calibri Light</vt:lpstr>
      <vt:lpstr>Garamond</vt:lpstr>
      <vt:lpstr>Times New Roman</vt:lpstr>
      <vt:lpstr>Wingdings</vt:lpstr>
      <vt:lpstr>幼圆</vt:lpstr>
      <vt:lpstr>Retrospect</vt:lpstr>
      <vt:lpstr>سمة Office</vt:lpstr>
      <vt:lpstr>PowerPoint Presentation</vt:lpstr>
      <vt:lpstr>Transmission</vt:lpstr>
      <vt:lpstr>PowerPoint Presentation</vt:lpstr>
      <vt:lpstr>PowerPoint Presentation</vt:lpstr>
      <vt:lpstr>RISK FACTORS</vt:lpstr>
      <vt:lpstr>PowerPoint Presentation</vt:lpstr>
      <vt:lpstr>The result of the tuberculosis after infection</vt:lpstr>
      <vt:lpstr>PowerPoint Presentation</vt:lpstr>
      <vt:lpstr>what are the clinical patterns of tuberculosis?</vt:lpstr>
      <vt:lpstr>WHAT ARE THE SYMPTOM OF TB? Or  When we suspect tb in apatient  </vt:lpstr>
      <vt:lpstr>Clinical Features of Miliary TB</vt:lpstr>
      <vt:lpstr>PowerPoint Presentation</vt:lpstr>
      <vt:lpstr>How to diagnose TB?</vt:lpstr>
      <vt:lpstr>PowerPoint Presentation</vt:lpstr>
      <vt:lpstr>PowerPoint Presentation</vt:lpstr>
      <vt:lpstr>How we diagnose TB?</vt:lpstr>
      <vt:lpstr>2)AFB culture</vt:lpstr>
      <vt:lpstr>Mycobactrium culture </vt:lpstr>
      <vt:lpstr>PowerPoint Presentation</vt:lpstr>
      <vt:lpstr>Tuberculin test =mantoux test</vt:lpstr>
      <vt:lpstr>PowerPoint Presentation</vt:lpstr>
      <vt:lpstr> False positive &amp; False-negative</vt:lpstr>
      <vt:lpstr>PowerPoint Presentation</vt:lpstr>
      <vt:lpstr>PowerPoint Presentation</vt:lpstr>
      <vt:lpstr>PowerPoint Presentation</vt:lpstr>
      <vt:lpstr>What are the complications of pulmonary tb?</vt:lpstr>
      <vt:lpstr>Prevention</vt:lpstr>
      <vt:lpstr>PowerPoint Presentation</vt:lpstr>
      <vt:lpstr>Prevention</vt:lpstr>
      <vt:lpstr>PowerPoint Presentation</vt:lpstr>
      <vt:lpstr>Therapy</vt:lpstr>
      <vt:lpstr>Treatment</vt:lpstr>
      <vt:lpstr>Side effects of anti TB rx</vt:lpstr>
      <vt:lpstr>Chemoprophylaxis for Asymptomatic TB infection </vt:lpstr>
      <vt:lpstr>(Multidrug resistance (MDR-T.B</vt:lpstr>
      <vt:lpstr>PowerPoint Presentation</vt:lpstr>
      <vt:lpstr>PowerPoint Presentation</vt:lpstr>
      <vt:lpstr>THANK U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عرض تقديمي في PowerPoint</dc:title>
  <dc:creator>home</dc:creator>
  <cp:lastModifiedBy>SARA</cp:lastModifiedBy>
  <cp:revision>5</cp:revision>
  <dcterms:created xsi:type="dcterms:W3CDTF">2019-04-05T17:29:21Z</dcterms:created>
  <dcterms:modified xsi:type="dcterms:W3CDTF">2020-06-20T08:18:49Z</dcterms:modified>
</cp:coreProperties>
</file>