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95" r:id="rId4"/>
    <p:sldId id="259" r:id="rId5"/>
    <p:sldId id="263" r:id="rId6"/>
    <p:sldId id="265" r:id="rId7"/>
    <p:sldId id="279" r:id="rId8"/>
    <p:sldId id="278" r:id="rId9"/>
  </p:sldIdLst>
  <p:sldSz cx="9144000" cy="5143500" type="screen16x9"/>
  <p:notesSz cx="6858000" cy="9144000"/>
  <p:embeddedFontLst>
    <p:embeddedFont>
      <p:font typeface="Varela Round" panose="020B0604020202020204" charset="-79"/>
      <p:regular r:id="rId12"/>
    </p:embeddedFont>
    <p:embeddedFont>
      <p:font typeface="Nixie One" panose="020B0604020202020204" charset="0"/>
      <p:regular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42A20BD-2505-46DF-82F6-A791D1CCFF51}">
  <a:tblStyle styleId="{242A20BD-2505-46DF-82F6-A791D1CCFF5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BB38DEC-D873-43F8-8245-15F6AB083779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86" y="-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98E772F0-8976-4B6F-B0E0-937513D4676A}" type="datetimeFigureOut">
              <a:rPr lang="ar-SA" smtClean="0"/>
              <a:t>09/05/1443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121E7D13-9E66-4A3B-891C-C33F1474F62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49915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7108177"/>
      </p:ext>
    </p:extLst>
  </p:cSld>
  <p:clrMap bg1="lt1" tx1="dk1" bg2="dk2" tx2="lt2" accent1="accent1" accent2="accent2" accent3="accent3" accent4="accent4" accent5="accent5" accent6="accent6" hlink="hlink" folHlink="folHlink"/>
  <p:hf hdr="0" ftr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9677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9035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2724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4498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7512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8949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0425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209425" y="502200"/>
            <a:ext cx="206100" cy="2061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1197475" y="-802775"/>
            <a:ext cx="6749100" cy="67491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2255425" y="1991825"/>
            <a:ext cx="46332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67550" y="-886750"/>
            <a:ext cx="2347200" cy="23472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348875" y="2882375"/>
            <a:ext cx="978600" cy="978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255425" y="541800"/>
            <a:ext cx="657600" cy="6576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6752750" y="3465100"/>
            <a:ext cx="2284200" cy="2284200"/>
          </a:xfrm>
          <a:prstGeom prst="donut">
            <a:avLst>
              <a:gd name="adj" fmla="val 11909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137775" y="3193200"/>
            <a:ext cx="657600" cy="65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376550" y="4217275"/>
            <a:ext cx="1207800" cy="12078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8244625" y="2541950"/>
            <a:ext cx="304800" cy="3048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7598775" y="-300250"/>
            <a:ext cx="1370700" cy="13707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8244625" y="802850"/>
            <a:ext cx="657600" cy="6576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213975" y="695900"/>
            <a:ext cx="871500" cy="8715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-122175" y="2933250"/>
            <a:ext cx="1177500" cy="11775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8150075" y="708300"/>
            <a:ext cx="846600" cy="8466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1055325" y="3904575"/>
            <a:ext cx="206100" cy="2061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/>
          <p:nvPr/>
        </p:nvSpPr>
        <p:spPr>
          <a:xfrm>
            <a:off x="3058200" y="-295450"/>
            <a:ext cx="3027600" cy="30279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ctrTitle"/>
          </p:nvPr>
        </p:nvSpPr>
        <p:spPr>
          <a:xfrm>
            <a:off x="1773750" y="2421550"/>
            <a:ext cx="5596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ubTitle" idx="1"/>
          </p:nvPr>
        </p:nvSpPr>
        <p:spPr>
          <a:xfrm>
            <a:off x="1773750" y="3449654"/>
            <a:ext cx="55965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None/>
              <a:defRPr b="1">
                <a:solidFill>
                  <a:srgbClr val="A1BECC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3"/>
          <p:cNvSpPr/>
          <p:nvPr/>
        </p:nvSpPr>
        <p:spPr>
          <a:xfrm>
            <a:off x="1414538" y="3988225"/>
            <a:ext cx="206100" cy="2061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3"/>
          <p:cNvSpPr/>
          <p:nvPr/>
        </p:nvSpPr>
        <p:spPr>
          <a:xfrm>
            <a:off x="7630150" y="2469625"/>
            <a:ext cx="2347200" cy="2347200"/>
          </a:xfrm>
          <a:prstGeom prst="donut">
            <a:avLst>
              <a:gd name="adj" fmla="val 29778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3"/>
          <p:cNvSpPr/>
          <p:nvPr/>
        </p:nvSpPr>
        <p:spPr>
          <a:xfrm>
            <a:off x="376550" y="1139200"/>
            <a:ext cx="978600" cy="9786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3"/>
          <p:cNvSpPr/>
          <p:nvPr/>
        </p:nvSpPr>
        <p:spPr>
          <a:xfrm>
            <a:off x="7240275" y="4662700"/>
            <a:ext cx="657600" cy="6576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/>
          <p:nvPr/>
        </p:nvSpPr>
        <p:spPr>
          <a:xfrm>
            <a:off x="231175" y="-571700"/>
            <a:ext cx="2284200" cy="2284200"/>
          </a:xfrm>
          <a:prstGeom prst="donut">
            <a:avLst>
              <a:gd name="adj" fmla="val 11909"/>
            </a:avLst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3"/>
          <p:cNvSpPr/>
          <p:nvPr/>
        </p:nvSpPr>
        <p:spPr>
          <a:xfrm>
            <a:off x="7507625" y="917475"/>
            <a:ext cx="657600" cy="65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3"/>
          <p:cNvSpPr/>
          <p:nvPr/>
        </p:nvSpPr>
        <p:spPr>
          <a:xfrm>
            <a:off x="8065925" y="-295450"/>
            <a:ext cx="1207800" cy="12078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3"/>
          <p:cNvSpPr/>
          <p:nvPr/>
        </p:nvSpPr>
        <p:spPr>
          <a:xfrm>
            <a:off x="1417200" y="2052650"/>
            <a:ext cx="304800" cy="3048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3"/>
          <p:cNvSpPr/>
          <p:nvPr/>
        </p:nvSpPr>
        <p:spPr>
          <a:xfrm>
            <a:off x="180500" y="4023250"/>
            <a:ext cx="1370700" cy="13707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3"/>
          <p:cNvSpPr/>
          <p:nvPr/>
        </p:nvSpPr>
        <p:spPr>
          <a:xfrm>
            <a:off x="246046" y="3365546"/>
            <a:ext cx="456000" cy="4560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3"/>
          <p:cNvSpPr/>
          <p:nvPr/>
        </p:nvSpPr>
        <p:spPr>
          <a:xfrm>
            <a:off x="7072325" y="4494725"/>
            <a:ext cx="993600" cy="9933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3"/>
          <p:cNvSpPr/>
          <p:nvPr/>
        </p:nvSpPr>
        <p:spPr>
          <a:xfrm>
            <a:off x="7370250" y="780100"/>
            <a:ext cx="932400" cy="9324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3"/>
          <p:cNvSpPr/>
          <p:nvPr/>
        </p:nvSpPr>
        <p:spPr>
          <a:xfrm>
            <a:off x="180500" y="3300000"/>
            <a:ext cx="586800" cy="5868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3"/>
          <p:cNvSpPr/>
          <p:nvPr/>
        </p:nvSpPr>
        <p:spPr>
          <a:xfrm>
            <a:off x="7733375" y="467300"/>
            <a:ext cx="206100" cy="2061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3"/>
          <p:cNvSpPr/>
          <p:nvPr/>
        </p:nvSpPr>
        <p:spPr>
          <a:xfrm>
            <a:off x="598175" y="-204700"/>
            <a:ext cx="1550100" cy="15501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3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5"/>
          <p:cNvSpPr/>
          <p:nvPr/>
        </p:nvSpPr>
        <p:spPr>
          <a:xfrm>
            <a:off x="1144200" y="2698575"/>
            <a:ext cx="893700" cy="8937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5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5"/>
          <p:cNvSpPr txBox="1">
            <a:spLocks noGrp="1"/>
          </p:cNvSpPr>
          <p:nvPr>
            <p:ph type="body" idx="1"/>
          </p:nvPr>
        </p:nvSpPr>
        <p:spPr>
          <a:xfrm>
            <a:off x="2935875" y="1525758"/>
            <a:ext cx="5275500" cy="27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◎"/>
              <a:defRPr sz="24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￮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>
            <a:endParaRPr/>
          </a:p>
        </p:txBody>
      </p:sp>
      <p:sp>
        <p:nvSpPr>
          <p:cNvPr id="68" name="Google Shape;68;p5"/>
          <p:cNvSpPr/>
          <p:nvPr/>
        </p:nvSpPr>
        <p:spPr>
          <a:xfrm>
            <a:off x="259925" y="-206300"/>
            <a:ext cx="2347200" cy="23472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5"/>
          <p:cNvSpPr/>
          <p:nvPr/>
        </p:nvSpPr>
        <p:spPr>
          <a:xfrm>
            <a:off x="-152925" y="1360050"/>
            <a:ext cx="978600" cy="978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5"/>
          <p:cNvSpPr/>
          <p:nvPr/>
        </p:nvSpPr>
        <p:spPr>
          <a:xfrm>
            <a:off x="2339600" y="243625"/>
            <a:ext cx="657600" cy="6576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5"/>
          <p:cNvSpPr/>
          <p:nvPr/>
        </p:nvSpPr>
        <p:spPr>
          <a:xfrm>
            <a:off x="788725" y="2338650"/>
            <a:ext cx="811200" cy="811200"/>
          </a:xfrm>
          <a:prstGeom prst="donut">
            <a:avLst>
              <a:gd name="adj" fmla="val 22275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5"/>
          <p:cNvSpPr/>
          <p:nvPr/>
        </p:nvSpPr>
        <p:spPr>
          <a:xfrm>
            <a:off x="153675" y="4149950"/>
            <a:ext cx="1207800" cy="1207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5"/>
          <p:cNvSpPr/>
          <p:nvPr/>
        </p:nvSpPr>
        <p:spPr>
          <a:xfrm>
            <a:off x="1315800" y="3860975"/>
            <a:ext cx="550500" cy="5505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5"/>
          <p:cNvSpPr/>
          <p:nvPr/>
        </p:nvSpPr>
        <p:spPr>
          <a:xfrm>
            <a:off x="438575" y="2993025"/>
            <a:ext cx="304800" cy="3048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5"/>
          <p:cNvSpPr/>
          <p:nvPr/>
        </p:nvSpPr>
        <p:spPr>
          <a:xfrm>
            <a:off x="7744850" y="420475"/>
            <a:ext cx="550500" cy="5505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5"/>
          <p:cNvSpPr/>
          <p:nvPr/>
        </p:nvSpPr>
        <p:spPr>
          <a:xfrm>
            <a:off x="8839500" y="1019775"/>
            <a:ext cx="397500" cy="397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5"/>
          <p:cNvSpPr/>
          <p:nvPr/>
        </p:nvSpPr>
        <p:spPr>
          <a:xfrm>
            <a:off x="8295350" y="-321125"/>
            <a:ext cx="741600" cy="741600"/>
          </a:xfrm>
          <a:prstGeom prst="donut">
            <a:avLst>
              <a:gd name="adj" fmla="val 31897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5"/>
          <p:cNvSpPr/>
          <p:nvPr/>
        </p:nvSpPr>
        <p:spPr>
          <a:xfrm>
            <a:off x="8651500" y="161632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5"/>
          <p:cNvSpPr/>
          <p:nvPr/>
        </p:nvSpPr>
        <p:spPr>
          <a:xfrm>
            <a:off x="2179100" y="83125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5"/>
          <p:cNvSpPr/>
          <p:nvPr/>
        </p:nvSpPr>
        <p:spPr>
          <a:xfrm>
            <a:off x="8062825" y="688875"/>
            <a:ext cx="449700" cy="4497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5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column + image">
  <p:cSld name="TITLE_AND_BODY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6"/>
          <p:cNvSpPr txBox="1">
            <a:spLocks noGrp="1"/>
          </p:cNvSpPr>
          <p:nvPr>
            <p:ph type="title"/>
          </p:nvPr>
        </p:nvSpPr>
        <p:spPr>
          <a:xfrm>
            <a:off x="4572000" y="909050"/>
            <a:ext cx="36396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6"/>
          <p:cNvSpPr txBox="1">
            <a:spLocks noGrp="1"/>
          </p:cNvSpPr>
          <p:nvPr>
            <p:ph type="body" idx="1"/>
          </p:nvPr>
        </p:nvSpPr>
        <p:spPr>
          <a:xfrm>
            <a:off x="4572000" y="1525754"/>
            <a:ext cx="3639600" cy="27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￮"/>
              <a:defRPr sz="2000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5" name="Google Shape;85;p6"/>
          <p:cNvSpPr/>
          <p:nvPr/>
        </p:nvSpPr>
        <p:spPr>
          <a:xfrm>
            <a:off x="580275" y="751950"/>
            <a:ext cx="3639600" cy="3639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6"/>
          <p:cNvSpPr/>
          <p:nvPr/>
        </p:nvSpPr>
        <p:spPr>
          <a:xfrm>
            <a:off x="-295650" y="-356450"/>
            <a:ext cx="1057800" cy="10578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6"/>
          <p:cNvSpPr/>
          <p:nvPr/>
        </p:nvSpPr>
        <p:spPr>
          <a:xfrm>
            <a:off x="2836600" y="179825"/>
            <a:ext cx="978600" cy="978600"/>
          </a:xfrm>
          <a:prstGeom prst="donut">
            <a:avLst>
              <a:gd name="adj" fmla="val 39527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6"/>
          <p:cNvSpPr/>
          <p:nvPr/>
        </p:nvSpPr>
        <p:spPr>
          <a:xfrm>
            <a:off x="465975" y="3692750"/>
            <a:ext cx="1019400" cy="10194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6"/>
          <p:cNvSpPr/>
          <p:nvPr/>
        </p:nvSpPr>
        <p:spPr>
          <a:xfrm>
            <a:off x="1485375" y="4559750"/>
            <a:ext cx="361500" cy="361500"/>
          </a:xfrm>
          <a:prstGeom prst="donut">
            <a:avLst>
              <a:gd name="adj" fmla="val 29951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6"/>
          <p:cNvSpPr/>
          <p:nvPr/>
        </p:nvSpPr>
        <p:spPr>
          <a:xfrm>
            <a:off x="2364800" y="346950"/>
            <a:ext cx="274200" cy="2739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6"/>
          <p:cNvSpPr/>
          <p:nvPr/>
        </p:nvSpPr>
        <p:spPr>
          <a:xfrm>
            <a:off x="-472600" y="-533400"/>
            <a:ext cx="1411800" cy="14118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6"/>
          <p:cNvSpPr/>
          <p:nvPr/>
        </p:nvSpPr>
        <p:spPr>
          <a:xfrm>
            <a:off x="2899000" y="242225"/>
            <a:ext cx="853800" cy="8538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6"/>
          <p:cNvSpPr/>
          <p:nvPr/>
        </p:nvSpPr>
        <p:spPr>
          <a:xfrm>
            <a:off x="1061150" y="142950"/>
            <a:ext cx="538500" cy="5382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6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7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7"/>
          <p:cNvSpPr txBox="1">
            <a:spLocks noGrp="1"/>
          </p:cNvSpPr>
          <p:nvPr>
            <p:ph type="body" idx="1"/>
          </p:nvPr>
        </p:nvSpPr>
        <p:spPr>
          <a:xfrm>
            <a:off x="2935875" y="1550150"/>
            <a:ext cx="2560500" cy="337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￮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98" name="Google Shape;98;p7"/>
          <p:cNvSpPr txBox="1">
            <a:spLocks noGrp="1"/>
          </p:cNvSpPr>
          <p:nvPr>
            <p:ph type="body" idx="2"/>
          </p:nvPr>
        </p:nvSpPr>
        <p:spPr>
          <a:xfrm>
            <a:off x="5650849" y="1550150"/>
            <a:ext cx="2560500" cy="337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￮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99" name="Google Shape;99;p7"/>
          <p:cNvSpPr/>
          <p:nvPr/>
        </p:nvSpPr>
        <p:spPr>
          <a:xfrm>
            <a:off x="-358950" y="2194400"/>
            <a:ext cx="2347200" cy="2347200"/>
          </a:xfrm>
          <a:prstGeom prst="donut">
            <a:avLst>
              <a:gd name="adj" fmla="val 36789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7"/>
          <p:cNvSpPr/>
          <p:nvPr/>
        </p:nvSpPr>
        <p:spPr>
          <a:xfrm>
            <a:off x="198450" y="-321125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7"/>
          <p:cNvSpPr/>
          <p:nvPr/>
        </p:nvSpPr>
        <p:spPr>
          <a:xfrm>
            <a:off x="198450" y="420475"/>
            <a:ext cx="657600" cy="657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7"/>
          <p:cNvSpPr/>
          <p:nvPr/>
        </p:nvSpPr>
        <p:spPr>
          <a:xfrm>
            <a:off x="1177051" y="657475"/>
            <a:ext cx="846900" cy="846900"/>
          </a:xfrm>
          <a:prstGeom prst="donut">
            <a:avLst>
              <a:gd name="adj" fmla="val 22275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7"/>
          <p:cNvSpPr/>
          <p:nvPr/>
        </p:nvSpPr>
        <p:spPr>
          <a:xfrm>
            <a:off x="887650" y="4142300"/>
            <a:ext cx="1207800" cy="12078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7"/>
          <p:cNvSpPr/>
          <p:nvPr/>
        </p:nvSpPr>
        <p:spPr>
          <a:xfrm>
            <a:off x="153675" y="4799600"/>
            <a:ext cx="550500" cy="550500"/>
          </a:xfrm>
          <a:prstGeom prst="donut">
            <a:avLst>
              <a:gd name="adj" fmla="val 18606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7"/>
          <p:cNvSpPr/>
          <p:nvPr/>
        </p:nvSpPr>
        <p:spPr>
          <a:xfrm>
            <a:off x="1172525" y="1696950"/>
            <a:ext cx="304800" cy="304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7"/>
          <p:cNvSpPr/>
          <p:nvPr/>
        </p:nvSpPr>
        <p:spPr>
          <a:xfrm>
            <a:off x="7844250" y="619275"/>
            <a:ext cx="550500" cy="550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7"/>
          <p:cNvSpPr/>
          <p:nvPr/>
        </p:nvSpPr>
        <p:spPr>
          <a:xfrm>
            <a:off x="7515500" y="-72500"/>
            <a:ext cx="397500" cy="397500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7"/>
          <p:cNvSpPr/>
          <p:nvPr/>
        </p:nvSpPr>
        <p:spPr>
          <a:xfrm>
            <a:off x="8651500" y="1030850"/>
            <a:ext cx="304800" cy="3048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7"/>
          <p:cNvSpPr/>
          <p:nvPr/>
        </p:nvSpPr>
        <p:spPr>
          <a:xfrm>
            <a:off x="8097900" y="167450"/>
            <a:ext cx="741600" cy="741600"/>
          </a:xfrm>
          <a:prstGeom prst="donut">
            <a:avLst>
              <a:gd name="adj" fmla="val 8064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7"/>
          <p:cNvSpPr/>
          <p:nvPr/>
        </p:nvSpPr>
        <p:spPr>
          <a:xfrm>
            <a:off x="8394750" y="150437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7"/>
          <p:cNvSpPr/>
          <p:nvPr/>
        </p:nvSpPr>
        <p:spPr>
          <a:xfrm>
            <a:off x="-205625" y="2347725"/>
            <a:ext cx="2040600" cy="20406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7"/>
          <p:cNvSpPr/>
          <p:nvPr/>
        </p:nvSpPr>
        <p:spPr>
          <a:xfrm>
            <a:off x="305125" y="-214450"/>
            <a:ext cx="765300" cy="7653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7"/>
          <p:cNvSpPr/>
          <p:nvPr/>
        </p:nvSpPr>
        <p:spPr>
          <a:xfrm>
            <a:off x="8532600" y="911950"/>
            <a:ext cx="542700" cy="5427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7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"/>
          <p:cNvSpPr/>
          <p:nvPr/>
        </p:nvSpPr>
        <p:spPr>
          <a:xfrm>
            <a:off x="419100" y="-1581150"/>
            <a:ext cx="8305800" cy="83058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1"/>
          <p:cNvSpPr/>
          <p:nvPr/>
        </p:nvSpPr>
        <p:spPr>
          <a:xfrm>
            <a:off x="-164200" y="686175"/>
            <a:ext cx="550500" cy="550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1"/>
          <p:cNvSpPr/>
          <p:nvPr/>
        </p:nvSpPr>
        <p:spPr>
          <a:xfrm>
            <a:off x="8204500" y="3898800"/>
            <a:ext cx="447000" cy="4470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1"/>
          <p:cNvSpPr/>
          <p:nvPr/>
        </p:nvSpPr>
        <p:spPr>
          <a:xfrm>
            <a:off x="100425" y="-196925"/>
            <a:ext cx="741600" cy="741600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1"/>
          <p:cNvSpPr/>
          <p:nvPr/>
        </p:nvSpPr>
        <p:spPr>
          <a:xfrm>
            <a:off x="419100" y="68617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1"/>
          <p:cNvSpPr/>
          <p:nvPr/>
        </p:nvSpPr>
        <p:spPr>
          <a:xfrm>
            <a:off x="8333725" y="4482500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1"/>
          <p:cNvSpPr/>
          <p:nvPr/>
        </p:nvSpPr>
        <p:spPr>
          <a:xfrm>
            <a:off x="741750" y="4449750"/>
            <a:ext cx="397500" cy="397500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1"/>
          <p:cNvSpPr/>
          <p:nvPr/>
        </p:nvSpPr>
        <p:spPr>
          <a:xfrm>
            <a:off x="8956300" y="4058696"/>
            <a:ext cx="287100" cy="2871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1"/>
          <p:cNvSpPr/>
          <p:nvPr/>
        </p:nvSpPr>
        <p:spPr>
          <a:xfrm>
            <a:off x="-164200" y="4277700"/>
            <a:ext cx="741600" cy="741600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1"/>
          <p:cNvSpPr/>
          <p:nvPr/>
        </p:nvSpPr>
        <p:spPr>
          <a:xfrm>
            <a:off x="8568725" y="4717500"/>
            <a:ext cx="508500" cy="5085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1"/>
          <p:cNvSpPr/>
          <p:nvPr/>
        </p:nvSpPr>
        <p:spPr>
          <a:xfrm>
            <a:off x="8077475" y="224125"/>
            <a:ext cx="304800" cy="304800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1"/>
          <p:cNvSpPr/>
          <p:nvPr/>
        </p:nvSpPr>
        <p:spPr>
          <a:xfrm>
            <a:off x="8553248" y="328373"/>
            <a:ext cx="585600" cy="5856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1"/>
          <p:cNvSpPr/>
          <p:nvPr/>
        </p:nvSpPr>
        <p:spPr>
          <a:xfrm>
            <a:off x="8876350" y="1187325"/>
            <a:ext cx="447000" cy="4470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1"/>
          <p:cNvSpPr/>
          <p:nvPr/>
        </p:nvSpPr>
        <p:spPr>
          <a:xfrm>
            <a:off x="8449000" y="224125"/>
            <a:ext cx="794400" cy="7944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1"/>
          <p:cNvSpPr/>
          <p:nvPr/>
        </p:nvSpPr>
        <p:spPr>
          <a:xfrm>
            <a:off x="100425" y="3830625"/>
            <a:ext cx="304800" cy="304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1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/>
            </a:lvl1pPr>
            <a:lvl2pPr lvl="1" algn="ctr" rtl="0">
              <a:buNone/>
              <a:defRPr/>
            </a:lvl2pPr>
            <a:lvl3pPr lvl="2" algn="ctr" rtl="0">
              <a:buNone/>
              <a:defRPr/>
            </a:lvl3pPr>
            <a:lvl4pPr lvl="3" algn="ctr" rtl="0">
              <a:buNone/>
              <a:defRPr/>
            </a:lvl4pPr>
            <a:lvl5pPr lvl="4" algn="ctr" rtl="0">
              <a:buNone/>
              <a:defRPr/>
            </a:lvl5pPr>
            <a:lvl6pPr lvl="5" algn="ctr" rtl="0">
              <a:buNone/>
              <a:defRPr/>
            </a:lvl6pPr>
            <a:lvl7pPr lvl="6" algn="ctr" rtl="0">
              <a:buNone/>
              <a:defRPr/>
            </a:lvl7pPr>
            <a:lvl8pPr lvl="7" algn="ctr" rtl="0">
              <a:buNone/>
              <a:defRPr/>
            </a:lvl8pPr>
            <a:lvl9pPr lvl="8" algn="ctr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935875" y="1525758"/>
            <a:ext cx="5275500" cy="27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◎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◉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￮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●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○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■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●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○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■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7" r:id="rId6"/>
  </p:sldLayoutIdLst>
  <p:transition>
    <p:fade thruBlk="1"/>
  </p:transition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sinessethicsresourcecenter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libraries.usc.edu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3"/>
          <p:cNvSpPr txBox="1">
            <a:spLocks noGrp="1"/>
          </p:cNvSpPr>
          <p:nvPr>
            <p:ph type="ctrTitle"/>
          </p:nvPr>
        </p:nvSpPr>
        <p:spPr>
          <a:xfrm>
            <a:off x="2197289" y="1609688"/>
            <a:ext cx="4655455" cy="243687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smtClean="0"/>
              <a:t>The way to </a:t>
            </a:r>
            <a:r>
              <a:rPr lang="en-US" sz="4000" dirty="0" smtClean="0"/>
              <a:t>Improve </a:t>
            </a:r>
            <a:r>
              <a:rPr lang="en-US" sz="4000" dirty="0" smtClean="0"/>
              <a:t>the </a:t>
            </a:r>
            <a:r>
              <a:rPr lang="en-US" sz="4000" dirty="0" smtClean="0"/>
              <a:t>Ethical Decision-Making Process</a:t>
            </a:r>
            <a:endParaRPr sz="4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424" y="47767"/>
            <a:ext cx="832663" cy="593678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25" y="0"/>
            <a:ext cx="1087178" cy="1087178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3316406" y="208129"/>
            <a:ext cx="346276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/>
              <a:t>Libyan </a:t>
            </a:r>
            <a:r>
              <a:rPr lang="en-US" dirty="0" smtClean="0"/>
              <a:t>International Medical </a:t>
            </a:r>
            <a:r>
              <a:rPr lang="en-US" dirty="0"/>
              <a:t>University </a:t>
            </a:r>
          </a:p>
          <a:p>
            <a:pPr algn="ctr"/>
            <a:r>
              <a:rPr lang="en-US" dirty="0"/>
              <a:t>Faculty </a:t>
            </a:r>
            <a:r>
              <a:rPr lang="en-US" dirty="0" smtClean="0"/>
              <a:t>of </a:t>
            </a:r>
            <a:r>
              <a:rPr lang="en-US" dirty="0"/>
              <a:t>Business Administration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2777322" y="4400934"/>
            <a:ext cx="2982034" cy="5770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dirty="0" smtClean="0"/>
              <a:t>Name :</a:t>
            </a:r>
            <a:r>
              <a:rPr lang="en-US" sz="1050" dirty="0" err="1" smtClean="0"/>
              <a:t>Mabroka</a:t>
            </a:r>
            <a:r>
              <a:rPr lang="en-US" sz="1050" dirty="0" smtClean="0"/>
              <a:t> </a:t>
            </a:r>
            <a:r>
              <a:rPr lang="en-US" sz="1050" dirty="0" err="1" smtClean="0"/>
              <a:t>Elallam</a:t>
            </a:r>
            <a:r>
              <a:rPr lang="en-US" sz="1050" dirty="0" smtClean="0"/>
              <a:t> </a:t>
            </a:r>
          </a:p>
          <a:p>
            <a:r>
              <a:rPr lang="en-US" sz="1050" dirty="0" smtClean="0"/>
              <a:t>ID: 2779 </a:t>
            </a:r>
          </a:p>
          <a:p>
            <a:r>
              <a:rPr lang="en-US" sz="1050" dirty="0" smtClean="0"/>
              <a:t>E-mail : mabrouka_2779@limu.edu.ly</a:t>
            </a:r>
            <a:endParaRPr lang="ar-LY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4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 smtClean="0"/>
              <a:t>Table Of Content </a:t>
            </a:r>
            <a:endParaRPr sz="3000" dirty="0"/>
          </a:p>
        </p:txBody>
      </p:sp>
      <p:sp>
        <p:nvSpPr>
          <p:cNvPr id="201" name="Google Shape;201;p14"/>
          <p:cNvSpPr txBox="1"/>
          <p:nvPr/>
        </p:nvSpPr>
        <p:spPr>
          <a:xfrm>
            <a:off x="2133600" y="1550149"/>
            <a:ext cx="3733800" cy="2825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ü"/>
            </a:pPr>
            <a:r>
              <a:rPr lang="en" sz="2400" dirty="0" smtClean="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rPr>
              <a:t>Introduction</a:t>
            </a:r>
          </a:p>
          <a:p>
            <a:pPr marL="171450" lvl="0" indent="-171450" algn="just">
              <a:spcBef>
                <a:spcPts val="600"/>
              </a:spcBef>
              <a:buClr>
                <a:schemeClr val="dk1"/>
              </a:buClr>
              <a:buSzPts val="1100"/>
              <a:buFont typeface="Wingdings" panose="05000000000000000000" pitchFamily="2" charset="2"/>
              <a:buChar char="ü"/>
            </a:pPr>
            <a:r>
              <a:rPr lang="en" sz="2400" dirty="0" smtClean="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rPr>
              <a:t> </a:t>
            </a:r>
            <a:r>
              <a:rPr lang="en-US" sz="2000" dirty="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rPr>
              <a:t>How to improve ethical </a:t>
            </a:r>
            <a:r>
              <a:rPr lang="en-US" sz="2000" dirty="0" smtClean="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rPr>
              <a:t>decision-making</a:t>
            </a:r>
          </a:p>
          <a:p>
            <a:pPr marL="171450" lvl="0" indent="-171450" algn="just">
              <a:spcBef>
                <a:spcPts val="600"/>
              </a:spcBef>
              <a:buClr>
                <a:schemeClr val="dk1"/>
              </a:buClr>
              <a:buSzPts val="1100"/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rPr>
              <a:t>the ten steps in ethical making decision process </a:t>
            </a:r>
            <a:endParaRPr lang="en-US" sz="2000" dirty="0" smtClean="0">
              <a:solidFill>
                <a:srgbClr val="617A86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marL="171450" lvl="0" indent="-171450">
              <a:spcBef>
                <a:spcPts val="600"/>
              </a:spcBef>
              <a:buClr>
                <a:schemeClr val="dk1"/>
              </a:buClr>
              <a:buSzPts val="1100"/>
              <a:buFont typeface="Wingdings" panose="05000000000000000000" pitchFamily="2" charset="2"/>
              <a:buChar char="ü"/>
            </a:pPr>
            <a:endParaRPr lang="en" sz="2000" dirty="0" smtClean="0">
              <a:solidFill>
                <a:srgbClr val="617A86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marL="17145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ü"/>
            </a:pPr>
            <a:endParaRPr sz="1000" dirty="0">
              <a:solidFill>
                <a:srgbClr val="617A86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202" name="Google Shape;202;p14"/>
          <p:cNvSpPr txBox="1"/>
          <p:nvPr/>
        </p:nvSpPr>
        <p:spPr>
          <a:xfrm>
            <a:off x="6384125" y="1991807"/>
            <a:ext cx="2486400" cy="22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bg2"/>
                </a:solidFill>
                <a:latin typeface="Varela Round"/>
                <a:ea typeface="Varela Round"/>
                <a:cs typeface="Varela Round"/>
                <a:sym typeface="Varela Round"/>
              </a:rPr>
              <a:t>Conclusion </a:t>
            </a:r>
          </a:p>
          <a:p>
            <a:pPr marL="171450" lvl="0" indent="-171450" algn="l" rtl="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bg2"/>
                </a:solidFill>
                <a:latin typeface="Varela Round"/>
                <a:ea typeface="Varela Round"/>
                <a:cs typeface="Varela Round"/>
                <a:sym typeface="Varela Round"/>
              </a:rPr>
              <a:t>Reference </a:t>
            </a:r>
            <a:endParaRPr sz="2000" dirty="0">
              <a:solidFill>
                <a:schemeClr val="bg2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204" name="Google Shape;204;p14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28129" y="907577"/>
            <a:ext cx="4950593" cy="3151625"/>
          </a:xfrm>
        </p:spPr>
        <p:txBody>
          <a:bodyPr/>
          <a:lstStyle/>
          <a:p>
            <a:pPr algn="just"/>
            <a:r>
              <a:rPr lang="en-US" sz="2000" dirty="0"/>
              <a:t>While beliefs are the bedrock of ethical action, an ethical decision-making process brings clarity to even the most difficult situations. Following the steps in the process will assist decision-makers through challenges and help them find a viable solution</a:t>
            </a:r>
            <a:r>
              <a:rPr lang="en-US" sz="2000" dirty="0" smtClean="0"/>
              <a:t>..</a:t>
            </a:r>
            <a:endParaRPr lang="ar-LY" sz="2000" dirty="0"/>
          </a:p>
        </p:txBody>
      </p:sp>
    </p:spTree>
    <p:extLst>
      <p:ext uri="{BB962C8B-B14F-4D97-AF65-F5344CB8AC3E}">
        <p14:creationId xmlns:p14="http://schemas.microsoft.com/office/powerpoint/2010/main" val="326521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6"/>
          <p:cNvSpPr txBox="1">
            <a:spLocks noGrp="1"/>
          </p:cNvSpPr>
          <p:nvPr>
            <p:ph type="ctrTitle"/>
          </p:nvPr>
        </p:nvSpPr>
        <p:spPr>
          <a:xfrm>
            <a:off x="2497309" y="225189"/>
            <a:ext cx="4183271" cy="201304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3200" b="1" dirty="0"/>
              <a:t>How to improve ethical decision-making</a:t>
            </a:r>
            <a:endParaRPr sz="3200" b="1" dirty="0"/>
          </a:p>
        </p:txBody>
      </p:sp>
      <p:sp>
        <p:nvSpPr>
          <p:cNvPr id="219" name="Google Shape;219;p16"/>
          <p:cNvSpPr txBox="1">
            <a:spLocks noGrp="1"/>
          </p:cNvSpPr>
          <p:nvPr>
            <p:ph type="subTitle" idx="1"/>
          </p:nvPr>
        </p:nvSpPr>
        <p:spPr>
          <a:xfrm>
            <a:off x="1528843" y="2512568"/>
            <a:ext cx="5616513" cy="24348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/>
            <a:r>
              <a:rPr lang="en-US" sz="2000" dirty="0"/>
              <a:t>As ethical </a:t>
            </a:r>
            <a:r>
              <a:rPr lang="en-US" sz="2000" dirty="0" err="1"/>
              <a:t>behaviour</a:t>
            </a:r>
            <a:r>
              <a:rPr lang="en-US" sz="2000" dirty="0"/>
              <a:t> becomes increasingly important in business, more and more companies are taking steps to address their ethical decision-making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221" name="Google Shape;221;p16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0"/>
          <p:cNvSpPr txBox="1">
            <a:spLocks noGrp="1"/>
          </p:cNvSpPr>
          <p:nvPr>
            <p:ph type="body" idx="1"/>
          </p:nvPr>
        </p:nvSpPr>
        <p:spPr>
          <a:xfrm>
            <a:off x="1830568" y="1461439"/>
            <a:ext cx="3209517" cy="337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 algn="just"/>
            <a:r>
              <a:rPr lang="en-US" dirty="0"/>
              <a:t>Adding </a:t>
            </a:r>
            <a:r>
              <a:rPr lang="en-US" dirty="0" smtClean="0"/>
              <a:t>value.</a:t>
            </a:r>
          </a:p>
          <a:p>
            <a:pPr marL="285750" indent="-285750" algn="just"/>
            <a:r>
              <a:rPr lang="en-US" dirty="0"/>
              <a:t>Ethics in </a:t>
            </a:r>
            <a:r>
              <a:rPr lang="en-US" dirty="0" smtClean="0"/>
              <a:t>accountancy.</a:t>
            </a:r>
          </a:p>
          <a:p>
            <a:pPr marL="285750" indent="-285750" algn="just"/>
            <a:r>
              <a:rPr lang="en-US" dirty="0"/>
              <a:t>Creating a </a:t>
            </a:r>
            <a:r>
              <a:rPr lang="en-US" dirty="0" smtClean="0"/>
              <a:t>framework.</a:t>
            </a:r>
          </a:p>
          <a:p>
            <a:pPr marL="285750" indent="-285750" algn="just"/>
            <a:r>
              <a:rPr lang="en-US" dirty="0" smtClean="0"/>
              <a:t>Recognize </a:t>
            </a:r>
            <a:r>
              <a:rPr lang="en-US" dirty="0"/>
              <a:t>an ethical </a:t>
            </a:r>
            <a:r>
              <a:rPr lang="en-US" dirty="0" smtClean="0"/>
              <a:t>issue.</a:t>
            </a:r>
          </a:p>
          <a:p>
            <a:pPr marL="285750" indent="-285750" algn="just"/>
            <a:r>
              <a:rPr lang="en-US" dirty="0"/>
              <a:t>Get the </a:t>
            </a:r>
            <a:r>
              <a:rPr lang="en-US" dirty="0" smtClean="0"/>
              <a:t>facts.</a:t>
            </a:r>
            <a:endParaRPr dirty="0"/>
          </a:p>
        </p:txBody>
      </p:sp>
      <p:sp>
        <p:nvSpPr>
          <p:cNvPr id="256" name="Google Shape;256;p20"/>
          <p:cNvSpPr txBox="1">
            <a:spLocks noGrp="1"/>
          </p:cNvSpPr>
          <p:nvPr>
            <p:ph type="title"/>
          </p:nvPr>
        </p:nvSpPr>
        <p:spPr>
          <a:xfrm>
            <a:off x="2119225" y="514553"/>
            <a:ext cx="5841720" cy="6411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bg1"/>
                </a:solidFill>
              </a:rPr>
              <a:t>These are the ten steps in ethical making decision process : 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257" name="Google Shape;257;p20"/>
          <p:cNvSpPr txBox="1">
            <a:spLocks noGrp="1"/>
          </p:cNvSpPr>
          <p:nvPr>
            <p:ph type="body" idx="2"/>
          </p:nvPr>
        </p:nvSpPr>
        <p:spPr>
          <a:xfrm>
            <a:off x="5650875" y="1461439"/>
            <a:ext cx="2984750" cy="337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 algn="just"/>
            <a:r>
              <a:rPr lang="en-US" dirty="0"/>
              <a:t>Evaluate alternative </a:t>
            </a:r>
            <a:r>
              <a:rPr lang="en-US" dirty="0" smtClean="0"/>
              <a:t>actions.</a:t>
            </a:r>
          </a:p>
          <a:p>
            <a:pPr marL="285750" indent="-285750" algn="just"/>
            <a:r>
              <a:rPr lang="en-US" dirty="0"/>
              <a:t>Make a decision and test </a:t>
            </a:r>
            <a:r>
              <a:rPr lang="en-US" dirty="0" smtClean="0"/>
              <a:t>it.</a:t>
            </a:r>
          </a:p>
          <a:p>
            <a:pPr marL="285750" indent="-285750" algn="just"/>
            <a:r>
              <a:rPr lang="en-US" dirty="0"/>
              <a:t>Act and reflect on the </a:t>
            </a:r>
            <a:r>
              <a:rPr lang="en-US" dirty="0" smtClean="0"/>
              <a:t>outcome.</a:t>
            </a:r>
          </a:p>
          <a:p>
            <a:pPr marL="285750" indent="-285750" algn="just"/>
            <a:r>
              <a:rPr lang="en-US" dirty="0"/>
              <a:t>The importance of good </a:t>
            </a:r>
            <a:r>
              <a:rPr lang="en-US" dirty="0" smtClean="0"/>
              <a:t>governance.</a:t>
            </a:r>
          </a:p>
          <a:p>
            <a:pPr marL="285750" indent="-285750" algn="just"/>
            <a:r>
              <a:rPr lang="en-US" dirty="0"/>
              <a:t>Doing the right </a:t>
            </a:r>
            <a:r>
              <a:rPr lang="en-US" dirty="0" smtClean="0"/>
              <a:t>thing.</a:t>
            </a:r>
            <a:endParaRPr dirty="0"/>
          </a:p>
        </p:txBody>
      </p:sp>
      <p:sp>
        <p:nvSpPr>
          <p:cNvPr id="258" name="Google Shape;258;p20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22" descr="coffe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7000" y="1033650"/>
            <a:ext cx="3076200" cy="3076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75" name="Google Shape;275;p22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ethical decision-making process brings clarity to even the most difficult </a:t>
            </a:r>
            <a:r>
              <a:rPr lang="en-US" dirty="0" smtClean="0"/>
              <a:t>situations. </a:t>
            </a:r>
          </a:p>
          <a:p>
            <a:r>
              <a:rPr lang="en-US" dirty="0" smtClean="0"/>
              <a:t>There are ten steps the companies following it to improve the ethical decision making process </a:t>
            </a:r>
            <a:endParaRPr lang="ar-LY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36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R</a:t>
            </a:r>
            <a:r>
              <a:rPr lang="en" dirty="0" smtClean="0"/>
              <a:t>eference </a:t>
            </a:r>
            <a:endParaRPr dirty="0"/>
          </a:p>
        </p:txBody>
      </p:sp>
      <p:sp>
        <p:nvSpPr>
          <p:cNvPr id="432" name="Google Shape;432;p36"/>
          <p:cNvSpPr txBox="1">
            <a:spLocks noGrp="1"/>
          </p:cNvSpPr>
          <p:nvPr>
            <p:ph type="body" idx="1"/>
          </p:nvPr>
        </p:nvSpPr>
        <p:spPr>
          <a:xfrm>
            <a:off x="2935875" y="1550150"/>
            <a:ext cx="5751000" cy="27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indent="-171450">
              <a:lnSpc>
                <a:spcPct val="115000"/>
              </a:lnSpc>
              <a:spcBef>
                <a:spcPts val="0"/>
              </a:spcBef>
            </a:pPr>
            <a:r>
              <a:rPr lang="en-US" sz="1200" b="1" dirty="0">
                <a:solidFill>
                  <a:srgbClr val="3D85C6"/>
                </a:solidFill>
              </a:rPr>
              <a:t>Homepage. (2021, March 26). Business Ethics Resource Center. Retrieved November 10, 2021, from </a:t>
            </a:r>
            <a:r>
              <a:rPr lang="en-US" sz="1200" b="1" dirty="0">
                <a:solidFill>
                  <a:srgbClr val="3D85C6"/>
                </a:solidFill>
                <a:hlinkClick r:id="rId3"/>
              </a:rPr>
              <a:t>https://www.businessethicsresourcecenter.org</a:t>
            </a:r>
            <a:r>
              <a:rPr lang="en-US" sz="1200" b="1" dirty="0" smtClean="0">
                <a:solidFill>
                  <a:srgbClr val="3D85C6"/>
                </a:solidFill>
                <a:hlinkClick r:id="rId3"/>
              </a:rPr>
              <a:t>/</a:t>
            </a:r>
            <a:endParaRPr lang="en-US" sz="1200" b="1" dirty="0" smtClean="0">
              <a:solidFill>
                <a:srgbClr val="3D85C6"/>
              </a:solidFill>
            </a:endParaRPr>
          </a:p>
          <a:p>
            <a:pPr marL="171450" indent="-171450">
              <a:lnSpc>
                <a:spcPct val="115000"/>
              </a:lnSpc>
              <a:spcBef>
                <a:spcPts val="0"/>
              </a:spcBef>
            </a:pPr>
            <a:endParaRPr lang="en-US" sz="1200" b="1" dirty="0">
              <a:solidFill>
                <a:srgbClr val="3D85C6"/>
              </a:solidFill>
            </a:endParaRPr>
          </a:p>
          <a:p>
            <a:pPr marL="171450" indent="-171450">
              <a:lnSpc>
                <a:spcPct val="115000"/>
              </a:lnSpc>
              <a:spcBef>
                <a:spcPts val="0"/>
              </a:spcBef>
            </a:pPr>
            <a:endParaRPr lang="en-US" sz="1200" b="1" dirty="0" smtClean="0">
              <a:solidFill>
                <a:srgbClr val="3D85C6"/>
              </a:solidFill>
            </a:endParaRPr>
          </a:p>
          <a:p>
            <a:pPr marL="171450" indent="-171450">
              <a:lnSpc>
                <a:spcPct val="115000"/>
              </a:lnSpc>
              <a:spcBef>
                <a:spcPts val="0"/>
              </a:spcBef>
            </a:pPr>
            <a:endParaRPr lang="en-US" sz="1200" b="1" dirty="0">
              <a:solidFill>
                <a:srgbClr val="3D85C6"/>
              </a:solidFill>
            </a:endParaRPr>
          </a:p>
          <a:p>
            <a:pPr marL="171450" indent="-171450">
              <a:lnSpc>
                <a:spcPct val="115000"/>
              </a:lnSpc>
              <a:spcBef>
                <a:spcPts val="0"/>
              </a:spcBef>
            </a:pPr>
            <a:r>
              <a:rPr lang="en-US" sz="1200" b="1" dirty="0">
                <a:solidFill>
                  <a:srgbClr val="3D85C6"/>
                </a:solidFill>
              </a:rPr>
              <a:t>Home | USC Libraries. (</a:t>
            </a:r>
            <a:r>
              <a:rPr lang="en-US" sz="1200" b="1" dirty="0" err="1">
                <a:solidFill>
                  <a:srgbClr val="3D85C6"/>
                </a:solidFill>
              </a:rPr>
              <a:t>n.d.</a:t>
            </a:r>
            <a:r>
              <a:rPr lang="en-US" sz="1200" b="1" dirty="0">
                <a:solidFill>
                  <a:srgbClr val="3D85C6"/>
                </a:solidFill>
              </a:rPr>
              <a:t>). How Improve the Ethical Decision-Making Process. Retrieved November 10, 2021, from </a:t>
            </a:r>
            <a:r>
              <a:rPr lang="en-US" sz="1200" b="1" dirty="0">
                <a:solidFill>
                  <a:srgbClr val="3D85C6"/>
                </a:solidFill>
                <a:hlinkClick r:id="rId4"/>
              </a:rPr>
              <a:t>https://libraries.usc.edu</a:t>
            </a:r>
            <a:r>
              <a:rPr lang="en-US" sz="1200" b="1" dirty="0" smtClean="0">
                <a:solidFill>
                  <a:srgbClr val="3D85C6"/>
                </a:solidFill>
                <a:hlinkClick r:id="rId4"/>
              </a:rPr>
              <a:t>/</a:t>
            </a:r>
            <a:endParaRPr lang="en-US" sz="1200" b="1" dirty="0" smtClean="0">
              <a:solidFill>
                <a:srgbClr val="3D85C6"/>
              </a:solidFill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</a:pPr>
            <a:endParaRPr lang="en-US" sz="1200" b="1" dirty="0" smtClean="0">
              <a:solidFill>
                <a:srgbClr val="3D85C6"/>
              </a:solidFill>
            </a:endParaRPr>
          </a:p>
          <a:p>
            <a:pPr marL="171450" indent="-171450">
              <a:lnSpc>
                <a:spcPct val="115000"/>
              </a:lnSpc>
              <a:spcBef>
                <a:spcPts val="0"/>
              </a:spcBef>
            </a:pPr>
            <a:endParaRPr sz="1200" b="1" dirty="0">
              <a:solidFill>
                <a:srgbClr val="3D85C6"/>
              </a:solidFill>
            </a:endParaRPr>
          </a:p>
        </p:txBody>
      </p:sp>
      <p:sp>
        <p:nvSpPr>
          <p:cNvPr id="434" name="Google Shape;434;p36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35"/>
          <p:cNvSpPr txBox="1">
            <a:spLocks noGrp="1"/>
          </p:cNvSpPr>
          <p:nvPr>
            <p:ph type="ctrTitle" idx="4294967295"/>
          </p:nvPr>
        </p:nvSpPr>
        <p:spPr>
          <a:xfrm>
            <a:off x="685800" y="6689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Thanks!</a:t>
            </a:r>
            <a:endParaRPr sz="4800"/>
          </a:p>
        </p:txBody>
      </p:sp>
      <p:sp>
        <p:nvSpPr>
          <p:cNvPr id="423" name="Google Shape;423;p35"/>
          <p:cNvSpPr txBox="1">
            <a:spLocks noGrp="1"/>
          </p:cNvSpPr>
          <p:nvPr>
            <p:ph type="subTitle" idx="4294967295"/>
          </p:nvPr>
        </p:nvSpPr>
        <p:spPr>
          <a:xfrm>
            <a:off x="1275150" y="3229400"/>
            <a:ext cx="6593700" cy="7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rgbClr val="00ACC3"/>
                </a:solidFill>
              </a:rPr>
              <a:t>Any questions?</a:t>
            </a:r>
            <a:endParaRPr sz="3600" b="1">
              <a:solidFill>
                <a:srgbClr val="00ACC3"/>
              </a:solidFill>
            </a:endParaRPr>
          </a:p>
        </p:txBody>
      </p:sp>
      <p:sp>
        <p:nvSpPr>
          <p:cNvPr id="424" name="Google Shape;424;p35"/>
          <p:cNvSpPr txBox="1">
            <a:spLocks noGrp="1"/>
          </p:cNvSpPr>
          <p:nvPr>
            <p:ph type="body" idx="4294967295"/>
          </p:nvPr>
        </p:nvSpPr>
        <p:spPr>
          <a:xfrm>
            <a:off x="1275150" y="3905252"/>
            <a:ext cx="6593700" cy="7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You can find me at @username &amp; user@mail.me</a:t>
            </a:r>
            <a:endParaRPr sz="1400"/>
          </a:p>
        </p:txBody>
      </p:sp>
      <p:sp>
        <p:nvSpPr>
          <p:cNvPr id="425" name="Google Shape;425;p35"/>
          <p:cNvSpPr/>
          <p:nvPr/>
        </p:nvSpPr>
        <p:spPr>
          <a:xfrm>
            <a:off x="4073931" y="2091663"/>
            <a:ext cx="996143" cy="996143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6" name="Google Shape;426;p35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ck template">
  <a:themeElements>
    <a:clrScheme name="Custom 347">
      <a:dk1>
        <a:srgbClr val="212A2E"/>
      </a:dk1>
      <a:lt1>
        <a:srgbClr val="FFFFFF"/>
      </a:lt1>
      <a:dk2>
        <a:srgbClr val="617A86"/>
      </a:dk2>
      <a:lt2>
        <a:srgbClr val="A1BECC"/>
      </a:lt2>
      <a:accent1>
        <a:srgbClr val="00D1C6"/>
      </a:accent1>
      <a:accent2>
        <a:srgbClr val="00ACC3"/>
      </a:accent2>
      <a:accent3>
        <a:srgbClr val="BBCD00"/>
      </a:accent3>
      <a:accent4>
        <a:srgbClr val="65BB48"/>
      </a:accent4>
      <a:accent5>
        <a:srgbClr val="F8BB00"/>
      </a:accent5>
      <a:accent6>
        <a:srgbClr val="EF6222"/>
      </a:accent6>
      <a:hlink>
        <a:srgbClr val="617A86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274</Words>
  <Application>Microsoft Office PowerPoint</Application>
  <PresentationFormat>On-screen Show (16:9)</PresentationFormat>
  <Paragraphs>44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Wingdings</vt:lpstr>
      <vt:lpstr>Varela Round</vt:lpstr>
      <vt:lpstr>Nixie One</vt:lpstr>
      <vt:lpstr>Puck template</vt:lpstr>
      <vt:lpstr>The way to Improve the Ethical Decision-Making Process</vt:lpstr>
      <vt:lpstr>Table Of Content </vt:lpstr>
      <vt:lpstr>While beliefs are the bedrock of ethical action, an ethical decision-making process brings clarity to even the most difficult situations. Following the steps in the process will assist decision-makers through challenges and help them find a viable solution..</vt:lpstr>
      <vt:lpstr>How to improve ethical decision-making</vt:lpstr>
      <vt:lpstr>These are the ten steps in ethical making decision process : </vt:lpstr>
      <vt:lpstr>Conclusion </vt:lpstr>
      <vt:lpstr>Reference 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way to improve the ethical decision-making process</dc:title>
  <cp:lastModifiedBy>user</cp:lastModifiedBy>
  <cp:revision>13</cp:revision>
  <dcterms:modified xsi:type="dcterms:W3CDTF">2021-12-13T07:12:01Z</dcterms:modified>
</cp:coreProperties>
</file>