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66" r:id="rId4"/>
    <p:sldId id="259" r:id="rId5"/>
    <p:sldId id="260" r:id="rId6"/>
    <p:sldId id="261" r:id="rId7"/>
    <p:sldId id="262" r:id="rId8"/>
    <p:sldId id="263" r:id="rId9"/>
    <p:sldId id="264" r:id="rId10"/>
    <p:sldId id="265" r:id="rId11"/>
    <p:sldId id="25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80" d="100"/>
          <a:sy n="80" d="100"/>
        </p:scale>
        <p:origin x="6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4E3D5D-2AF7-4D2A-8339-451C9AF799DF}" type="datetimeFigureOut">
              <a:rPr lang="en-US" smtClean="0"/>
              <a:t>11/14/2021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7E7E86-F4BC-411F-8433-04308891CF99}" type="slidenum">
              <a:rPr lang="en-US" smtClean="0"/>
              <a:t>‹#›</a:t>
            </a:fld>
            <a:endParaRPr lang="en-US"/>
          </a:p>
        </p:txBody>
      </p:sp>
    </p:spTree>
    <p:extLst>
      <p:ext uri="{BB962C8B-B14F-4D97-AF65-F5344CB8AC3E}">
        <p14:creationId xmlns:p14="http://schemas.microsoft.com/office/powerpoint/2010/main" val="3400602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flip="none" rotWithShape="1">
          <a:gsLst>
            <a:gs pos="0">
              <a:srgbClr val="B1DDFF"/>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blipFill dpi="0" rotWithShape="1">
            <a:blip r:embed="rId2">
              <a:alphaModFix amt="12000"/>
              <a:duotone>
                <a:schemeClr val="accent1">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10" name="Rectangle 9"/>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bg1"/>
                </a:solidFill>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bg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40465ECA-FBE9-4B69-AB0E-ED59F5A88E6F}" type="datetime1">
              <a:rPr lang="en-US" smtClean="0"/>
              <a:t>11/14/2021</a:t>
            </a:fld>
            <a:endParaRPr lang="en-US"/>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bg2"/>
                </a:solidFill>
              </a:defRPr>
            </a:lvl1pPr>
          </a:lstStyle>
          <a:p>
            <a:endParaRPr 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bg2"/>
                </a:solidFill>
              </a:defRPr>
            </a:lvl1pPr>
          </a:lstStyle>
          <a:p>
            <a:fld id="{B16CC30F-368B-4256-8DBE-EC1EC99E3453}" type="slidenum">
              <a:rPr lang="en-US" smtClean="0"/>
              <a:t>‹#›</a:t>
            </a:fld>
            <a:endParaRPr lang="en-US"/>
          </a:p>
        </p:txBody>
      </p:sp>
    </p:spTree>
    <p:extLst>
      <p:ext uri="{BB962C8B-B14F-4D97-AF65-F5344CB8AC3E}">
        <p14:creationId xmlns:p14="http://schemas.microsoft.com/office/powerpoint/2010/main" val="8115194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66E0A3-3F48-4A46-849B-B5BD0F1C607B}" type="datetime1">
              <a:rPr lang="en-US" smtClean="0"/>
              <a:t>11/14/2021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CC30F-368B-4256-8DBE-EC1EC99E3453}" type="slidenum">
              <a:rPr lang="en-US" smtClean="0"/>
              <a:t>‹#›</a:t>
            </a:fld>
            <a:endParaRPr lang="en-US"/>
          </a:p>
        </p:txBody>
      </p:sp>
    </p:spTree>
    <p:extLst>
      <p:ext uri="{BB962C8B-B14F-4D97-AF65-F5344CB8AC3E}">
        <p14:creationId xmlns:p14="http://schemas.microsoft.com/office/powerpoint/2010/main" val="251250827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83F287-21CD-4997-98D5-D70C6D7AB7F7}" type="datetime1">
              <a:rPr lang="en-US" smtClean="0"/>
              <a:t>11/14/2021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CC30F-368B-4256-8DBE-EC1EC99E3453}" type="slidenum">
              <a:rPr lang="en-US" smtClean="0"/>
              <a:t>‹#›</a:t>
            </a:fld>
            <a:endParaRPr lang="en-US"/>
          </a:p>
        </p:txBody>
      </p:sp>
    </p:spTree>
    <p:extLst>
      <p:ext uri="{BB962C8B-B14F-4D97-AF65-F5344CB8AC3E}">
        <p14:creationId xmlns:p14="http://schemas.microsoft.com/office/powerpoint/2010/main" val="377768259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45AB244-3A5E-41D9-8E9A-E0A7B5D044B0}" type="datetime1">
              <a:rPr lang="en-US" smtClean="0"/>
              <a:t>11/14/2021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CC30F-368B-4256-8DBE-EC1EC99E3453}" type="slidenum">
              <a:rPr lang="en-US" smtClean="0"/>
              <a:t>‹#›</a:t>
            </a:fld>
            <a:endParaRPr lang="en-US"/>
          </a:p>
        </p:txBody>
      </p:sp>
    </p:spTree>
    <p:extLst>
      <p:ext uri="{BB962C8B-B14F-4D97-AF65-F5344CB8AC3E}">
        <p14:creationId xmlns:p14="http://schemas.microsoft.com/office/powerpoint/2010/main" val="285030037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gradFill flip="none" rotWithShape="1">
          <a:gsLst>
            <a:gs pos="0">
              <a:schemeClr val="bg2">
                <a:tint val="80000"/>
                <a:shade val="100000"/>
                <a:satMod val="300000"/>
              </a:schemeClr>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blipFill dpi="0" rotWithShape="1">
            <a:blip r:embed="rId2">
              <a:alphaModFix amt="12000"/>
              <a:duotone>
                <a:schemeClr val="accent2">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23" name="Rectangle 22"/>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bg1"/>
                </a:solidFill>
                <a:effectLst/>
                <a:latin typeface="+mj-lt"/>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bg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9A7E3811-6CE9-49A6-860D-2005311EE628}" type="datetime1">
              <a:rPr lang="en-US" smtClean="0"/>
              <a:t>11/14/2021</a:t>
            </a:fld>
            <a:endParaRPr lang="en-US"/>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bg2"/>
                </a:solidFill>
              </a:defRPr>
            </a:lvl1pPr>
          </a:lstStyle>
          <a:p>
            <a:endParaRPr lang="en-US"/>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bg2"/>
                </a:solidFill>
              </a:defRPr>
            </a:lvl1pPr>
          </a:lstStyle>
          <a:p>
            <a:fld id="{B16CC30F-368B-4256-8DBE-EC1EC99E3453}" type="slidenum">
              <a:rPr lang="en-US" smtClean="0"/>
              <a:t>‹#›</a:t>
            </a:fld>
            <a:endParaRPr lang="en-US"/>
          </a:p>
        </p:txBody>
      </p:sp>
    </p:spTree>
    <p:extLst>
      <p:ext uri="{BB962C8B-B14F-4D97-AF65-F5344CB8AC3E}">
        <p14:creationId xmlns:p14="http://schemas.microsoft.com/office/powerpoint/2010/main" val="40999325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E68A308-735A-4F1D-B11B-44DB31F9475B}" type="datetime1">
              <a:rPr lang="en-US" smtClean="0"/>
              <a:t>11/14/2021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6CC30F-368B-4256-8DBE-EC1EC99E3453}" type="slidenum">
              <a:rPr lang="en-US" smtClean="0"/>
              <a:t>‹#›</a:t>
            </a:fld>
            <a:endParaRPr lang="en-US"/>
          </a:p>
        </p:txBody>
      </p:sp>
    </p:spTree>
    <p:extLst>
      <p:ext uri="{BB962C8B-B14F-4D97-AF65-F5344CB8AC3E}">
        <p14:creationId xmlns:p14="http://schemas.microsoft.com/office/powerpoint/2010/main" val="5433284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EA11583-1B41-45F8-8D4F-4F405E6F163D}" type="datetime1">
              <a:rPr lang="en-US" smtClean="0"/>
              <a:t>11/14/2021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6CC30F-368B-4256-8DBE-EC1EC99E3453}" type="slidenum">
              <a:rPr lang="en-US" smtClean="0"/>
              <a:t>‹#›</a:t>
            </a:fld>
            <a:endParaRPr lang="en-US"/>
          </a:p>
        </p:txBody>
      </p:sp>
    </p:spTree>
    <p:extLst>
      <p:ext uri="{BB962C8B-B14F-4D97-AF65-F5344CB8AC3E}">
        <p14:creationId xmlns:p14="http://schemas.microsoft.com/office/powerpoint/2010/main" val="422790819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989855-726A-4E5F-BD4A-AB77E46CB5C7}" type="datetime1">
              <a:rPr lang="en-US" smtClean="0"/>
              <a:t>11/14/2021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6CC30F-368B-4256-8DBE-EC1EC99E3453}" type="slidenum">
              <a:rPr lang="en-US" smtClean="0"/>
              <a:t>‹#›</a:t>
            </a:fld>
            <a:endParaRPr lang="en-US"/>
          </a:p>
        </p:txBody>
      </p:sp>
    </p:spTree>
    <p:extLst>
      <p:ext uri="{BB962C8B-B14F-4D97-AF65-F5344CB8AC3E}">
        <p14:creationId xmlns:p14="http://schemas.microsoft.com/office/powerpoint/2010/main" val="96547551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081002-CF08-42B1-8192-C9E61C7875D7}" type="datetime1">
              <a:rPr lang="en-US" smtClean="0"/>
              <a:t>11/14/2021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6CC30F-368B-4256-8DBE-EC1EC99E3453}" type="slidenum">
              <a:rPr lang="en-US" smtClean="0"/>
              <a:t>‹#›</a:t>
            </a:fld>
            <a:endParaRPr lang="en-US"/>
          </a:p>
        </p:txBody>
      </p:sp>
    </p:spTree>
    <p:extLst>
      <p:ext uri="{BB962C8B-B14F-4D97-AF65-F5344CB8AC3E}">
        <p14:creationId xmlns:p14="http://schemas.microsoft.com/office/powerpoint/2010/main" val="344372004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Date Placeholder 4"/>
          <p:cNvSpPr>
            <a:spLocks noGrp="1"/>
          </p:cNvSpPr>
          <p:nvPr>
            <p:ph type="dt" sz="half" idx="10"/>
          </p:nvPr>
        </p:nvSpPr>
        <p:spPr/>
        <p:txBody>
          <a:bodyPr/>
          <a:lstStyle/>
          <a:p>
            <a:fld id="{4B4FF39A-436B-45C5-AC3F-2311EEE07C13}" type="datetime1">
              <a:rPr lang="en-US" smtClean="0"/>
              <a:t>11/14/2021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16CC30F-368B-4256-8DBE-EC1EC99E3453}" type="slidenum">
              <a:rPr lang="en-US" smtClean="0"/>
              <a:t>‹#›</a:t>
            </a:fld>
            <a:endParaRPr lang="en-US"/>
          </a:p>
        </p:txBody>
      </p:sp>
    </p:spTree>
    <p:extLst>
      <p:ext uri="{BB962C8B-B14F-4D97-AF65-F5344CB8AC3E}">
        <p14:creationId xmlns:p14="http://schemas.microsoft.com/office/powerpoint/2010/main" val="175927649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Rectangle 9"/>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rgbClr val="969696"/>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effectLst>
                  <a:outerShdw blurRad="12700" dist="3810" dir="2700000" algn="tl" rotWithShape="0">
                    <a:prstClr val="black">
                      <a:alpha val="40000"/>
                    </a:prstClr>
                  </a:outerShdw>
                </a:effectLst>
              </a:defRPr>
            </a:lvl1pPr>
          </a:lstStyle>
          <a:p>
            <a:fld id="{AE8D10BD-D155-45AA-82D5-ECA5855BAEBD}" type="datetime1">
              <a:rPr lang="en-US" smtClean="0"/>
              <a:t>11/14/2021</a:t>
            </a:fld>
            <a:endParaRPr lang="en-US"/>
          </a:p>
        </p:txBody>
      </p:sp>
      <p:sp>
        <p:nvSpPr>
          <p:cNvPr id="12" name="Footer Placeholder 11"/>
          <p:cNvSpPr>
            <a:spLocks noGrp="1"/>
          </p:cNvSpPr>
          <p:nvPr>
            <p:ph type="ftr" sz="quarter" idx="11"/>
          </p:nvPr>
        </p:nvSpPr>
        <p:spPr/>
        <p:txBody>
          <a:bodyPr/>
          <a:lstStyle>
            <a:lvl1pPr algn="r">
              <a:defRPr lang="en-US" sz="1000" kern="1200" dirty="0">
                <a:solidFill>
                  <a:schemeClr val="tx1">
                    <a:lumMod val="75000"/>
                    <a:lumOff val="25000"/>
                  </a:schemeClr>
                </a:solidFill>
                <a:effectLst>
                  <a:outerShdw blurRad="12700" dist="3810" dir="2700000" algn="tl" rotWithShape="0">
                    <a:prstClr val="black">
                      <a:alpha val="40000"/>
                    </a:prstClr>
                  </a:outerShdw>
                </a:effectLst>
                <a:latin typeface="+mn-lt"/>
                <a:ea typeface="+mn-ea"/>
                <a:cs typeface="+mn-cs"/>
              </a:defRPr>
            </a:lvl1pPr>
          </a:lstStyle>
          <a:p>
            <a:endParaRPr lang="en-US"/>
          </a:p>
        </p:txBody>
      </p:sp>
      <p:sp>
        <p:nvSpPr>
          <p:cNvPr id="13" name="Slide Number Placeholder 12"/>
          <p:cNvSpPr>
            <a:spLocks noGrp="1"/>
          </p:cNvSpPr>
          <p:nvPr>
            <p:ph type="sldNum" sz="quarter" idx="12"/>
          </p:nvPr>
        </p:nvSpPr>
        <p:spPr/>
        <p:txBody>
          <a:bodyPr/>
          <a:lstStyle>
            <a:lvl1pPr>
              <a:defRPr>
                <a:solidFill>
                  <a:srgbClr val="FFFFFF"/>
                </a:solidFill>
              </a:defRPr>
            </a:lvl1pPr>
          </a:lstStyle>
          <a:p>
            <a:fld id="{B16CC30F-368B-4256-8DBE-EC1EC99E3453}" type="slidenum">
              <a:rPr lang="en-US" smtClean="0"/>
              <a:t>‹#›</a:t>
            </a:fld>
            <a:endParaRPr lang="en-US"/>
          </a:p>
        </p:txBody>
      </p:sp>
    </p:spTree>
    <p:extLst>
      <p:ext uri="{BB962C8B-B14F-4D97-AF65-F5344CB8AC3E}">
        <p14:creationId xmlns:p14="http://schemas.microsoft.com/office/powerpoint/2010/main" val="174253218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8C65709B-9773-458A-BCED-D2EC2B4E8AA4}" type="datetime1">
              <a:rPr lang="en-US" smtClean="0"/>
              <a:t>11/14/2021</a:t>
            </a:fld>
            <a:endParaRPr lang="en-US"/>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10314667"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B16CC30F-368B-4256-8DBE-EC1EC99E3453}" type="slidenum">
              <a:rPr lang="en-US" smtClean="0"/>
              <a:t>‹#›</a:t>
            </a:fld>
            <a:endParaRPr lang="en-US"/>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3043243456"/>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hf hdr="0" ftr="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81598" y="3149423"/>
            <a:ext cx="9151350" cy="426247"/>
          </a:xfrm>
        </p:spPr>
        <p:txBody>
          <a:bodyPr/>
          <a:lstStyle/>
          <a:p>
            <a:r>
              <a:rPr lang="en-US" sz="2800" dirty="0" smtClean="0"/>
              <a:t/>
            </a:r>
            <a:br>
              <a:rPr lang="en-US" sz="2800" dirty="0" smtClean="0"/>
            </a:br>
            <a:r>
              <a:rPr lang="en-US" sz="2800" dirty="0"/>
              <a:t/>
            </a:r>
            <a:br>
              <a:rPr lang="en-US" sz="2800" dirty="0"/>
            </a:br>
            <a:r>
              <a:rPr lang="en-US" sz="2800" dirty="0" smtClean="0"/>
              <a:t/>
            </a:r>
            <a:br>
              <a:rPr lang="en-US" sz="2800" dirty="0" smtClean="0"/>
            </a:br>
            <a:endParaRPr lang="en-US" sz="2800" dirty="0"/>
          </a:p>
        </p:txBody>
      </p:sp>
      <p:sp>
        <p:nvSpPr>
          <p:cNvPr id="3" name="Subtitle 2"/>
          <p:cNvSpPr>
            <a:spLocks noGrp="1"/>
          </p:cNvSpPr>
          <p:nvPr>
            <p:ph type="subTitle" idx="1"/>
          </p:nvPr>
        </p:nvSpPr>
        <p:spPr>
          <a:xfrm>
            <a:off x="1210188" y="4712676"/>
            <a:ext cx="9070848" cy="426587"/>
          </a:xfrm>
        </p:spPr>
        <p:txBody>
          <a:bodyPr>
            <a:normAutofit fontScale="77500" lnSpcReduction="20000"/>
          </a:bodyPr>
          <a:lstStyle/>
          <a:p>
            <a:r>
              <a:rPr lang="en-US" dirty="0" err="1" smtClean="0"/>
              <a:t>Alaa</a:t>
            </a:r>
            <a:r>
              <a:rPr lang="en-US" dirty="0" smtClean="0"/>
              <a:t> Said </a:t>
            </a:r>
            <a:r>
              <a:rPr lang="en-US" dirty="0" err="1" smtClean="0"/>
              <a:t>Rashwan</a:t>
            </a:r>
            <a:endParaRPr lang="en-US" dirty="0" smtClean="0"/>
          </a:p>
          <a:p>
            <a:r>
              <a:rPr lang="en-US" dirty="0" smtClean="0"/>
              <a:t>ID</a:t>
            </a:r>
            <a:r>
              <a:rPr lang="ar-LY" dirty="0" smtClean="0"/>
              <a:t>:</a:t>
            </a:r>
            <a:r>
              <a:rPr lang="en-US" dirty="0" smtClean="0"/>
              <a:t>3313</a:t>
            </a:r>
            <a:fld id="{620F91F7-A832-411F-9A97-FB5AC5510CB9}" type="slidenum">
              <a:rPr lang="en-US" smtClean="0"/>
              <a:t>1</a:t>
            </a:fld>
            <a:endParaRPr lang="en-US" dirty="0"/>
          </a:p>
        </p:txBody>
      </p:sp>
      <p:sp>
        <p:nvSpPr>
          <p:cNvPr id="4" name="Date Placeholder 3"/>
          <p:cNvSpPr>
            <a:spLocks noGrp="1"/>
          </p:cNvSpPr>
          <p:nvPr>
            <p:ph type="dt" sz="half" idx="10"/>
          </p:nvPr>
        </p:nvSpPr>
        <p:spPr/>
        <p:txBody>
          <a:bodyPr/>
          <a:lstStyle/>
          <a:p>
            <a:fld id="{0335C246-5FAD-4E91-BC28-95BF8E147106}" type="datetime1">
              <a:rPr lang="en-US" smtClean="0"/>
              <a:t>11/14/2021</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5500" y="1"/>
            <a:ext cx="2476500" cy="128016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093"/>
            <a:ext cx="2143125" cy="1341254"/>
          </a:xfrm>
          <a:prstGeom prst="rect">
            <a:avLst/>
          </a:prstGeom>
        </p:spPr>
      </p:pic>
      <p:sp>
        <p:nvSpPr>
          <p:cNvPr id="8" name="TextBox 7"/>
          <p:cNvSpPr txBox="1"/>
          <p:nvPr/>
        </p:nvSpPr>
        <p:spPr>
          <a:xfrm>
            <a:off x="1789043" y="2012417"/>
            <a:ext cx="8491993" cy="830997"/>
          </a:xfrm>
          <a:prstGeom prst="rect">
            <a:avLst/>
          </a:prstGeom>
          <a:noFill/>
        </p:spPr>
        <p:txBody>
          <a:bodyPr wrap="square" rtlCol="0">
            <a:spAutoFit/>
          </a:bodyPr>
          <a:lstStyle/>
          <a:p>
            <a:pPr algn="ctr"/>
            <a:r>
              <a:rPr lang="en-US" sz="2400" dirty="0">
                <a:solidFill>
                  <a:schemeClr val="bg1"/>
                </a:solidFill>
              </a:rPr>
              <a:t>Libyan International Medical University   </a:t>
            </a:r>
          </a:p>
          <a:p>
            <a:pPr algn="ctr"/>
            <a:r>
              <a:rPr lang="en-US" sz="2400" dirty="0">
                <a:solidFill>
                  <a:schemeClr val="bg1"/>
                </a:solidFill>
              </a:rPr>
              <a:t>Faculty of Business Administration</a:t>
            </a:r>
          </a:p>
        </p:txBody>
      </p:sp>
      <p:sp>
        <p:nvSpPr>
          <p:cNvPr id="10" name="Rectangle 9"/>
          <p:cNvSpPr/>
          <p:nvPr/>
        </p:nvSpPr>
        <p:spPr>
          <a:xfrm>
            <a:off x="3860204" y="3580310"/>
            <a:ext cx="4188967" cy="400110"/>
          </a:xfrm>
          <a:prstGeom prst="rect">
            <a:avLst/>
          </a:prstGeom>
        </p:spPr>
        <p:txBody>
          <a:bodyPr wrap="none">
            <a:spAutoFit/>
          </a:bodyPr>
          <a:lstStyle/>
          <a:p>
            <a:r>
              <a:rPr lang="en-US" sz="2000" dirty="0">
                <a:solidFill>
                  <a:schemeClr val="bg1"/>
                </a:solidFill>
              </a:rPr>
              <a:t>The Subfields of Political Science</a:t>
            </a:r>
            <a:endParaRPr lang="en-US" sz="2000" dirty="0">
              <a:solidFill>
                <a:schemeClr val="bg1"/>
              </a:solidFill>
            </a:endParaRPr>
          </a:p>
        </p:txBody>
      </p:sp>
    </p:spTree>
    <p:extLst>
      <p:ext uri="{BB962C8B-B14F-4D97-AF65-F5344CB8AC3E}">
        <p14:creationId xmlns:p14="http://schemas.microsoft.com/office/powerpoint/2010/main" val="345809403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r>
              <a:rPr lang="ar-LY" dirty="0" smtClean="0"/>
              <a:t>:</a:t>
            </a:r>
            <a:endParaRPr lang="en-US" dirty="0"/>
          </a:p>
        </p:txBody>
      </p:sp>
      <p:sp>
        <p:nvSpPr>
          <p:cNvPr id="3" name="Content Placeholder 2"/>
          <p:cNvSpPr>
            <a:spLocks noGrp="1"/>
          </p:cNvSpPr>
          <p:nvPr>
            <p:ph idx="1"/>
          </p:nvPr>
        </p:nvSpPr>
        <p:spPr>
          <a:xfrm>
            <a:off x="565868" y="2014194"/>
            <a:ext cx="10772692" cy="3931920"/>
          </a:xfrm>
        </p:spPr>
        <p:txBody>
          <a:bodyPr/>
          <a:lstStyle/>
          <a:p>
            <a:pPr algn="just"/>
            <a:r>
              <a:rPr lang="en-US" dirty="0" smtClean="0"/>
              <a:t>Political science divides into many subfields and  studies ,each of them has it is own interest.</a:t>
            </a:r>
            <a:r>
              <a:rPr lang="en-US" dirty="0"/>
              <a:t/>
            </a:r>
            <a:br>
              <a:rPr lang="en-US" dirty="0"/>
            </a:br>
            <a:r>
              <a:rPr lang="en-US" dirty="0"/>
              <a:t>The overall field of political science includes several major subfields: </a:t>
            </a:r>
            <a:r>
              <a:rPr lang="en-US" b="1" dirty="0"/>
              <a:t>American politics, comparative politics, international relations, political </a:t>
            </a:r>
            <a:r>
              <a:rPr lang="en-US" b="1" dirty="0" smtClean="0"/>
              <a:t>theory, and public policy</a:t>
            </a:r>
            <a:r>
              <a:rPr lang="en-US" dirty="0" smtClean="0"/>
              <a:t>. </a:t>
            </a:r>
            <a:r>
              <a:rPr lang="en-US" dirty="0"/>
              <a:t>Most political science departments at universities encourage students to specialize or concentrate in one of these </a:t>
            </a:r>
            <a:r>
              <a:rPr lang="en-US" dirty="0" smtClean="0"/>
              <a:t>subfields.</a:t>
            </a:r>
          </a:p>
        </p:txBody>
      </p:sp>
      <p:sp>
        <p:nvSpPr>
          <p:cNvPr id="4" name="Date Placeholder 3"/>
          <p:cNvSpPr>
            <a:spLocks noGrp="1"/>
          </p:cNvSpPr>
          <p:nvPr>
            <p:ph type="dt" sz="half" idx="10"/>
          </p:nvPr>
        </p:nvSpPr>
        <p:spPr/>
        <p:txBody>
          <a:bodyPr/>
          <a:lstStyle/>
          <a:p>
            <a:fld id="{245AB244-3A5E-41D9-8E9A-E0A7B5D044B0}" type="datetime1">
              <a:rPr lang="en-US" smtClean="0"/>
              <a:t>11/14/2021</a:t>
            </a:fld>
            <a:endParaRPr lang="en-US"/>
          </a:p>
        </p:txBody>
      </p:sp>
      <p:sp>
        <p:nvSpPr>
          <p:cNvPr id="5" name="Slide Number Placeholder 4"/>
          <p:cNvSpPr>
            <a:spLocks noGrp="1"/>
          </p:cNvSpPr>
          <p:nvPr>
            <p:ph type="sldNum" sz="quarter" idx="12"/>
          </p:nvPr>
        </p:nvSpPr>
        <p:spPr/>
        <p:txBody>
          <a:bodyPr/>
          <a:lstStyle/>
          <a:p>
            <a:fld id="{B16CC30F-368B-4256-8DBE-EC1EC99E3453}" type="slidenum">
              <a:rPr lang="en-US" smtClean="0"/>
              <a:t>10</a:t>
            </a:fld>
            <a:endParaRPr lang="en-US"/>
          </a:p>
        </p:txBody>
      </p:sp>
    </p:spTree>
    <p:extLst>
      <p:ext uri="{BB962C8B-B14F-4D97-AF65-F5344CB8AC3E}">
        <p14:creationId xmlns:p14="http://schemas.microsoft.com/office/powerpoint/2010/main" val="185363416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r>
              <a:rPr lang="ar-LY" dirty="0" smtClean="0"/>
              <a:t>:</a:t>
            </a:r>
            <a:endParaRPr lang="en-US" dirty="0"/>
          </a:p>
        </p:txBody>
      </p:sp>
      <p:sp>
        <p:nvSpPr>
          <p:cNvPr id="3" name="Content Placeholder 2"/>
          <p:cNvSpPr>
            <a:spLocks noGrp="1"/>
          </p:cNvSpPr>
          <p:nvPr>
            <p:ph idx="1"/>
          </p:nvPr>
        </p:nvSpPr>
        <p:spPr>
          <a:xfrm>
            <a:off x="1175656" y="2103120"/>
            <a:ext cx="9949543" cy="4213704"/>
          </a:xfrm>
        </p:spPr>
        <p:txBody>
          <a:bodyPr>
            <a:normAutofit/>
          </a:bodyPr>
          <a:lstStyle/>
          <a:p>
            <a:pPr algn="just"/>
            <a:r>
              <a:rPr lang="en-US" i="1" dirty="0"/>
              <a:t>Annual curriculum plan (2020-2021) Social Science Class X</a:t>
            </a:r>
            <a:r>
              <a:rPr lang="en-US" dirty="0"/>
              <a:t>. (</a:t>
            </a:r>
            <a:r>
              <a:rPr lang="en-US" dirty="0" err="1"/>
              <a:t>n.d</a:t>
            </a:r>
            <a:r>
              <a:rPr lang="en-US" dirty="0" err="1" smtClean="0"/>
              <a:t>.</a:t>
            </a:r>
            <a:r>
              <a:rPr lang="en-US" dirty="0" smtClean="0"/>
              <a:t>)</a:t>
            </a:r>
          </a:p>
          <a:p>
            <a:pPr algn="just"/>
            <a:r>
              <a:rPr lang="en-US" i="1" dirty="0"/>
              <a:t>Political science subfields</a:t>
            </a:r>
            <a:r>
              <a:rPr lang="en-US" dirty="0"/>
              <a:t>. Political Science. (2013, July 23). </a:t>
            </a:r>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a:p>
        </p:txBody>
      </p:sp>
      <p:sp>
        <p:nvSpPr>
          <p:cNvPr id="4" name="Date Placeholder 3"/>
          <p:cNvSpPr>
            <a:spLocks noGrp="1"/>
          </p:cNvSpPr>
          <p:nvPr>
            <p:ph type="dt" sz="half" idx="10"/>
          </p:nvPr>
        </p:nvSpPr>
        <p:spPr/>
        <p:txBody>
          <a:bodyPr/>
          <a:lstStyle/>
          <a:p>
            <a:fld id="{245AB244-3A5E-41D9-8E9A-E0A7B5D044B0}" type="datetime1">
              <a:rPr lang="en-US" smtClean="0"/>
              <a:t>11/14/2021</a:t>
            </a:fld>
            <a:endParaRPr lang="en-US"/>
          </a:p>
        </p:txBody>
      </p:sp>
      <p:sp>
        <p:nvSpPr>
          <p:cNvPr id="5" name="Slide Number Placeholder 4"/>
          <p:cNvSpPr>
            <a:spLocks noGrp="1"/>
          </p:cNvSpPr>
          <p:nvPr>
            <p:ph type="sldNum" sz="quarter" idx="12"/>
          </p:nvPr>
        </p:nvSpPr>
        <p:spPr/>
        <p:txBody>
          <a:bodyPr/>
          <a:lstStyle/>
          <a:p>
            <a:fld id="{B16CC30F-368B-4256-8DBE-EC1EC99E3453}" type="slidenum">
              <a:rPr lang="en-US" smtClean="0"/>
              <a:t>11</a:t>
            </a:fld>
            <a:endParaRPr lang="en-US"/>
          </a:p>
        </p:txBody>
      </p:sp>
    </p:spTree>
    <p:extLst>
      <p:ext uri="{BB962C8B-B14F-4D97-AF65-F5344CB8AC3E}">
        <p14:creationId xmlns:p14="http://schemas.microsoft.com/office/powerpoint/2010/main" val="122210791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r>
              <a:rPr lang="ar-LY" dirty="0" smtClean="0"/>
              <a:t>:</a:t>
            </a:r>
            <a:endParaRPr lang="en-US" dirty="0"/>
          </a:p>
        </p:txBody>
      </p:sp>
      <p:sp>
        <p:nvSpPr>
          <p:cNvPr id="3" name="Content Placeholder 2"/>
          <p:cNvSpPr>
            <a:spLocks noGrp="1"/>
          </p:cNvSpPr>
          <p:nvPr>
            <p:ph idx="1"/>
          </p:nvPr>
        </p:nvSpPr>
        <p:spPr/>
        <p:txBody>
          <a:bodyPr/>
          <a:lstStyle/>
          <a:p>
            <a:r>
              <a:rPr lang="en-US" dirty="0" smtClean="0"/>
              <a:t> Introduction</a:t>
            </a:r>
          </a:p>
          <a:p>
            <a:r>
              <a:rPr lang="en-US" dirty="0" smtClean="0"/>
              <a:t>What is American politics</a:t>
            </a:r>
          </a:p>
          <a:p>
            <a:r>
              <a:rPr lang="en-US" dirty="0" smtClean="0"/>
              <a:t>What is comparative politics</a:t>
            </a:r>
          </a:p>
          <a:p>
            <a:r>
              <a:rPr lang="en-US" dirty="0" smtClean="0"/>
              <a:t>What is </a:t>
            </a:r>
            <a:r>
              <a:rPr lang="en-US" dirty="0"/>
              <a:t>I</a:t>
            </a:r>
            <a:r>
              <a:rPr lang="en-US" dirty="0" smtClean="0"/>
              <a:t>nternational Relations</a:t>
            </a:r>
          </a:p>
          <a:p>
            <a:r>
              <a:rPr lang="en-US" dirty="0" smtClean="0"/>
              <a:t>What is political theory</a:t>
            </a:r>
          </a:p>
          <a:p>
            <a:r>
              <a:rPr lang="en-US" dirty="0" smtClean="0"/>
              <a:t>What is public policy</a:t>
            </a:r>
          </a:p>
          <a:p>
            <a:r>
              <a:rPr lang="en-US" dirty="0" smtClean="0"/>
              <a:t>Conclusion</a:t>
            </a:r>
          </a:p>
          <a:p>
            <a:r>
              <a:rPr lang="en-US" dirty="0" smtClean="0"/>
              <a:t>Reference</a:t>
            </a:r>
          </a:p>
          <a:p>
            <a:pPr marL="0" indent="0">
              <a:buNone/>
            </a:pPr>
            <a:endParaRPr lang="en-US" dirty="0" smtClean="0"/>
          </a:p>
          <a:p>
            <a:endParaRPr lang="en-US" dirty="0"/>
          </a:p>
        </p:txBody>
      </p:sp>
      <p:sp>
        <p:nvSpPr>
          <p:cNvPr id="4" name="Date Placeholder 3"/>
          <p:cNvSpPr>
            <a:spLocks noGrp="1"/>
          </p:cNvSpPr>
          <p:nvPr>
            <p:ph type="dt" sz="half" idx="10"/>
          </p:nvPr>
        </p:nvSpPr>
        <p:spPr/>
        <p:txBody>
          <a:bodyPr/>
          <a:lstStyle/>
          <a:p>
            <a:fld id="{A23A7DAB-60B2-4244-8038-A33ECC7DD1E6}" type="datetime1">
              <a:rPr lang="en-US" smtClean="0"/>
              <a:t>11/14/2021</a:t>
            </a:fld>
            <a:endParaRPr lang="en-US"/>
          </a:p>
        </p:txBody>
      </p:sp>
      <p:sp>
        <p:nvSpPr>
          <p:cNvPr id="5" name="Slide Number Placeholder 4"/>
          <p:cNvSpPr>
            <a:spLocks noGrp="1"/>
          </p:cNvSpPr>
          <p:nvPr>
            <p:ph type="sldNum" sz="quarter" idx="12"/>
          </p:nvPr>
        </p:nvSpPr>
        <p:spPr/>
        <p:txBody>
          <a:bodyPr/>
          <a:lstStyle/>
          <a:p>
            <a:fld id="{B16CC30F-368B-4256-8DBE-EC1EC99E3453}" type="slidenum">
              <a:rPr lang="en-US" smtClean="0"/>
              <a:t>2</a:t>
            </a:fld>
            <a:endParaRPr lang="en-US"/>
          </a:p>
        </p:txBody>
      </p:sp>
    </p:spTree>
    <p:extLst>
      <p:ext uri="{BB962C8B-B14F-4D97-AF65-F5344CB8AC3E}">
        <p14:creationId xmlns:p14="http://schemas.microsoft.com/office/powerpoint/2010/main" val="11824272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a:t>
            </a:r>
            <a:r>
              <a:rPr lang="en-US" dirty="0" err="1"/>
              <a:t>i</a:t>
            </a:r>
            <a:r>
              <a:rPr lang="en-GB" dirty="0" err="1" smtClean="0"/>
              <a:t>ve</a:t>
            </a:r>
            <a:r>
              <a:rPr lang="ar-LY" dirty="0" smtClean="0"/>
              <a:t>:</a:t>
            </a:r>
            <a:endParaRPr lang="en-US" dirty="0"/>
          </a:p>
        </p:txBody>
      </p:sp>
      <p:sp>
        <p:nvSpPr>
          <p:cNvPr id="3" name="Content Placeholder 2"/>
          <p:cNvSpPr>
            <a:spLocks noGrp="1"/>
          </p:cNvSpPr>
          <p:nvPr>
            <p:ph idx="1"/>
          </p:nvPr>
        </p:nvSpPr>
        <p:spPr/>
        <p:txBody>
          <a:bodyPr/>
          <a:lstStyle/>
          <a:p>
            <a:r>
              <a:rPr lang="en-US" dirty="0" smtClean="0"/>
              <a:t>Recognize the  subfields of political science.</a:t>
            </a:r>
            <a:endParaRPr lang="en-US" dirty="0"/>
          </a:p>
        </p:txBody>
      </p:sp>
      <p:sp>
        <p:nvSpPr>
          <p:cNvPr id="4" name="Date Placeholder 3"/>
          <p:cNvSpPr>
            <a:spLocks noGrp="1"/>
          </p:cNvSpPr>
          <p:nvPr>
            <p:ph type="dt" sz="half" idx="10"/>
          </p:nvPr>
        </p:nvSpPr>
        <p:spPr/>
        <p:txBody>
          <a:bodyPr/>
          <a:lstStyle/>
          <a:p>
            <a:fld id="{245AB244-3A5E-41D9-8E9A-E0A7B5D044B0}" type="datetime1">
              <a:rPr lang="en-US" smtClean="0"/>
              <a:t>11/14/2021</a:t>
            </a:fld>
            <a:endParaRPr lang="en-US"/>
          </a:p>
        </p:txBody>
      </p:sp>
      <p:sp>
        <p:nvSpPr>
          <p:cNvPr id="5" name="Slide Number Placeholder 4"/>
          <p:cNvSpPr>
            <a:spLocks noGrp="1"/>
          </p:cNvSpPr>
          <p:nvPr>
            <p:ph type="sldNum" sz="quarter" idx="12"/>
          </p:nvPr>
        </p:nvSpPr>
        <p:spPr/>
        <p:txBody>
          <a:bodyPr/>
          <a:lstStyle/>
          <a:p>
            <a:fld id="{B16CC30F-368B-4256-8DBE-EC1EC99E3453}" type="slidenum">
              <a:rPr lang="en-US" smtClean="0"/>
              <a:t>3</a:t>
            </a:fld>
            <a:endParaRPr lang="en-US"/>
          </a:p>
        </p:txBody>
      </p:sp>
    </p:spTree>
    <p:extLst>
      <p:ext uri="{BB962C8B-B14F-4D97-AF65-F5344CB8AC3E}">
        <p14:creationId xmlns:p14="http://schemas.microsoft.com/office/powerpoint/2010/main" val="219935230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r>
              <a:rPr lang="ar-LY" dirty="0" smtClean="0"/>
              <a:t>:</a:t>
            </a:r>
            <a:endParaRPr lang="en-US" dirty="0"/>
          </a:p>
        </p:txBody>
      </p:sp>
      <p:sp>
        <p:nvSpPr>
          <p:cNvPr id="3" name="Content Placeholder 2"/>
          <p:cNvSpPr>
            <a:spLocks noGrp="1"/>
          </p:cNvSpPr>
          <p:nvPr>
            <p:ph idx="1"/>
          </p:nvPr>
        </p:nvSpPr>
        <p:spPr/>
        <p:txBody>
          <a:bodyPr/>
          <a:lstStyle/>
          <a:p>
            <a:pPr algn="just"/>
            <a:r>
              <a:rPr lang="en-US" sz="2800" dirty="0" smtClean="0"/>
              <a:t>Political science is the branch of knowledge that deals with the state and system of government and it has many subfields.</a:t>
            </a:r>
          </a:p>
          <a:p>
            <a:pPr marL="0" indent="0" algn="just">
              <a:buNone/>
            </a:pPr>
            <a:endParaRPr lang="en-US" dirty="0"/>
          </a:p>
        </p:txBody>
      </p:sp>
      <p:sp>
        <p:nvSpPr>
          <p:cNvPr id="4" name="Date Placeholder 3"/>
          <p:cNvSpPr>
            <a:spLocks noGrp="1"/>
          </p:cNvSpPr>
          <p:nvPr>
            <p:ph type="dt" sz="half" idx="10"/>
          </p:nvPr>
        </p:nvSpPr>
        <p:spPr/>
        <p:txBody>
          <a:bodyPr/>
          <a:lstStyle/>
          <a:p>
            <a:fld id="{245AB244-3A5E-41D9-8E9A-E0A7B5D044B0}" type="datetime1">
              <a:rPr lang="en-US" smtClean="0"/>
              <a:t>11/14/2021</a:t>
            </a:fld>
            <a:endParaRPr lang="en-US"/>
          </a:p>
        </p:txBody>
      </p:sp>
      <p:sp>
        <p:nvSpPr>
          <p:cNvPr id="5" name="Slide Number Placeholder 4"/>
          <p:cNvSpPr>
            <a:spLocks noGrp="1"/>
          </p:cNvSpPr>
          <p:nvPr>
            <p:ph type="sldNum" sz="quarter" idx="12"/>
          </p:nvPr>
        </p:nvSpPr>
        <p:spPr/>
        <p:txBody>
          <a:bodyPr/>
          <a:lstStyle/>
          <a:p>
            <a:fld id="{B16CC30F-368B-4256-8DBE-EC1EC99E3453}" type="slidenum">
              <a:rPr lang="en-US" smtClean="0"/>
              <a:t>4</a:t>
            </a:fld>
            <a:endParaRPr lang="en-US"/>
          </a:p>
        </p:txBody>
      </p:sp>
    </p:spTree>
    <p:extLst>
      <p:ext uri="{BB962C8B-B14F-4D97-AF65-F5344CB8AC3E}">
        <p14:creationId xmlns:p14="http://schemas.microsoft.com/office/powerpoint/2010/main" val="411002645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American Politics</a:t>
            </a:r>
            <a:r>
              <a:rPr lang="ar-LY" dirty="0" smtClean="0"/>
              <a:t>:</a:t>
            </a:r>
            <a:endParaRPr lang="en-US" dirty="0"/>
          </a:p>
        </p:txBody>
      </p:sp>
      <p:sp>
        <p:nvSpPr>
          <p:cNvPr id="3" name="Content Placeholder 2"/>
          <p:cNvSpPr>
            <a:spLocks noGrp="1"/>
          </p:cNvSpPr>
          <p:nvPr>
            <p:ph sz="half" idx="1"/>
          </p:nvPr>
        </p:nvSpPr>
        <p:spPr>
          <a:xfrm>
            <a:off x="1066800" y="2103120"/>
            <a:ext cx="5087510" cy="3749040"/>
          </a:xfrm>
        </p:spPr>
        <p:txBody>
          <a:bodyPr/>
          <a:lstStyle/>
          <a:p>
            <a:pPr algn="just"/>
            <a:r>
              <a:rPr lang="en-US" kern="0" dirty="0" smtClean="0"/>
              <a:t>It is the study of politics in the united states. Including </a:t>
            </a:r>
            <a:r>
              <a:rPr lang="en-US" kern="0" dirty="0"/>
              <a:t>the study of national </a:t>
            </a:r>
            <a:r>
              <a:rPr lang="en-US" kern="0" spc="-100" dirty="0"/>
              <a:t>institutions (Congress, </a:t>
            </a:r>
            <a:r>
              <a:rPr lang="en-US" kern="0" spc="-100" dirty="0" smtClean="0"/>
              <a:t>the President</a:t>
            </a:r>
            <a:r>
              <a:rPr lang="en-US" kern="0" spc="-100" dirty="0"/>
              <a:t>, the Supreme Court, executive bureaucracy</a:t>
            </a:r>
            <a:r>
              <a:rPr lang="en-US" kern="0" spc="-100" dirty="0" smtClean="0"/>
              <a:t>),</a:t>
            </a:r>
            <a:r>
              <a:rPr lang="en-US" kern="0" spc="-100" dirty="0"/>
              <a:t> state and local government, and representative processes at all levels (elections, public opinion, interest groups, political parties, protest and extremist groups).</a:t>
            </a: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370638" y="2379751"/>
            <a:ext cx="4754562" cy="3195461"/>
          </a:xfrm>
        </p:spPr>
      </p:pic>
      <p:sp>
        <p:nvSpPr>
          <p:cNvPr id="5" name="Date Placeholder 4"/>
          <p:cNvSpPr>
            <a:spLocks noGrp="1"/>
          </p:cNvSpPr>
          <p:nvPr>
            <p:ph type="dt" sz="half" idx="10"/>
          </p:nvPr>
        </p:nvSpPr>
        <p:spPr/>
        <p:txBody>
          <a:bodyPr/>
          <a:lstStyle/>
          <a:p>
            <a:fld id="{5E68A308-735A-4F1D-B11B-44DB31F9475B}" type="datetime1">
              <a:rPr lang="en-US" smtClean="0"/>
              <a:t>11/14/2021</a:t>
            </a:fld>
            <a:endParaRPr lang="en-US"/>
          </a:p>
        </p:txBody>
      </p:sp>
      <p:sp>
        <p:nvSpPr>
          <p:cNvPr id="6" name="Slide Number Placeholder 5"/>
          <p:cNvSpPr>
            <a:spLocks noGrp="1"/>
          </p:cNvSpPr>
          <p:nvPr>
            <p:ph type="sldNum" sz="quarter" idx="12"/>
          </p:nvPr>
        </p:nvSpPr>
        <p:spPr/>
        <p:txBody>
          <a:bodyPr/>
          <a:lstStyle/>
          <a:p>
            <a:fld id="{B16CC30F-368B-4256-8DBE-EC1EC99E3453}" type="slidenum">
              <a:rPr lang="en-US" smtClean="0"/>
              <a:t>5</a:t>
            </a:fld>
            <a:endParaRPr lang="en-US"/>
          </a:p>
        </p:txBody>
      </p:sp>
    </p:spTree>
    <p:extLst>
      <p:ext uri="{BB962C8B-B14F-4D97-AF65-F5344CB8AC3E}">
        <p14:creationId xmlns:p14="http://schemas.microsoft.com/office/powerpoint/2010/main" val="135142015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Comparative Politics</a:t>
            </a:r>
            <a:r>
              <a:rPr lang="ar-LY" dirty="0" smtClean="0"/>
              <a:t>:</a:t>
            </a:r>
            <a:endParaRPr lang="en-US" dirty="0"/>
          </a:p>
        </p:txBody>
      </p:sp>
      <p:sp>
        <p:nvSpPr>
          <p:cNvPr id="3" name="Content Placeholder 2"/>
          <p:cNvSpPr>
            <a:spLocks noGrp="1"/>
          </p:cNvSpPr>
          <p:nvPr>
            <p:ph sz="half" idx="1"/>
          </p:nvPr>
        </p:nvSpPr>
        <p:spPr/>
        <p:txBody>
          <a:bodyPr/>
          <a:lstStyle/>
          <a:p>
            <a:pPr algn="just"/>
            <a:r>
              <a:rPr lang="en-US" dirty="0"/>
              <a:t>Comparative politics is the study of politics outside the United States or politics compared across countries, possibly including the USA. The field of comparative politics includes the study of governing institutions, electoral behavior and procedures, public policy, political economy, social movements and organizations, protest and revolution.</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70638" y="2369975"/>
            <a:ext cx="4754562" cy="2489069"/>
          </a:xfrm>
        </p:spPr>
      </p:pic>
      <p:sp>
        <p:nvSpPr>
          <p:cNvPr id="5" name="Date Placeholder 4"/>
          <p:cNvSpPr>
            <a:spLocks noGrp="1"/>
          </p:cNvSpPr>
          <p:nvPr>
            <p:ph type="dt" sz="half" idx="10"/>
          </p:nvPr>
        </p:nvSpPr>
        <p:spPr/>
        <p:txBody>
          <a:bodyPr/>
          <a:lstStyle/>
          <a:p>
            <a:fld id="{5E68A308-735A-4F1D-B11B-44DB31F9475B}" type="datetime1">
              <a:rPr lang="en-US" smtClean="0"/>
              <a:t>11/14/2021</a:t>
            </a:fld>
            <a:endParaRPr lang="en-US"/>
          </a:p>
        </p:txBody>
      </p:sp>
      <p:sp>
        <p:nvSpPr>
          <p:cNvPr id="6" name="Slide Number Placeholder 5"/>
          <p:cNvSpPr>
            <a:spLocks noGrp="1"/>
          </p:cNvSpPr>
          <p:nvPr>
            <p:ph type="sldNum" sz="quarter" idx="12"/>
          </p:nvPr>
        </p:nvSpPr>
        <p:spPr/>
        <p:txBody>
          <a:bodyPr/>
          <a:lstStyle/>
          <a:p>
            <a:fld id="{B16CC30F-368B-4256-8DBE-EC1EC99E3453}" type="slidenum">
              <a:rPr lang="en-US" smtClean="0"/>
              <a:t>6</a:t>
            </a:fld>
            <a:endParaRPr lang="en-US"/>
          </a:p>
        </p:txBody>
      </p:sp>
    </p:spTree>
    <p:extLst>
      <p:ext uri="{BB962C8B-B14F-4D97-AF65-F5344CB8AC3E}">
        <p14:creationId xmlns:p14="http://schemas.microsoft.com/office/powerpoint/2010/main" val="143665562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International Relations</a:t>
            </a:r>
            <a:r>
              <a:rPr lang="ar-LY" dirty="0" smtClean="0"/>
              <a:t>:</a:t>
            </a:r>
            <a:endParaRPr lang="en-US" dirty="0"/>
          </a:p>
        </p:txBody>
      </p:sp>
      <p:sp>
        <p:nvSpPr>
          <p:cNvPr id="3" name="Content Placeholder 2"/>
          <p:cNvSpPr>
            <a:spLocks noGrp="1"/>
          </p:cNvSpPr>
          <p:nvPr>
            <p:ph sz="half" idx="1"/>
          </p:nvPr>
        </p:nvSpPr>
        <p:spPr/>
        <p:txBody>
          <a:bodyPr/>
          <a:lstStyle/>
          <a:p>
            <a:pPr algn="just"/>
            <a:r>
              <a:rPr lang="en-US" dirty="0"/>
              <a:t>International Relations is the study of political relations between nation-states. It includes the study of diplomacy, military conflict, and conflict resolution, as well as the international political economy, international organizations, and other processes that operate across the boundaries of nation-states.</a:t>
            </a: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370638" y="2593910"/>
            <a:ext cx="4754562" cy="2490236"/>
          </a:xfrm>
        </p:spPr>
      </p:pic>
      <p:sp>
        <p:nvSpPr>
          <p:cNvPr id="5" name="Date Placeholder 4"/>
          <p:cNvSpPr>
            <a:spLocks noGrp="1"/>
          </p:cNvSpPr>
          <p:nvPr>
            <p:ph type="dt" sz="half" idx="10"/>
          </p:nvPr>
        </p:nvSpPr>
        <p:spPr/>
        <p:txBody>
          <a:bodyPr/>
          <a:lstStyle/>
          <a:p>
            <a:fld id="{5E68A308-735A-4F1D-B11B-44DB31F9475B}" type="datetime1">
              <a:rPr lang="en-US" smtClean="0"/>
              <a:t>11/14/2021</a:t>
            </a:fld>
            <a:endParaRPr lang="en-US"/>
          </a:p>
        </p:txBody>
      </p:sp>
      <p:sp>
        <p:nvSpPr>
          <p:cNvPr id="6" name="Slide Number Placeholder 5"/>
          <p:cNvSpPr>
            <a:spLocks noGrp="1"/>
          </p:cNvSpPr>
          <p:nvPr>
            <p:ph type="sldNum" sz="quarter" idx="12"/>
          </p:nvPr>
        </p:nvSpPr>
        <p:spPr/>
        <p:txBody>
          <a:bodyPr/>
          <a:lstStyle/>
          <a:p>
            <a:fld id="{B16CC30F-368B-4256-8DBE-EC1EC99E3453}" type="slidenum">
              <a:rPr lang="en-US" smtClean="0"/>
              <a:t>7</a:t>
            </a:fld>
            <a:endParaRPr lang="en-US"/>
          </a:p>
        </p:txBody>
      </p:sp>
    </p:spTree>
    <p:extLst>
      <p:ext uri="{BB962C8B-B14F-4D97-AF65-F5344CB8AC3E}">
        <p14:creationId xmlns:p14="http://schemas.microsoft.com/office/powerpoint/2010/main" val="349837061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Political Theory</a:t>
            </a:r>
            <a:r>
              <a:rPr lang="ar-LY" dirty="0" smtClean="0"/>
              <a:t>:</a:t>
            </a:r>
            <a:endParaRPr lang="en-US" dirty="0"/>
          </a:p>
        </p:txBody>
      </p:sp>
      <p:sp>
        <p:nvSpPr>
          <p:cNvPr id="3" name="Content Placeholder 2"/>
          <p:cNvSpPr>
            <a:spLocks noGrp="1"/>
          </p:cNvSpPr>
          <p:nvPr>
            <p:ph sz="half" idx="1"/>
          </p:nvPr>
        </p:nvSpPr>
        <p:spPr/>
        <p:txBody>
          <a:bodyPr/>
          <a:lstStyle/>
          <a:p>
            <a:pPr algn="just"/>
            <a:r>
              <a:rPr lang="en-US" dirty="0"/>
              <a:t>Political theory is the oldest field in political science. Finding its roots in the ancient theories of Aristotle and Plato, this field integrates the timeless with timely questions about political ideology, fairness, justice, and equity.</a:t>
            </a: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370638" y="2194521"/>
            <a:ext cx="4754562" cy="3565921"/>
          </a:xfrm>
        </p:spPr>
      </p:pic>
      <p:sp>
        <p:nvSpPr>
          <p:cNvPr id="5" name="Date Placeholder 4"/>
          <p:cNvSpPr>
            <a:spLocks noGrp="1"/>
          </p:cNvSpPr>
          <p:nvPr>
            <p:ph type="dt" sz="half" idx="10"/>
          </p:nvPr>
        </p:nvSpPr>
        <p:spPr/>
        <p:txBody>
          <a:bodyPr/>
          <a:lstStyle/>
          <a:p>
            <a:fld id="{5E68A308-735A-4F1D-B11B-44DB31F9475B}" type="datetime1">
              <a:rPr lang="en-US" smtClean="0"/>
              <a:t>11/14/2021</a:t>
            </a:fld>
            <a:endParaRPr lang="en-US"/>
          </a:p>
        </p:txBody>
      </p:sp>
      <p:sp>
        <p:nvSpPr>
          <p:cNvPr id="6" name="Slide Number Placeholder 5"/>
          <p:cNvSpPr>
            <a:spLocks noGrp="1"/>
          </p:cNvSpPr>
          <p:nvPr>
            <p:ph type="sldNum" sz="quarter" idx="12"/>
          </p:nvPr>
        </p:nvSpPr>
        <p:spPr/>
        <p:txBody>
          <a:bodyPr/>
          <a:lstStyle/>
          <a:p>
            <a:fld id="{B16CC30F-368B-4256-8DBE-EC1EC99E3453}" type="slidenum">
              <a:rPr lang="en-US" smtClean="0"/>
              <a:t>8</a:t>
            </a:fld>
            <a:endParaRPr lang="en-US"/>
          </a:p>
        </p:txBody>
      </p:sp>
    </p:spTree>
    <p:extLst>
      <p:ext uri="{BB962C8B-B14F-4D97-AF65-F5344CB8AC3E}">
        <p14:creationId xmlns:p14="http://schemas.microsoft.com/office/powerpoint/2010/main" val="54492677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Public Policy</a:t>
            </a:r>
            <a:r>
              <a:rPr lang="ar-LY" dirty="0" smtClean="0"/>
              <a:t>:</a:t>
            </a:r>
            <a:endParaRPr lang="en-US" dirty="0"/>
          </a:p>
        </p:txBody>
      </p:sp>
      <p:sp>
        <p:nvSpPr>
          <p:cNvPr id="3" name="Content Placeholder 2"/>
          <p:cNvSpPr>
            <a:spLocks noGrp="1"/>
          </p:cNvSpPr>
          <p:nvPr>
            <p:ph sz="half" idx="1"/>
          </p:nvPr>
        </p:nvSpPr>
        <p:spPr/>
        <p:txBody>
          <a:bodyPr/>
          <a:lstStyle/>
          <a:p>
            <a:pPr algn="just"/>
            <a:r>
              <a:rPr lang="en-US" dirty="0"/>
              <a:t>Public Policy is a very broad field of study that explores substantive policy areas as well as the </a:t>
            </a:r>
            <a:r>
              <a:rPr lang="en-US" dirty="0" smtClean="0"/>
              <a:t>procedures </a:t>
            </a:r>
            <a:r>
              <a:rPr lang="en-US" dirty="0"/>
              <a:t>of policy making. Examples of substantive areas include social welfare policy, communications policy, and morality policy.</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70638" y="2295555"/>
            <a:ext cx="4754562" cy="3363852"/>
          </a:xfrm>
        </p:spPr>
      </p:pic>
      <p:sp>
        <p:nvSpPr>
          <p:cNvPr id="5" name="Date Placeholder 4"/>
          <p:cNvSpPr>
            <a:spLocks noGrp="1"/>
          </p:cNvSpPr>
          <p:nvPr>
            <p:ph type="dt" sz="half" idx="10"/>
          </p:nvPr>
        </p:nvSpPr>
        <p:spPr/>
        <p:txBody>
          <a:bodyPr/>
          <a:lstStyle/>
          <a:p>
            <a:fld id="{5E68A308-735A-4F1D-B11B-44DB31F9475B}" type="datetime1">
              <a:rPr lang="en-US" smtClean="0"/>
              <a:t>11/14/2021</a:t>
            </a:fld>
            <a:endParaRPr lang="en-US"/>
          </a:p>
        </p:txBody>
      </p:sp>
      <p:sp>
        <p:nvSpPr>
          <p:cNvPr id="6" name="Slide Number Placeholder 5"/>
          <p:cNvSpPr>
            <a:spLocks noGrp="1"/>
          </p:cNvSpPr>
          <p:nvPr>
            <p:ph type="sldNum" sz="quarter" idx="12"/>
          </p:nvPr>
        </p:nvSpPr>
        <p:spPr/>
        <p:txBody>
          <a:bodyPr/>
          <a:lstStyle/>
          <a:p>
            <a:fld id="{B16CC30F-368B-4256-8DBE-EC1EC99E3453}" type="slidenum">
              <a:rPr lang="en-US" smtClean="0"/>
              <a:t>9</a:t>
            </a:fld>
            <a:endParaRPr lang="en-US"/>
          </a:p>
        </p:txBody>
      </p:sp>
    </p:spTree>
    <p:extLst>
      <p:ext uri="{BB962C8B-B14F-4D97-AF65-F5344CB8AC3E}">
        <p14:creationId xmlns:p14="http://schemas.microsoft.com/office/powerpoint/2010/main" val="223460067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373545"/>
      </a:dk2>
      <a:lt2>
        <a:srgbClr val="BCD0E0"/>
      </a:lt2>
      <a:accent1>
        <a:srgbClr val="3494BA"/>
      </a:accent1>
      <a:accent2>
        <a:srgbClr val="58B6C0"/>
      </a:accent2>
      <a:accent3>
        <a:srgbClr val="75BDA7"/>
      </a:accent3>
      <a:accent4>
        <a:srgbClr val="7A8C8E"/>
      </a:accent4>
      <a:accent5>
        <a:srgbClr val="84ACB6"/>
      </a:accent5>
      <a:accent6>
        <a:srgbClr val="6793CD"/>
      </a:accent6>
      <a:hlink>
        <a:srgbClr val="6B9F25"/>
      </a:hlink>
      <a:folHlink>
        <a:srgbClr val="9F6715"/>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913DB040-6816-4415-960D-8178C78575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Savon</Template>
  <TotalTime>191</TotalTime>
  <Words>414</Words>
  <Application>Microsoft Office PowerPoint</Application>
  <PresentationFormat>Widescreen</PresentationFormat>
  <Paragraphs>58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Century Gothic</vt:lpstr>
      <vt:lpstr>Tahoma</vt:lpstr>
      <vt:lpstr>Savon</vt:lpstr>
      <vt:lpstr>   </vt:lpstr>
      <vt:lpstr>Content:</vt:lpstr>
      <vt:lpstr>Objective:</vt:lpstr>
      <vt:lpstr>Introduction:</vt:lpstr>
      <vt:lpstr>What is American Politics:</vt:lpstr>
      <vt:lpstr>What is Comparative Politics:</vt:lpstr>
      <vt:lpstr>What is International Relations:</vt:lpstr>
      <vt:lpstr>What is Political Theory:</vt:lpstr>
      <vt:lpstr>What is Public Policy:</vt:lpstr>
      <vt:lpstr>Conclusion:</vt:lpstr>
      <vt:lpstr>Reference: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subfields of political science</dc:title>
  <dc:creator>rsalmboo rsalmboo</dc:creator>
  <cp:lastModifiedBy>Maher Fattouh</cp:lastModifiedBy>
  <cp:revision>31</cp:revision>
  <dcterms:created xsi:type="dcterms:W3CDTF">2021-10-19T09:44:02Z</dcterms:created>
  <dcterms:modified xsi:type="dcterms:W3CDTF">2021-11-14T07:23:46Z</dcterms:modified>
</cp:coreProperties>
</file>