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28" r:id="rId1"/>
  </p:sldMasterIdLst>
  <p:notesMasterIdLst>
    <p:notesMasterId r:id="rId12"/>
  </p:notesMasterIdLst>
  <p:sldIdLst>
    <p:sldId id="256" r:id="rId2"/>
    <p:sldId id="257" r:id="rId3"/>
    <p:sldId id="258" r:id="rId4"/>
    <p:sldId id="259" r:id="rId5"/>
    <p:sldId id="260" r:id="rId6"/>
    <p:sldId id="261" r:id="rId7"/>
    <p:sldId id="262" r:id="rId8"/>
    <p:sldId id="263" r:id="rId9"/>
    <p:sldId id="265" r:id="rId10"/>
    <p:sldId id="264" r:id="rId11"/>
  </p:sldIdLst>
  <p:sldSz cx="9144000" cy="6858000" type="screen4x3"/>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366C35C-2313-4B9F-B885-78BC955BFD6E}" type="datetimeFigureOut">
              <a:rPr lang="ar-LY" smtClean="0"/>
              <a:t>14/06/1443</a:t>
            </a:fld>
            <a:endParaRPr lang="ar-LY"/>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6C818A5-2F2E-4391-97E1-7733AD7D4761}" type="slidenum">
              <a:rPr lang="ar-LY" smtClean="0"/>
              <a:t>‹#›</a:t>
            </a:fld>
            <a:endParaRPr lang="ar-LY"/>
          </a:p>
        </p:txBody>
      </p:sp>
    </p:spTree>
    <p:extLst>
      <p:ext uri="{BB962C8B-B14F-4D97-AF65-F5344CB8AC3E}">
        <p14:creationId xmlns:p14="http://schemas.microsoft.com/office/powerpoint/2010/main" val="349233015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r>
              <a:rPr lang="ar-LY"/>
              <a:t>2021April15</a:t>
            </a:r>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0FF2EBD-0B12-4536-8351-16372E9237FF}" type="slidenum">
              <a:rPr lang="ar-LY" smtClean="0"/>
              <a:t>‹#›</a:t>
            </a:fld>
            <a:endParaRPr lang="ar-L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r>
              <a:rPr lang="ar-LY"/>
              <a:t>2021April15</a:t>
            </a:r>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0FF2EBD-0B12-4536-8351-16372E9237FF}" type="slidenum">
              <a:rPr lang="ar-LY" smtClean="0"/>
              <a:t>‹#›</a:t>
            </a:fld>
            <a:endParaRPr lang="ar-L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r>
              <a:rPr lang="ar-LY"/>
              <a:t>2021April15</a:t>
            </a:r>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0FF2EBD-0B12-4536-8351-16372E9237FF}" type="slidenum">
              <a:rPr lang="ar-LY" smtClean="0"/>
              <a:t>‹#›</a:t>
            </a:fld>
            <a:endParaRPr lang="ar-L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r>
              <a:rPr lang="ar-LY"/>
              <a:t>2021April15</a:t>
            </a:r>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0FF2EBD-0B12-4536-8351-16372E9237FF}" type="slidenum">
              <a:rPr lang="ar-LY" smtClean="0"/>
              <a:t>‹#›</a:t>
            </a:fld>
            <a:endParaRPr lang="ar-L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r>
              <a:rPr lang="ar-LY"/>
              <a:t>2021April15</a:t>
            </a:r>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0FF2EBD-0B12-4536-8351-16372E9237FF}" type="slidenum">
              <a:rPr lang="ar-LY" smtClean="0"/>
              <a:t>‹#›</a:t>
            </a:fld>
            <a:endParaRPr lang="ar-L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r>
              <a:rPr lang="ar-LY"/>
              <a:t>2021April15</a:t>
            </a:r>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0FF2EBD-0B12-4536-8351-16372E9237FF}" type="slidenum">
              <a:rPr lang="ar-LY" smtClean="0"/>
              <a:t>‹#›</a:t>
            </a:fld>
            <a:endParaRPr lang="ar-L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Date Placeholder 6"/>
          <p:cNvSpPr>
            <a:spLocks noGrp="1"/>
          </p:cNvSpPr>
          <p:nvPr>
            <p:ph type="dt" sz="half" idx="10"/>
          </p:nvPr>
        </p:nvSpPr>
        <p:spPr/>
        <p:txBody>
          <a:bodyPr/>
          <a:lstStyle/>
          <a:p>
            <a:r>
              <a:rPr lang="ar-LY"/>
              <a:t>2021April15</a:t>
            </a:r>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80FF2EBD-0B12-4536-8351-16372E9237FF}" type="slidenum">
              <a:rPr lang="ar-LY" smtClean="0"/>
              <a:t>‹#›</a:t>
            </a:fld>
            <a:endParaRPr lang="ar-L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Date Placeholder 2"/>
          <p:cNvSpPr>
            <a:spLocks noGrp="1"/>
          </p:cNvSpPr>
          <p:nvPr>
            <p:ph type="dt" sz="half" idx="10"/>
          </p:nvPr>
        </p:nvSpPr>
        <p:spPr/>
        <p:txBody>
          <a:bodyPr/>
          <a:lstStyle/>
          <a:p>
            <a:r>
              <a:rPr lang="ar-LY"/>
              <a:t>2021April15</a:t>
            </a:r>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80FF2EBD-0B12-4536-8351-16372E9237FF}" type="slidenum">
              <a:rPr lang="ar-LY" smtClean="0"/>
              <a:t>‹#›</a:t>
            </a:fld>
            <a:endParaRPr lang="ar-L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ar-LY"/>
              <a:t>2021April15</a:t>
            </a:r>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80FF2EBD-0B12-4536-8351-16372E9237FF}" type="slidenum">
              <a:rPr lang="ar-LY" smtClean="0"/>
              <a:t>‹#›</a:t>
            </a:fld>
            <a:endParaRPr lang="ar-L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r>
              <a:rPr lang="ar-LY"/>
              <a:t>2021April15</a:t>
            </a:r>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0FF2EBD-0B12-4536-8351-16372E9237FF}" type="slidenum">
              <a:rPr lang="ar-LY" smtClean="0"/>
              <a:t>‹#›</a:t>
            </a:fld>
            <a:endParaRPr lang="ar-LY"/>
          </a:p>
        </p:txBody>
      </p:sp>
      <p:sp>
        <p:nvSpPr>
          <p:cNvPr id="9" name="Content Placeholder 8"/>
          <p:cNvSpPr>
            <a:spLocks noGrp="1"/>
          </p:cNvSpPr>
          <p:nvPr>
            <p:ph sz="quarter" idx="13"/>
          </p:nvPr>
        </p:nvSpPr>
        <p:spPr>
          <a:xfrm>
            <a:off x="304800" y="381000"/>
            <a:ext cx="7772400" cy="4942840"/>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8" name="Date Placeholder 7"/>
          <p:cNvSpPr>
            <a:spLocks noGrp="1"/>
          </p:cNvSpPr>
          <p:nvPr>
            <p:ph type="dt" sz="half" idx="10"/>
          </p:nvPr>
        </p:nvSpPr>
        <p:spPr/>
        <p:txBody>
          <a:bodyPr/>
          <a:lstStyle/>
          <a:p>
            <a:r>
              <a:rPr lang="ar-LY"/>
              <a:t>2021April15</a:t>
            </a:r>
          </a:p>
        </p:txBody>
      </p:sp>
      <p:sp>
        <p:nvSpPr>
          <p:cNvPr id="9" name="Slide Number Placeholder 8"/>
          <p:cNvSpPr>
            <a:spLocks noGrp="1"/>
          </p:cNvSpPr>
          <p:nvPr>
            <p:ph type="sldNum" sz="quarter" idx="11"/>
          </p:nvPr>
        </p:nvSpPr>
        <p:spPr/>
        <p:txBody>
          <a:bodyPr/>
          <a:lstStyle/>
          <a:p>
            <a:fld id="{80FF2EBD-0B12-4536-8351-16372E9237FF}" type="slidenum">
              <a:rPr lang="ar-LY" smtClean="0"/>
              <a:t>‹#›</a:t>
            </a:fld>
            <a:endParaRPr lang="ar-LY"/>
          </a:p>
        </p:txBody>
      </p:sp>
      <p:sp>
        <p:nvSpPr>
          <p:cNvPr id="10" name="Footer Placeholder 9"/>
          <p:cNvSpPr>
            <a:spLocks noGrp="1"/>
          </p:cNvSpPr>
          <p:nvPr>
            <p:ph type="ftr" sz="quarter" idx="12"/>
          </p:nvPr>
        </p:nvSpPr>
        <p:spPr/>
        <p:txBody>
          <a:bodyPr/>
          <a:lstStyle/>
          <a:p>
            <a:endParaRPr lang="ar-L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0FF2EBD-0B12-4536-8351-16372E9237FF}" type="slidenum">
              <a:rPr lang="ar-LY" smtClean="0"/>
              <a:t>‹#›</a:t>
            </a:fld>
            <a:endParaRPr lang="ar-LY"/>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LY"/>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r>
              <a:rPr lang="ar-LY"/>
              <a:t>2021April15</a:t>
            </a:r>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817368" y="900100"/>
            <a:ext cx="6264696" cy="2744924"/>
          </a:xfrm>
        </p:spPr>
        <p:txBody>
          <a:bodyPr>
            <a:normAutofit fontScale="90000"/>
          </a:bodyPr>
          <a:lstStyle/>
          <a:p>
            <a:r>
              <a:rPr lang="en-US" sz="2200" dirty="0"/>
              <a:t>Libyan </a:t>
            </a:r>
            <a:r>
              <a:rPr lang="en-US" sz="2200" dirty="0" smtClean="0"/>
              <a:t>International Medical University</a:t>
            </a:r>
            <a:r>
              <a:rPr lang="en-US" sz="2200" dirty="0"/>
              <a:t/>
            </a:r>
            <a:br>
              <a:rPr lang="en-US" sz="2200" dirty="0"/>
            </a:br>
            <a:r>
              <a:rPr lang="en-US" sz="2200" dirty="0"/>
              <a:t>Faculty </a:t>
            </a:r>
            <a:r>
              <a:rPr lang="en-US" sz="2200" dirty="0" smtClean="0"/>
              <a:t>of  Business </a:t>
            </a:r>
            <a:r>
              <a:rPr lang="en-US" sz="2200" dirty="0"/>
              <a:t>Administration</a:t>
            </a:r>
            <a:br>
              <a:rPr lang="en-US" sz="2200" dirty="0"/>
            </a:br>
            <a:r>
              <a:rPr lang="en-US" sz="2200" dirty="0"/>
              <a:t/>
            </a:r>
            <a:br>
              <a:rPr lang="en-US" sz="2200" dirty="0"/>
            </a:br>
            <a:r>
              <a:rPr lang="en-US" sz="2200" dirty="0"/>
              <a:t/>
            </a:r>
            <a:br>
              <a:rPr lang="en-US" sz="2200" dirty="0"/>
            </a:br>
            <a:r>
              <a:rPr lang="en-US" sz="2800" dirty="0"/>
              <a:t/>
            </a:r>
            <a:br>
              <a:rPr lang="en-US" sz="2800" dirty="0"/>
            </a:br>
            <a:r>
              <a:rPr lang="en-US" sz="2800" dirty="0"/>
              <a:t/>
            </a:r>
            <a:br>
              <a:rPr lang="en-US" sz="2800" dirty="0"/>
            </a:br>
            <a:r>
              <a:rPr lang="en-US" sz="2800" dirty="0"/>
              <a:t>The </a:t>
            </a:r>
            <a:r>
              <a:rPr lang="en-US" sz="2800" dirty="0" smtClean="0"/>
              <a:t>Need for Continuing Education for Nurses</a:t>
            </a:r>
            <a:endParaRPr lang="ar-LY" sz="2800" dirty="0"/>
          </a:p>
        </p:txBody>
      </p:sp>
      <p:sp>
        <p:nvSpPr>
          <p:cNvPr id="3" name="عنوان فرعي 2"/>
          <p:cNvSpPr>
            <a:spLocks noGrp="1"/>
          </p:cNvSpPr>
          <p:nvPr>
            <p:ph type="subTitle" idx="1"/>
          </p:nvPr>
        </p:nvSpPr>
        <p:spPr>
          <a:xfrm>
            <a:off x="899592" y="4941168"/>
            <a:ext cx="6400800" cy="1752600"/>
          </a:xfrm>
        </p:spPr>
        <p:txBody>
          <a:bodyPr>
            <a:normAutofit/>
          </a:bodyPr>
          <a:lstStyle/>
          <a:p>
            <a:pPr algn="l"/>
            <a:r>
              <a:rPr lang="en-US" sz="1600" dirty="0">
                <a:solidFill>
                  <a:schemeClr val="tx1"/>
                </a:solidFill>
              </a:rPr>
              <a:t>Student Name: </a:t>
            </a:r>
            <a:r>
              <a:rPr lang="en-US" sz="1600" dirty="0" err="1">
                <a:solidFill>
                  <a:schemeClr val="tx1"/>
                </a:solidFill>
              </a:rPr>
              <a:t>Alaa</a:t>
            </a:r>
            <a:r>
              <a:rPr lang="en-US" sz="1600" dirty="0">
                <a:solidFill>
                  <a:schemeClr val="tx1"/>
                </a:solidFill>
              </a:rPr>
              <a:t> </a:t>
            </a:r>
            <a:r>
              <a:rPr lang="en-US" sz="1600" dirty="0" err="1">
                <a:solidFill>
                  <a:schemeClr val="tx1"/>
                </a:solidFill>
              </a:rPr>
              <a:t>khalid</a:t>
            </a:r>
            <a:r>
              <a:rPr lang="en-US" sz="1600" dirty="0">
                <a:solidFill>
                  <a:schemeClr val="tx1"/>
                </a:solidFill>
              </a:rPr>
              <a:t> </a:t>
            </a:r>
            <a:r>
              <a:rPr lang="en-US" sz="1600" dirty="0" err="1">
                <a:solidFill>
                  <a:schemeClr val="tx1"/>
                </a:solidFill>
              </a:rPr>
              <a:t>Elmahgoub</a:t>
            </a:r>
            <a:endParaRPr lang="en-US" sz="1600" dirty="0">
              <a:solidFill>
                <a:schemeClr val="tx1"/>
              </a:solidFill>
            </a:endParaRPr>
          </a:p>
          <a:p>
            <a:pPr algn="l"/>
            <a:r>
              <a:rPr lang="en-US" sz="1600" dirty="0">
                <a:solidFill>
                  <a:schemeClr val="tx1"/>
                </a:solidFill>
              </a:rPr>
              <a:t>ID:1993</a:t>
            </a:r>
          </a:p>
          <a:p>
            <a:pPr algn="l"/>
            <a:r>
              <a:rPr lang="en-US" sz="1600" dirty="0">
                <a:solidFill>
                  <a:schemeClr val="tx1"/>
                </a:solidFill>
              </a:rPr>
              <a:t>Instructor </a:t>
            </a:r>
            <a:r>
              <a:rPr lang="en-US" sz="1600" dirty="0" err="1">
                <a:solidFill>
                  <a:schemeClr val="tx1"/>
                </a:solidFill>
              </a:rPr>
              <a:t>Name:Dr.seraj</a:t>
            </a:r>
            <a:r>
              <a:rPr lang="en-US" sz="1600" dirty="0">
                <a:solidFill>
                  <a:schemeClr val="tx1"/>
                </a:solidFill>
              </a:rPr>
              <a:t> </a:t>
            </a:r>
            <a:r>
              <a:rPr lang="en-US" sz="1600" dirty="0" err="1">
                <a:solidFill>
                  <a:schemeClr val="tx1"/>
                </a:solidFill>
              </a:rPr>
              <a:t>abaas</a:t>
            </a:r>
            <a:endParaRPr lang="ar-LY" sz="1600" dirty="0">
              <a:solidFill>
                <a:schemeClr val="tx1"/>
              </a:solidFill>
            </a:endParaRPr>
          </a:p>
        </p:txBody>
      </p:sp>
      <p:sp>
        <p:nvSpPr>
          <p:cNvPr id="4" name="عنصر نائب للتاريخ 3"/>
          <p:cNvSpPr>
            <a:spLocks noGrp="1"/>
          </p:cNvSpPr>
          <p:nvPr>
            <p:ph type="dt" sz="half" idx="10"/>
          </p:nvPr>
        </p:nvSpPr>
        <p:spPr/>
        <p:txBody>
          <a:bodyPr/>
          <a:lstStyle/>
          <a:p>
            <a:r>
              <a:rPr lang="en-US" dirty="0"/>
              <a:t>.</a:t>
            </a:r>
            <a:endParaRPr lang="ar-LY" dirty="0"/>
          </a:p>
        </p:txBody>
      </p:sp>
      <p:sp>
        <p:nvSpPr>
          <p:cNvPr id="5" name="عنصر نائب لرقم الشريحة 4"/>
          <p:cNvSpPr>
            <a:spLocks noGrp="1"/>
          </p:cNvSpPr>
          <p:nvPr>
            <p:ph type="sldNum" sz="quarter" idx="12"/>
          </p:nvPr>
        </p:nvSpPr>
        <p:spPr/>
        <p:txBody>
          <a:bodyPr/>
          <a:lstStyle/>
          <a:p>
            <a:fld id="{80FF2EBD-0B12-4536-8351-16372E9237FF}" type="slidenum">
              <a:rPr lang="ar-LY" smtClean="0"/>
              <a:t>1</a:t>
            </a:fld>
            <a:endParaRPr lang="ar-LY"/>
          </a:p>
        </p:txBody>
      </p:sp>
      <p:pic>
        <p:nvPicPr>
          <p:cNvPr id="1026" name="Picture 2" descr="C:\Users\pcc22320181\Desktop\gjgjfobgoijbo'gj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68" y="0"/>
            <a:ext cx="1800200" cy="1800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2526"/>
            <a:ext cx="1788093" cy="2159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4697960"/>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a:t>THANK YOU!</a:t>
            </a:r>
            <a:endParaRPr lang="ar-LY" dirty="0"/>
          </a:p>
        </p:txBody>
      </p:sp>
      <p:sp>
        <p:nvSpPr>
          <p:cNvPr id="3" name="عنوان فرعي 2"/>
          <p:cNvSpPr>
            <a:spLocks noGrp="1"/>
          </p:cNvSpPr>
          <p:nvPr>
            <p:ph type="subTitle" idx="1"/>
          </p:nvPr>
        </p:nvSpPr>
        <p:spPr/>
        <p:txBody>
          <a:bodyPr/>
          <a:lstStyle/>
          <a:p>
            <a:r>
              <a:rPr lang="en-US" dirty="0"/>
              <a:t>..</a:t>
            </a:r>
            <a:endParaRPr lang="ar-LY" dirty="0"/>
          </a:p>
        </p:txBody>
      </p:sp>
      <p:sp>
        <p:nvSpPr>
          <p:cNvPr id="4" name="عنصر نائب للتاريخ 3"/>
          <p:cNvSpPr>
            <a:spLocks noGrp="1"/>
          </p:cNvSpPr>
          <p:nvPr>
            <p:ph type="dt" sz="half" idx="10"/>
          </p:nvPr>
        </p:nvSpPr>
        <p:spPr/>
        <p:txBody>
          <a:bodyPr/>
          <a:lstStyle/>
          <a:p>
            <a:r>
              <a:rPr lang="en-US" dirty="0"/>
              <a:t>.</a:t>
            </a:r>
            <a:endParaRPr lang="ar-LY" dirty="0"/>
          </a:p>
        </p:txBody>
      </p:sp>
      <p:sp>
        <p:nvSpPr>
          <p:cNvPr id="5" name="عنصر نائب لرقم الشريحة 4"/>
          <p:cNvSpPr>
            <a:spLocks noGrp="1"/>
          </p:cNvSpPr>
          <p:nvPr>
            <p:ph type="sldNum" sz="quarter" idx="12"/>
          </p:nvPr>
        </p:nvSpPr>
        <p:spPr/>
        <p:txBody>
          <a:bodyPr/>
          <a:lstStyle/>
          <a:p>
            <a:fld id="{80FF2EBD-0B12-4536-8351-16372E9237FF}" type="slidenum">
              <a:rPr lang="ar-LY" smtClean="0"/>
              <a:t>10</a:t>
            </a:fld>
            <a:endParaRPr lang="ar-LY"/>
          </a:p>
        </p:txBody>
      </p:sp>
    </p:spTree>
    <p:extLst>
      <p:ext uri="{BB962C8B-B14F-4D97-AF65-F5344CB8AC3E}">
        <p14:creationId xmlns:p14="http://schemas.microsoft.com/office/powerpoint/2010/main" val="1670456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dirty="0"/>
              <a:t>Content</a:t>
            </a:r>
            <a:endParaRPr lang="ar-LY" sz="3600" dirty="0"/>
          </a:p>
        </p:txBody>
      </p:sp>
      <p:sp>
        <p:nvSpPr>
          <p:cNvPr id="3" name="عنصر نائب للمحتوى 2"/>
          <p:cNvSpPr>
            <a:spLocks noGrp="1"/>
          </p:cNvSpPr>
          <p:nvPr>
            <p:ph idx="1"/>
          </p:nvPr>
        </p:nvSpPr>
        <p:spPr/>
        <p:txBody>
          <a:bodyPr>
            <a:normAutofit/>
          </a:bodyPr>
          <a:lstStyle/>
          <a:p>
            <a:pPr marL="0" indent="0" algn="just">
              <a:buNone/>
            </a:pPr>
            <a:r>
              <a:rPr lang="en-US" dirty="0"/>
              <a:t>Introduction</a:t>
            </a:r>
          </a:p>
          <a:p>
            <a:pPr marL="0" indent="0" algn="just">
              <a:buNone/>
            </a:pPr>
            <a:endParaRPr lang="en-US" dirty="0"/>
          </a:p>
          <a:p>
            <a:pPr marL="0" indent="0" algn="just">
              <a:buNone/>
            </a:pPr>
            <a:r>
              <a:rPr lang="en-US" dirty="0"/>
              <a:t>What Is Nursing Continuing Education</a:t>
            </a:r>
          </a:p>
          <a:p>
            <a:pPr marL="0" indent="0" algn="just">
              <a:buNone/>
            </a:pPr>
            <a:endParaRPr lang="en-US" dirty="0"/>
          </a:p>
          <a:p>
            <a:pPr marL="0" indent="0" algn="just">
              <a:buNone/>
            </a:pPr>
            <a:r>
              <a:rPr lang="en-US" dirty="0"/>
              <a:t>Why Is Nursing Continuing Education Important</a:t>
            </a:r>
          </a:p>
          <a:p>
            <a:pPr marL="0" indent="0" algn="just">
              <a:buNone/>
            </a:pPr>
            <a:endParaRPr lang="en-US" dirty="0"/>
          </a:p>
          <a:p>
            <a:pPr marL="0" indent="0" algn="just">
              <a:buNone/>
            </a:pPr>
            <a:r>
              <a:rPr lang="en-US" dirty="0"/>
              <a:t>What Are the Benefits of Continuing Nursing Education From your Employer’s Standpoint</a:t>
            </a:r>
          </a:p>
          <a:p>
            <a:pPr marL="0" indent="0" algn="just">
              <a:buNone/>
            </a:pPr>
            <a:endParaRPr lang="en-US" dirty="0"/>
          </a:p>
          <a:p>
            <a:pPr marL="0" indent="0" algn="just">
              <a:buNone/>
            </a:pPr>
            <a:r>
              <a:rPr lang="en-US" dirty="0"/>
              <a:t>conclusion</a:t>
            </a:r>
          </a:p>
          <a:p>
            <a:pPr marL="0" indent="0" algn="l">
              <a:buNone/>
            </a:pPr>
            <a:endParaRPr lang="en-US" dirty="0"/>
          </a:p>
        </p:txBody>
      </p:sp>
      <p:sp>
        <p:nvSpPr>
          <p:cNvPr id="4" name="عنصر نائب للتاريخ 3"/>
          <p:cNvSpPr>
            <a:spLocks noGrp="1"/>
          </p:cNvSpPr>
          <p:nvPr>
            <p:ph type="dt" sz="half" idx="10"/>
          </p:nvPr>
        </p:nvSpPr>
        <p:spPr/>
        <p:txBody>
          <a:bodyPr/>
          <a:lstStyle/>
          <a:p>
            <a:r>
              <a:rPr lang="en-US" dirty="0"/>
              <a:t>.</a:t>
            </a:r>
            <a:endParaRPr lang="ar-LY" dirty="0"/>
          </a:p>
        </p:txBody>
      </p:sp>
      <p:sp>
        <p:nvSpPr>
          <p:cNvPr id="5" name="عنصر نائب لرقم الشريحة 4"/>
          <p:cNvSpPr>
            <a:spLocks noGrp="1"/>
          </p:cNvSpPr>
          <p:nvPr>
            <p:ph type="sldNum" sz="quarter" idx="12"/>
          </p:nvPr>
        </p:nvSpPr>
        <p:spPr/>
        <p:txBody>
          <a:bodyPr/>
          <a:lstStyle/>
          <a:p>
            <a:fld id="{80FF2EBD-0B12-4536-8351-16372E9237FF}" type="slidenum">
              <a:rPr lang="ar-LY" smtClean="0"/>
              <a:t>2</a:t>
            </a:fld>
            <a:endParaRPr lang="ar-LY"/>
          </a:p>
        </p:txBody>
      </p:sp>
    </p:spTree>
    <p:extLst>
      <p:ext uri="{BB962C8B-B14F-4D97-AF65-F5344CB8AC3E}">
        <p14:creationId xmlns:p14="http://schemas.microsoft.com/office/powerpoint/2010/main" val="2594280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2536" y="620688"/>
            <a:ext cx="8229600" cy="1066800"/>
          </a:xfrm>
        </p:spPr>
        <p:txBody>
          <a:bodyPr>
            <a:normAutofit/>
          </a:bodyPr>
          <a:lstStyle/>
          <a:p>
            <a:pPr algn="ctr"/>
            <a:r>
              <a:rPr lang="en-US" sz="3200" dirty="0"/>
              <a:t>Introduction</a:t>
            </a:r>
            <a:endParaRPr lang="ar-LY" sz="3200" dirty="0"/>
          </a:p>
        </p:txBody>
      </p:sp>
      <p:sp>
        <p:nvSpPr>
          <p:cNvPr id="3" name="عنصر نائب للمحتوى 2"/>
          <p:cNvSpPr>
            <a:spLocks noGrp="1"/>
          </p:cNvSpPr>
          <p:nvPr>
            <p:ph idx="1"/>
          </p:nvPr>
        </p:nvSpPr>
        <p:spPr/>
        <p:txBody>
          <a:bodyPr>
            <a:normAutofit/>
          </a:bodyPr>
          <a:lstStyle/>
          <a:p>
            <a:pPr marL="0" indent="0" algn="just">
              <a:buNone/>
            </a:pPr>
            <a:r>
              <a:rPr lang="en-US" dirty="0">
                <a:solidFill>
                  <a:srgbClr val="3E2E42"/>
                </a:solidFill>
                <a:latin typeface="Lato"/>
              </a:rPr>
              <a:t>Healthcare is constantly changing and evolving. Providers and nurses need ongoing education and training to keep up with new advancements, protocols, and patient expectations.</a:t>
            </a:r>
            <a:endParaRPr lang="ar-LY" dirty="0"/>
          </a:p>
        </p:txBody>
      </p:sp>
      <p:sp>
        <p:nvSpPr>
          <p:cNvPr id="4" name="عنصر نائب للتاريخ 3"/>
          <p:cNvSpPr>
            <a:spLocks noGrp="1"/>
          </p:cNvSpPr>
          <p:nvPr>
            <p:ph type="dt" sz="half" idx="10"/>
          </p:nvPr>
        </p:nvSpPr>
        <p:spPr/>
        <p:txBody>
          <a:bodyPr/>
          <a:lstStyle/>
          <a:p>
            <a:r>
              <a:rPr lang="en-US" dirty="0"/>
              <a:t>.</a:t>
            </a:r>
            <a:endParaRPr lang="ar-LY" dirty="0"/>
          </a:p>
        </p:txBody>
      </p:sp>
      <p:sp>
        <p:nvSpPr>
          <p:cNvPr id="5" name="عنصر نائب لرقم الشريحة 4"/>
          <p:cNvSpPr>
            <a:spLocks noGrp="1"/>
          </p:cNvSpPr>
          <p:nvPr>
            <p:ph type="sldNum" sz="quarter" idx="12"/>
          </p:nvPr>
        </p:nvSpPr>
        <p:spPr/>
        <p:txBody>
          <a:bodyPr/>
          <a:lstStyle/>
          <a:p>
            <a:fld id="{80FF2EBD-0B12-4536-8351-16372E9237FF}" type="slidenum">
              <a:rPr lang="ar-LY" smtClean="0"/>
              <a:t>3</a:t>
            </a:fld>
            <a:endParaRPr lang="ar-LY"/>
          </a:p>
        </p:txBody>
      </p:sp>
    </p:spTree>
    <p:extLst>
      <p:ext uri="{BB962C8B-B14F-4D97-AF65-F5344CB8AC3E}">
        <p14:creationId xmlns:p14="http://schemas.microsoft.com/office/powerpoint/2010/main" val="2615030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7620000" cy="1143000"/>
          </a:xfrm>
        </p:spPr>
        <p:txBody>
          <a:bodyPr>
            <a:normAutofit fontScale="90000"/>
          </a:bodyPr>
          <a:lstStyle/>
          <a:p>
            <a:pPr algn="just"/>
            <a:r>
              <a:rPr lang="en-US" dirty="0"/>
              <a:t>What Is Nursing Continuing Education</a:t>
            </a:r>
            <a:br>
              <a:rPr lang="en-US" dirty="0"/>
            </a:br>
            <a:endParaRPr lang="ar-LY" dirty="0"/>
          </a:p>
        </p:txBody>
      </p:sp>
      <p:sp>
        <p:nvSpPr>
          <p:cNvPr id="3" name="عنصر نائب للمحتوى 2"/>
          <p:cNvSpPr>
            <a:spLocks noGrp="1"/>
          </p:cNvSpPr>
          <p:nvPr>
            <p:ph idx="1"/>
          </p:nvPr>
        </p:nvSpPr>
        <p:spPr>
          <a:xfrm>
            <a:off x="179512" y="2060848"/>
            <a:ext cx="8229600" cy="4325112"/>
          </a:xfrm>
        </p:spPr>
        <p:txBody>
          <a:bodyPr>
            <a:normAutofit/>
          </a:bodyPr>
          <a:lstStyle/>
          <a:p>
            <a:pPr marL="0" indent="0" algn="l">
              <a:buNone/>
            </a:pPr>
            <a:r>
              <a:rPr lang="en-US" sz="2400" dirty="0">
                <a:solidFill>
                  <a:srgbClr val="696969"/>
                </a:solidFill>
                <a:latin typeface="aktiv-grotesk"/>
              </a:rPr>
              <a:t>Continuing education refers to the need to periodically brush up one’s knowledge as a means of always improving and staying on top of the game. There are three main acronyms you will often come across in discussions about continuing education: CE, CNE, and CEUS.</a:t>
            </a:r>
            <a:endParaRPr lang="ar-LY" sz="2400" dirty="0"/>
          </a:p>
        </p:txBody>
      </p:sp>
      <p:sp>
        <p:nvSpPr>
          <p:cNvPr id="4" name="عنصر نائب للتاريخ 3"/>
          <p:cNvSpPr>
            <a:spLocks noGrp="1"/>
          </p:cNvSpPr>
          <p:nvPr>
            <p:ph type="dt" sz="half" idx="10"/>
          </p:nvPr>
        </p:nvSpPr>
        <p:spPr/>
        <p:txBody>
          <a:bodyPr/>
          <a:lstStyle/>
          <a:p>
            <a:r>
              <a:rPr lang="en-US" dirty="0"/>
              <a:t>.</a:t>
            </a:r>
            <a:endParaRPr lang="ar-LY" dirty="0"/>
          </a:p>
        </p:txBody>
      </p:sp>
      <p:sp>
        <p:nvSpPr>
          <p:cNvPr id="5" name="عنصر نائب لرقم الشريحة 4"/>
          <p:cNvSpPr>
            <a:spLocks noGrp="1"/>
          </p:cNvSpPr>
          <p:nvPr>
            <p:ph type="sldNum" sz="quarter" idx="12"/>
          </p:nvPr>
        </p:nvSpPr>
        <p:spPr/>
        <p:txBody>
          <a:bodyPr/>
          <a:lstStyle/>
          <a:p>
            <a:fld id="{80FF2EBD-0B12-4536-8351-16372E9237FF}" type="slidenum">
              <a:rPr lang="ar-LY" smtClean="0"/>
              <a:t>4</a:t>
            </a:fld>
            <a:endParaRPr lang="ar-LY"/>
          </a:p>
        </p:txBody>
      </p:sp>
    </p:spTree>
    <p:extLst>
      <p:ext uri="{BB962C8B-B14F-4D97-AF65-F5344CB8AC3E}">
        <p14:creationId xmlns:p14="http://schemas.microsoft.com/office/powerpoint/2010/main" val="330695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dirty="0"/>
              <a:t>Cont..</a:t>
            </a:r>
            <a:endParaRPr lang="ar-LY" dirty="0"/>
          </a:p>
        </p:txBody>
      </p:sp>
      <p:sp>
        <p:nvSpPr>
          <p:cNvPr id="3" name="عنصر نائب للمحتوى 2"/>
          <p:cNvSpPr>
            <a:spLocks noGrp="1"/>
          </p:cNvSpPr>
          <p:nvPr>
            <p:ph idx="1"/>
          </p:nvPr>
        </p:nvSpPr>
        <p:spPr/>
        <p:txBody>
          <a:bodyPr>
            <a:normAutofit/>
          </a:bodyPr>
          <a:lstStyle/>
          <a:p>
            <a:pPr algn="l" fontAlgn="base"/>
            <a:r>
              <a:rPr lang="en-US" sz="2400" b="1" dirty="0">
                <a:solidFill>
                  <a:srgbClr val="16445C"/>
                </a:solidFill>
                <a:latin typeface="inherit"/>
              </a:rPr>
              <a:t>CE</a:t>
            </a:r>
            <a:r>
              <a:rPr lang="en-US" sz="2400" dirty="0">
                <a:solidFill>
                  <a:srgbClr val="696969"/>
                </a:solidFill>
                <a:latin typeface="inherit"/>
              </a:rPr>
              <a:t> is Continuing Education. Some form of this is required by most professions which involve getting a license. </a:t>
            </a:r>
            <a:endParaRPr lang="en-US" sz="2400" dirty="0">
              <a:solidFill>
                <a:srgbClr val="696969"/>
              </a:solidFill>
              <a:latin typeface="aktiv-grotesk"/>
            </a:endParaRPr>
          </a:p>
          <a:p>
            <a:pPr algn="l" fontAlgn="base"/>
            <a:r>
              <a:rPr lang="en-US" sz="2400" b="1" dirty="0">
                <a:solidFill>
                  <a:srgbClr val="16445C"/>
                </a:solidFill>
                <a:latin typeface="inherit"/>
              </a:rPr>
              <a:t>CNE</a:t>
            </a:r>
            <a:r>
              <a:rPr lang="en-US" sz="2400" dirty="0">
                <a:solidFill>
                  <a:srgbClr val="696969"/>
                </a:solidFill>
                <a:latin typeface="inherit"/>
              </a:rPr>
              <a:t> stands for Continuing Nursing Education and is attributed to the field of nursing specifically.  </a:t>
            </a:r>
            <a:endParaRPr lang="en-US" sz="2400" dirty="0">
              <a:solidFill>
                <a:srgbClr val="696969"/>
              </a:solidFill>
              <a:latin typeface="aktiv-grotesk"/>
            </a:endParaRPr>
          </a:p>
          <a:p>
            <a:pPr algn="l" fontAlgn="base"/>
            <a:r>
              <a:rPr lang="en-US" sz="2400" b="1" dirty="0">
                <a:solidFill>
                  <a:srgbClr val="16445C"/>
                </a:solidFill>
                <a:latin typeface="inherit"/>
              </a:rPr>
              <a:t>CEUs</a:t>
            </a:r>
            <a:r>
              <a:rPr lang="en-US" sz="2400" dirty="0">
                <a:solidFill>
                  <a:srgbClr val="696969"/>
                </a:solidFill>
                <a:latin typeface="inherit"/>
              </a:rPr>
              <a:t> is the abbreviation for Continuing Education Units (or Continuing Education Credits) and they serve as a reflection of the amount of time invested in education courses or other approved activities, such as conferences or seminars.</a:t>
            </a:r>
            <a:endParaRPr lang="en-US" sz="2400" dirty="0">
              <a:solidFill>
                <a:srgbClr val="696969"/>
              </a:solidFill>
              <a:latin typeface="aktiv-grotesk"/>
            </a:endParaRPr>
          </a:p>
          <a:p>
            <a:pPr marL="0" indent="0" algn="just">
              <a:buNone/>
            </a:pPr>
            <a:endParaRPr lang="ar-LY" sz="2400" dirty="0"/>
          </a:p>
        </p:txBody>
      </p:sp>
      <p:sp>
        <p:nvSpPr>
          <p:cNvPr id="4" name="عنصر نائب للتاريخ 3"/>
          <p:cNvSpPr>
            <a:spLocks noGrp="1"/>
          </p:cNvSpPr>
          <p:nvPr>
            <p:ph type="dt" sz="half" idx="10"/>
          </p:nvPr>
        </p:nvSpPr>
        <p:spPr/>
        <p:txBody>
          <a:bodyPr/>
          <a:lstStyle/>
          <a:p>
            <a:r>
              <a:rPr lang="en-US" dirty="0"/>
              <a:t>.</a:t>
            </a:r>
            <a:endParaRPr lang="ar-LY" dirty="0"/>
          </a:p>
        </p:txBody>
      </p:sp>
      <p:sp>
        <p:nvSpPr>
          <p:cNvPr id="5" name="عنصر نائب لرقم الشريحة 4"/>
          <p:cNvSpPr>
            <a:spLocks noGrp="1"/>
          </p:cNvSpPr>
          <p:nvPr>
            <p:ph type="sldNum" sz="quarter" idx="12"/>
          </p:nvPr>
        </p:nvSpPr>
        <p:spPr/>
        <p:txBody>
          <a:bodyPr/>
          <a:lstStyle/>
          <a:p>
            <a:fld id="{80FF2EBD-0B12-4536-8351-16372E9237FF}" type="slidenum">
              <a:rPr lang="ar-LY" smtClean="0"/>
              <a:t>5</a:t>
            </a:fld>
            <a:endParaRPr lang="ar-LY"/>
          </a:p>
        </p:txBody>
      </p:sp>
    </p:spTree>
    <p:extLst>
      <p:ext uri="{BB962C8B-B14F-4D97-AF65-F5344CB8AC3E}">
        <p14:creationId xmlns:p14="http://schemas.microsoft.com/office/powerpoint/2010/main" val="3067760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7620000" cy="1143000"/>
          </a:xfrm>
        </p:spPr>
        <p:txBody>
          <a:bodyPr/>
          <a:lstStyle/>
          <a:p>
            <a:pPr algn="ctr"/>
            <a:r>
              <a:rPr lang="en-US" sz="4400" dirty="0"/>
              <a:t>Why Is Nursing Continuing Education Important</a:t>
            </a:r>
            <a:r>
              <a:rPr lang="en-US" dirty="0"/>
              <a:t/>
            </a:r>
            <a:br>
              <a:rPr lang="en-US" dirty="0"/>
            </a:br>
            <a:endParaRPr lang="ar-LY" dirty="0"/>
          </a:p>
        </p:txBody>
      </p:sp>
      <p:sp>
        <p:nvSpPr>
          <p:cNvPr id="3" name="عنصر نائب للمحتوى 2"/>
          <p:cNvSpPr>
            <a:spLocks noGrp="1"/>
          </p:cNvSpPr>
          <p:nvPr>
            <p:ph idx="1"/>
          </p:nvPr>
        </p:nvSpPr>
        <p:spPr>
          <a:xfrm>
            <a:off x="467544" y="1844824"/>
            <a:ext cx="7620000" cy="4800600"/>
          </a:xfrm>
        </p:spPr>
        <p:txBody>
          <a:bodyPr/>
          <a:lstStyle/>
          <a:p>
            <a:pPr marL="114300" indent="0" algn="l">
              <a:buNone/>
            </a:pPr>
            <a:r>
              <a:rPr lang="en-US" dirty="0">
                <a:solidFill>
                  <a:srgbClr val="696969"/>
                </a:solidFill>
                <a:latin typeface="aktiv-grotesk"/>
              </a:rPr>
              <a:t>Nursing Continuing Education greatly benefits every link in the healthcare chain, starting with the RNs themselves and ending with the employers and </a:t>
            </a:r>
            <a:r>
              <a:rPr lang="en-US" dirty="0" err="1">
                <a:solidFill>
                  <a:srgbClr val="696969"/>
                </a:solidFill>
                <a:latin typeface="aktiv-grotesk"/>
              </a:rPr>
              <a:t>and</a:t>
            </a:r>
            <a:r>
              <a:rPr lang="en-US" dirty="0">
                <a:solidFill>
                  <a:srgbClr val="696969"/>
                </a:solidFill>
                <a:latin typeface="aktiv-grotesk"/>
              </a:rPr>
              <a:t> the patients.</a:t>
            </a:r>
          </a:p>
          <a:p>
            <a:pPr marL="114300" indent="0" algn="l">
              <a:buNone/>
            </a:pPr>
            <a:endParaRPr lang="en-US" dirty="0">
              <a:solidFill>
                <a:srgbClr val="696969"/>
              </a:solidFill>
              <a:latin typeface="aktiv-grotesk"/>
            </a:endParaRPr>
          </a:p>
          <a:p>
            <a:pPr marL="114300" indent="0" algn="l">
              <a:buNone/>
            </a:pPr>
            <a:r>
              <a:rPr lang="en-US" dirty="0">
                <a:solidFill>
                  <a:srgbClr val="696969"/>
                </a:solidFill>
                <a:latin typeface="aktiv-grotesk"/>
              </a:rPr>
              <a:t> CNE impacts competency and it enhances the nurses’ professional development. All of this translates into higher quality of care which is the backbone of our medical system. In the following section let’s explore the advantages of lifelong nursing learning. </a:t>
            </a:r>
            <a:endParaRPr lang="ar-LY" dirty="0"/>
          </a:p>
        </p:txBody>
      </p:sp>
      <p:sp>
        <p:nvSpPr>
          <p:cNvPr id="4" name="عنصر نائب للتاريخ 3"/>
          <p:cNvSpPr>
            <a:spLocks noGrp="1"/>
          </p:cNvSpPr>
          <p:nvPr>
            <p:ph type="dt" sz="half" idx="10"/>
          </p:nvPr>
        </p:nvSpPr>
        <p:spPr/>
        <p:txBody>
          <a:bodyPr/>
          <a:lstStyle/>
          <a:p>
            <a:r>
              <a:rPr lang="en-US" dirty="0"/>
              <a:t>.</a:t>
            </a:r>
            <a:endParaRPr lang="ar-LY" dirty="0"/>
          </a:p>
        </p:txBody>
      </p:sp>
      <p:sp>
        <p:nvSpPr>
          <p:cNvPr id="5" name="عنصر نائب لرقم الشريحة 4"/>
          <p:cNvSpPr>
            <a:spLocks noGrp="1"/>
          </p:cNvSpPr>
          <p:nvPr>
            <p:ph type="sldNum" sz="quarter" idx="12"/>
          </p:nvPr>
        </p:nvSpPr>
        <p:spPr/>
        <p:txBody>
          <a:bodyPr/>
          <a:lstStyle/>
          <a:p>
            <a:fld id="{80FF2EBD-0B12-4536-8351-16372E9237FF}" type="slidenum">
              <a:rPr lang="ar-LY" smtClean="0"/>
              <a:t>6</a:t>
            </a:fld>
            <a:endParaRPr lang="ar-LY"/>
          </a:p>
        </p:txBody>
      </p:sp>
    </p:spTree>
    <p:extLst>
      <p:ext uri="{BB962C8B-B14F-4D97-AF65-F5344CB8AC3E}">
        <p14:creationId xmlns:p14="http://schemas.microsoft.com/office/powerpoint/2010/main" val="681239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836712"/>
            <a:ext cx="7620000" cy="1143000"/>
          </a:xfrm>
        </p:spPr>
        <p:txBody>
          <a:bodyPr/>
          <a:lstStyle/>
          <a:p>
            <a:pPr algn="ctr"/>
            <a:r>
              <a:rPr lang="en-US" sz="3600" dirty="0"/>
              <a:t>What Are the Benefits of Continuing Nursing Education From your Employer’s Standpoint</a:t>
            </a:r>
            <a:r>
              <a:rPr lang="en-US" dirty="0"/>
              <a:t/>
            </a:r>
            <a:br>
              <a:rPr lang="en-US" dirty="0"/>
            </a:br>
            <a:endParaRPr lang="ar-LY" dirty="0"/>
          </a:p>
        </p:txBody>
      </p:sp>
      <p:sp>
        <p:nvSpPr>
          <p:cNvPr id="3" name="عنصر نائب للمحتوى 2"/>
          <p:cNvSpPr>
            <a:spLocks noGrp="1"/>
          </p:cNvSpPr>
          <p:nvPr>
            <p:ph idx="1"/>
          </p:nvPr>
        </p:nvSpPr>
        <p:spPr>
          <a:xfrm>
            <a:off x="467544" y="2420888"/>
            <a:ext cx="7620000" cy="4800600"/>
          </a:xfrm>
        </p:spPr>
        <p:txBody>
          <a:bodyPr>
            <a:normAutofit/>
          </a:bodyPr>
          <a:lstStyle/>
          <a:p>
            <a:pPr marL="114300" indent="0" algn="l">
              <a:buNone/>
            </a:pPr>
            <a:r>
              <a:rPr lang="en-US" sz="2400" b="1" dirty="0"/>
              <a:t>-Strengthens loyalty and increases job satisfaction of the nursing workforce.</a:t>
            </a:r>
          </a:p>
          <a:p>
            <a:pPr marL="114300" indent="0" algn="l">
              <a:buNone/>
            </a:pPr>
            <a:r>
              <a:rPr lang="en-US" sz="2400" b="1" dirty="0"/>
              <a:t> </a:t>
            </a:r>
          </a:p>
          <a:p>
            <a:pPr marL="114300" indent="0" algn="l">
              <a:buNone/>
            </a:pPr>
            <a:r>
              <a:rPr lang="en-US" sz="2400" b="1" dirty="0"/>
              <a:t>-Higher quality of care and more prestige for the medical institution.</a:t>
            </a:r>
          </a:p>
          <a:p>
            <a:pPr marL="114300" indent="0" algn="l">
              <a:buNone/>
            </a:pPr>
            <a:endParaRPr lang="en-US" sz="2400" b="1" dirty="0"/>
          </a:p>
          <a:p>
            <a:pPr marL="114300" indent="0" algn="l">
              <a:buNone/>
            </a:pPr>
            <a:r>
              <a:rPr lang="en-US" sz="2400" b="1" dirty="0"/>
              <a:t>-Invest now for financial benefits later.</a:t>
            </a:r>
            <a:endParaRPr lang="ar-LY" sz="2400" b="1" dirty="0"/>
          </a:p>
        </p:txBody>
      </p:sp>
      <p:sp>
        <p:nvSpPr>
          <p:cNvPr id="4" name="عنصر نائب للتاريخ 3"/>
          <p:cNvSpPr>
            <a:spLocks noGrp="1"/>
          </p:cNvSpPr>
          <p:nvPr>
            <p:ph type="dt" sz="half" idx="10"/>
          </p:nvPr>
        </p:nvSpPr>
        <p:spPr/>
        <p:txBody>
          <a:bodyPr/>
          <a:lstStyle/>
          <a:p>
            <a:r>
              <a:rPr lang="en-US" dirty="0"/>
              <a:t>.</a:t>
            </a:r>
            <a:endParaRPr lang="ar-LY" dirty="0"/>
          </a:p>
        </p:txBody>
      </p:sp>
      <p:sp>
        <p:nvSpPr>
          <p:cNvPr id="5" name="عنصر نائب لرقم الشريحة 4"/>
          <p:cNvSpPr>
            <a:spLocks noGrp="1"/>
          </p:cNvSpPr>
          <p:nvPr>
            <p:ph type="sldNum" sz="quarter" idx="12"/>
          </p:nvPr>
        </p:nvSpPr>
        <p:spPr/>
        <p:txBody>
          <a:bodyPr/>
          <a:lstStyle/>
          <a:p>
            <a:fld id="{80FF2EBD-0B12-4536-8351-16372E9237FF}" type="slidenum">
              <a:rPr lang="ar-LY" smtClean="0"/>
              <a:t>7</a:t>
            </a:fld>
            <a:endParaRPr lang="ar-LY"/>
          </a:p>
        </p:txBody>
      </p:sp>
    </p:spTree>
    <p:extLst>
      <p:ext uri="{BB962C8B-B14F-4D97-AF65-F5344CB8AC3E}">
        <p14:creationId xmlns:p14="http://schemas.microsoft.com/office/powerpoint/2010/main" val="2357638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conclusion</a:t>
            </a:r>
            <a:endParaRPr lang="ar-LY" dirty="0"/>
          </a:p>
        </p:txBody>
      </p:sp>
      <p:sp>
        <p:nvSpPr>
          <p:cNvPr id="3" name="عنصر نائب للمحتوى 2"/>
          <p:cNvSpPr>
            <a:spLocks noGrp="1"/>
          </p:cNvSpPr>
          <p:nvPr>
            <p:ph idx="1"/>
          </p:nvPr>
        </p:nvSpPr>
        <p:spPr/>
        <p:txBody>
          <a:bodyPr>
            <a:normAutofit/>
          </a:bodyPr>
          <a:lstStyle/>
          <a:p>
            <a:pPr marL="114300" indent="0" algn="l">
              <a:buNone/>
            </a:pPr>
            <a:r>
              <a:rPr lang="en-US" sz="2400" dirty="0"/>
              <a:t>When it comes to nursing, education does not stop when you take your last exam or complete the last challenging clinical rotation. Scrubs may have replaced the textbooks, but for as long as you’re an RN, regardless of your nursing level or years of experience, there will always be a way to become better.</a:t>
            </a:r>
            <a:endParaRPr lang="ar-LY" sz="2400" dirty="0"/>
          </a:p>
        </p:txBody>
      </p:sp>
      <p:sp>
        <p:nvSpPr>
          <p:cNvPr id="4" name="عنصر نائب للتاريخ 3"/>
          <p:cNvSpPr>
            <a:spLocks noGrp="1"/>
          </p:cNvSpPr>
          <p:nvPr>
            <p:ph type="dt" sz="half" idx="10"/>
          </p:nvPr>
        </p:nvSpPr>
        <p:spPr/>
        <p:txBody>
          <a:bodyPr/>
          <a:lstStyle/>
          <a:p>
            <a:r>
              <a:rPr lang="en-US" dirty="0"/>
              <a:t>.</a:t>
            </a:r>
            <a:endParaRPr lang="ar-LY" dirty="0"/>
          </a:p>
        </p:txBody>
      </p:sp>
      <p:sp>
        <p:nvSpPr>
          <p:cNvPr id="5" name="عنصر نائب لرقم الشريحة 4"/>
          <p:cNvSpPr>
            <a:spLocks noGrp="1"/>
          </p:cNvSpPr>
          <p:nvPr>
            <p:ph type="sldNum" sz="quarter" idx="12"/>
          </p:nvPr>
        </p:nvSpPr>
        <p:spPr/>
        <p:txBody>
          <a:bodyPr/>
          <a:lstStyle/>
          <a:p>
            <a:fld id="{80FF2EBD-0B12-4536-8351-16372E9237FF}" type="slidenum">
              <a:rPr lang="ar-LY" smtClean="0"/>
              <a:t>8</a:t>
            </a:fld>
            <a:endParaRPr lang="ar-LY"/>
          </a:p>
        </p:txBody>
      </p:sp>
    </p:spTree>
    <p:extLst>
      <p:ext uri="{BB962C8B-B14F-4D97-AF65-F5344CB8AC3E}">
        <p14:creationId xmlns:p14="http://schemas.microsoft.com/office/powerpoint/2010/main" val="3056851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A4B7A-245D-42A4-812F-EA3114184381}"/>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62914BEE-55D4-4A56-A8BA-FC23940F0AA9}"/>
              </a:ext>
            </a:extLst>
          </p:cNvPr>
          <p:cNvSpPr>
            <a:spLocks noGrp="1"/>
          </p:cNvSpPr>
          <p:nvPr>
            <p:ph idx="1"/>
          </p:nvPr>
        </p:nvSpPr>
        <p:spPr/>
        <p:txBody>
          <a:bodyPr/>
          <a:lstStyle/>
          <a:p>
            <a:pPr marL="114300" indent="0" algn="l">
              <a:buNone/>
            </a:pPr>
            <a:r>
              <a:rPr lang="en-US" dirty="0"/>
              <a:t>1.Ellis J, Hartley C. 10th ed. China: Lippincott Williams and Wilkins; 2012. Nursing in today's world Trends, issues, and management; pp. 68–71</a:t>
            </a:r>
          </a:p>
          <a:p>
            <a:pPr marL="114300" indent="0" algn="l">
              <a:buNone/>
            </a:pPr>
            <a:r>
              <a:rPr lang="en-US" dirty="0"/>
              <a:t>2. Yoder-Wise P. 4th ed. </a:t>
            </a:r>
            <a:r>
              <a:rPr lang="en-US" dirty="0" err="1"/>
              <a:t>Carada</a:t>
            </a:r>
            <a:r>
              <a:rPr lang="en-US" dirty="0"/>
              <a:t>: Mosby; 2007. Leading and managing in nursing; p. 176.</a:t>
            </a:r>
          </a:p>
          <a:p>
            <a:pPr marL="114300" indent="0" algn="l">
              <a:buNone/>
            </a:pPr>
            <a:r>
              <a:rPr lang="en-US" dirty="0"/>
              <a:t>3. Huber DL. 3rd ed. </a:t>
            </a:r>
            <a:r>
              <a:rPr lang="en-US" dirty="0" err="1"/>
              <a:t>Lowa</a:t>
            </a:r>
            <a:r>
              <a:rPr lang="en-US" dirty="0"/>
              <a:t> city: Saunders; 2006. Leadership and nursing care management; p. 66.</a:t>
            </a:r>
          </a:p>
          <a:p>
            <a:pPr marL="114300" indent="0" algn="l">
              <a:buNone/>
            </a:pPr>
            <a:r>
              <a:rPr lang="en-US" dirty="0"/>
              <a:t>4. Gallagher L. Continues education in nursing: A concept analysis. Nurse Educ Today. 2007;27:466–73</a:t>
            </a:r>
            <a:r>
              <a:rPr lang="en-US"/>
              <a:t>. </a:t>
            </a:r>
            <a:endParaRPr lang="en-US" dirty="0"/>
          </a:p>
          <a:p>
            <a:pPr marL="114300" indent="0" algn="l">
              <a:buNone/>
            </a:pPr>
            <a:r>
              <a:rPr lang="en-US" dirty="0"/>
              <a:t>5. Fitzgerald C, </a:t>
            </a:r>
            <a:r>
              <a:rPr lang="en-US" dirty="0" err="1"/>
              <a:t>Kantrowitz</a:t>
            </a:r>
            <a:r>
              <a:rPr lang="en-US" dirty="0"/>
              <a:t>-Gordon I, Katz J, Hirsch A. Advanced Practice Nursing Education: Challenges and Strategies. </a:t>
            </a:r>
            <a:r>
              <a:rPr lang="en-US" dirty="0" err="1"/>
              <a:t>Nurs</a:t>
            </a:r>
            <a:r>
              <a:rPr lang="en-US" dirty="0"/>
              <a:t> Res </a:t>
            </a:r>
            <a:r>
              <a:rPr lang="en-US" dirty="0" err="1"/>
              <a:t>Pract</a:t>
            </a:r>
            <a:r>
              <a:rPr lang="en-US" dirty="0"/>
              <a:t>. 2012;</a:t>
            </a:r>
          </a:p>
        </p:txBody>
      </p:sp>
      <p:sp>
        <p:nvSpPr>
          <p:cNvPr id="4" name="Date Placeholder 3">
            <a:extLst>
              <a:ext uri="{FF2B5EF4-FFF2-40B4-BE49-F238E27FC236}">
                <a16:creationId xmlns:a16="http://schemas.microsoft.com/office/drawing/2014/main" id="{4E95A6C3-CAE5-40DC-907D-C13B8A4A1EDC}"/>
              </a:ext>
            </a:extLst>
          </p:cNvPr>
          <p:cNvSpPr>
            <a:spLocks noGrp="1"/>
          </p:cNvSpPr>
          <p:nvPr>
            <p:ph type="dt" sz="half" idx="10"/>
          </p:nvPr>
        </p:nvSpPr>
        <p:spPr/>
        <p:txBody>
          <a:bodyPr/>
          <a:lstStyle/>
          <a:p>
            <a:r>
              <a:rPr lang="ar-LY"/>
              <a:t>2021April15</a:t>
            </a:r>
          </a:p>
        </p:txBody>
      </p:sp>
      <p:sp>
        <p:nvSpPr>
          <p:cNvPr id="5" name="Slide Number Placeholder 4">
            <a:extLst>
              <a:ext uri="{FF2B5EF4-FFF2-40B4-BE49-F238E27FC236}">
                <a16:creationId xmlns:a16="http://schemas.microsoft.com/office/drawing/2014/main" id="{672090BF-9D85-46B5-89AE-AE7D5BD8BF18}"/>
              </a:ext>
            </a:extLst>
          </p:cNvPr>
          <p:cNvSpPr>
            <a:spLocks noGrp="1"/>
          </p:cNvSpPr>
          <p:nvPr>
            <p:ph type="sldNum" sz="quarter" idx="12"/>
          </p:nvPr>
        </p:nvSpPr>
        <p:spPr/>
        <p:txBody>
          <a:bodyPr/>
          <a:lstStyle/>
          <a:p>
            <a:fld id="{80FF2EBD-0B12-4536-8351-16372E9237FF}" type="slidenum">
              <a:rPr lang="ar-LY" smtClean="0"/>
              <a:t>9</a:t>
            </a:fld>
            <a:endParaRPr lang="ar-LY"/>
          </a:p>
        </p:txBody>
      </p:sp>
    </p:spTree>
    <p:extLst>
      <p:ext uri="{BB962C8B-B14F-4D97-AF65-F5344CB8AC3E}">
        <p14:creationId xmlns:p14="http://schemas.microsoft.com/office/powerpoint/2010/main" val="35085325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5430</TotalTime>
  <Words>567</Words>
  <Application>Microsoft Office PowerPoint</Application>
  <PresentationFormat>On-screen Show (4:3)</PresentationFormat>
  <Paragraphs>62</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aktiv-grotesk</vt:lpstr>
      <vt:lpstr>Arial</vt:lpstr>
      <vt:lpstr>Calibri</vt:lpstr>
      <vt:lpstr>Cambria</vt:lpstr>
      <vt:lpstr>inherit</vt:lpstr>
      <vt:lpstr>Lato</vt:lpstr>
      <vt:lpstr>Times New Roman</vt:lpstr>
      <vt:lpstr>تجاور</vt:lpstr>
      <vt:lpstr>Libyan International Medical University Faculty of  Business Administration     The Need for Continuing Education for Nurses</vt:lpstr>
      <vt:lpstr>Content</vt:lpstr>
      <vt:lpstr>Introduction</vt:lpstr>
      <vt:lpstr>What Is Nursing Continuing Education </vt:lpstr>
      <vt:lpstr>Cont..</vt:lpstr>
      <vt:lpstr>Why Is Nursing Continuing Education Important </vt:lpstr>
      <vt:lpstr>What Are the Benefits of Continuing Nursing Education From your Employer’s Standpoint </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The New Strategic Brand Management  Book</dc:title>
  <dc:creator>pcc22320181</dc:creator>
  <cp:lastModifiedBy>user</cp:lastModifiedBy>
  <cp:revision>30</cp:revision>
  <dcterms:created xsi:type="dcterms:W3CDTF">2021-04-17T03:26:56Z</dcterms:created>
  <dcterms:modified xsi:type="dcterms:W3CDTF">2022-01-17T07:48:31Z</dcterms:modified>
</cp:coreProperties>
</file>