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9" r:id="rId1"/>
  </p:sldMasterIdLst>
  <p:notesMasterIdLst>
    <p:notesMasterId r:id="rId12"/>
  </p:notesMasterIdLst>
  <p:sldIdLst>
    <p:sldId id="2468" r:id="rId2"/>
    <p:sldId id="258" r:id="rId3"/>
    <p:sldId id="2471" r:id="rId4"/>
    <p:sldId id="2472" r:id="rId5"/>
    <p:sldId id="2474" r:id="rId6"/>
    <p:sldId id="2476" r:id="rId7"/>
    <p:sldId id="2470" r:id="rId8"/>
    <p:sldId id="259" r:id="rId9"/>
    <p:sldId id="264" r:id="rId10"/>
    <p:sldId id="2467" r:id="rId11"/>
  </p:sldIdLst>
  <p:sldSz cx="9144000" cy="5143500" type="screen16x9"/>
  <p:notesSz cx="6858000" cy="9144000"/>
  <p:embeddedFontLst>
    <p:embeddedFont>
      <p:font typeface="Livvic" panose="020B0604020202020204" charset="0"/>
      <p:regular r:id="rId13"/>
      <p:bold r:id="rId14"/>
      <p:italic r:id="rId15"/>
      <p:boldItalic r:id="rId16"/>
    </p:embeddedFont>
    <p:embeddedFont>
      <p:font typeface="Catamaran Thin" panose="020B0604020202020204" charset="0"/>
      <p:regular r:id="rId17"/>
      <p:bold r:id="rId18"/>
    </p:embeddedFont>
    <p:embeddedFont>
      <p:font typeface="Fira Sans Extra Condensed Medium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D6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FCAF469-3CDA-4480-9D07-C4270B1B5283}">
  <a:tblStyle styleId="{AFCAF469-3CDA-4480-9D07-C4270B1B528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8"/>
  </p:normalViewPr>
  <p:slideViewPr>
    <p:cSldViewPr snapToGrid="0" snapToObjects="1">
      <p:cViewPr varScale="1">
        <p:scale>
          <a:sx n="91" d="100"/>
          <a:sy n="91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462114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593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3e13d9a7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3e13d9a7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C4043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853238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432D9-C447-114D-8AE4-4B69B11377B0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21031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5465e7bc0b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5465e7bc0b_1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4759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553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6bd7ecb23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6bd7ecb23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28960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522eb7919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522eb7919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9433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5158d5a3ec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5158d5a3ec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0546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721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3423902" y="387473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3423900" y="802521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2023007" y="654113"/>
            <a:ext cx="17391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 idx="3"/>
          </p:nvPr>
        </p:nvSpPr>
        <p:spPr>
          <a:xfrm>
            <a:off x="3425264" y="1224286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4"/>
          </p:nvPr>
        </p:nvSpPr>
        <p:spPr>
          <a:xfrm>
            <a:off x="3425259" y="1638859"/>
            <a:ext cx="19767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5" hasCustomPrompt="1"/>
          </p:nvPr>
        </p:nvSpPr>
        <p:spPr>
          <a:xfrm>
            <a:off x="2023007" y="1488788"/>
            <a:ext cx="16152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8" name="Google Shape;18;p3"/>
          <p:cNvSpPr txBox="1">
            <a:spLocks noGrp="1"/>
          </p:cNvSpPr>
          <p:nvPr>
            <p:ph type="ctrTitle" idx="6"/>
          </p:nvPr>
        </p:nvSpPr>
        <p:spPr>
          <a:xfrm>
            <a:off x="3427999" y="2061098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7"/>
          </p:nvPr>
        </p:nvSpPr>
        <p:spPr>
          <a:xfrm>
            <a:off x="3427997" y="2475197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8" hasCustomPrompt="1"/>
          </p:nvPr>
        </p:nvSpPr>
        <p:spPr>
          <a:xfrm>
            <a:off x="2023007" y="2323463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ctrTitle" idx="9"/>
          </p:nvPr>
        </p:nvSpPr>
        <p:spPr>
          <a:xfrm rot="5400000">
            <a:off x="6601629" y="1646270"/>
            <a:ext cx="29133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ctrTitle" idx="13"/>
          </p:nvPr>
        </p:nvSpPr>
        <p:spPr>
          <a:xfrm>
            <a:off x="3427999" y="2897911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4"/>
          </p:nvPr>
        </p:nvSpPr>
        <p:spPr>
          <a:xfrm>
            <a:off x="3427997" y="3311534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15" hasCustomPrompt="1"/>
          </p:nvPr>
        </p:nvSpPr>
        <p:spPr>
          <a:xfrm>
            <a:off x="2023007" y="3158138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ctrTitle" idx="16"/>
          </p:nvPr>
        </p:nvSpPr>
        <p:spPr>
          <a:xfrm>
            <a:off x="3427999" y="3734723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17"/>
          </p:nvPr>
        </p:nvSpPr>
        <p:spPr>
          <a:xfrm>
            <a:off x="3427997" y="4147872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18" hasCustomPrompt="1"/>
          </p:nvPr>
        </p:nvSpPr>
        <p:spPr>
          <a:xfrm>
            <a:off x="2023007" y="3992813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CUSTOM_13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672375" y="1432475"/>
            <a:ext cx="3498000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ubTitle" idx="1"/>
          </p:nvPr>
        </p:nvSpPr>
        <p:spPr>
          <a:xfrm flipH="1">
            <a:off x="1667175" y="2154225"/>
            <a:ext cx="2503200" cy="117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3">
  <p:cSld name="CUSTOM_16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subTitle" idx="1"/>
          </p:nvPr>
        </p:nvSpPr>
        <p:spPr>
          <a:xfrm>
            <a:off x="2117847" y="3380460"/>
            <a:ext cx="2951400" cy="2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ctrTitle"/>
          </p:nvPr>
        </p:nvSpPr>
        <p:spPr>
          <a:xfrm rot="-5400000">
            <a:off x="-343101" y="1759150"/>
            <a:ext cx="2888100" cy="89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6">
  <p:cSld name="CUSTOM_11_1_2_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ctrTitle"/>
          </p:nvPr>
        </p:nvSpPr>
        <p:spPr>
          <a:xfrm>
            <a:off x="831200" y="376498"/>
            <a:ext cx="38673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ubTitle" idx="1"/>
          </p:nvPr>
        </p:nvSpPr>
        <p:spPr>
          <a:xfrm>
            <a:off x="831200" y="2314225"/>
            <a:ext cx="30816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698255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70558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1_Table of Contents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-1" y="-18500"/>
            <a:ext cx="5847423" cy="5180506"/>
          </a:xfrm>
          <a:custGeom>
            <a:avLst/>
            <a:gdLst/>
            <a:ahLst/>
            <a:cxnLst/>
            <a:rect l="l" t="t" r="r" b="b"/>
            <a:pathLst>
              <a:path w="282416" h="208681" extrusionOk="0">
                <a:moveTo>
                  <a:pt x="0" y="0"/>
                </a:moveTo>
                <a:lnTo>
                  <a:pt x="0" y="208681"/>
                </a:lnTo>
                <a:lnTo>
                  <a:pt x="282416" y="208681"/>
                </a:lnTo>
                <a:cubicBezTo>
                  <a:pt x="276843" y="196154"/>
                  <a:pt x="271672" y="183426"/>
                  <a:pt x="259101" y="180305"/>
                </a:cubicBezTo>
                <a:cubicBezTo>
                  <a:pt x="256609" y="179688"/>
                  <a:pt x="254040" y="179555"/>
                  <a:pt x="251452" y="179555"/>
                </a:cubicBezTo>
                <a:cubicBezTo>
                  <a:pt x="249497" y="179555"/>
                  <a:pt x="247531" y="179631"/>
                  <a:pt x="245581" y="179631"/>
                </a:cubicBezTo>
                <a:cubicBezTo>
                  <a:pt x="242559" y="179631"/>
                  <a:pt x="239574" y="179449"/>
                  <a:pt x="236721" y="178522"/>
                </a:cubicBezTo>
                <a:cubicBezTo>
                  <a:pt x="222678" y="173930"/>
                  <a:pt x="220004" y="154961"/>
                  <a:pt x="223303" y="140584"/>
                </a:cubicBezTo>
                <a:cubicBezTo>
                  <a:pt x="226579" y="126207"/>
                  <a:pt x="233266" y="111339"/>
                  <a:pt x="228674" y="97297"/>
                </a:cubicBezTo>
                <a:cubicBezTo>
                  <a:pt x="222723" y="79108"/>
                  <a:pt x="201191" y="71730"/>
                  <a:pt x="188463" y="57420"/>
                </a:cubicBezTo>
                <a:cubicBezTo>
                  <a:pt x="174755" y="42039"/>
                  <a:pt x="173462" y="17587"/>
                  <a:pt x="183738" y="0"/>
                </a:cubicBezTo>
                <a:close/>
              </a:path>
            </a:pathLst>
          </a:custGeom>
          <a:solidFill>
            <a:srgbClr val="D0E0E3">
              <a:alpha val="84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559350" y="445025"/>
            <a:ext cx="8025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title" idx="2"/>
          </p:nvPr>
        </p:nvSpPr>
        <p:spPr>
          <a:xfrm>
            <a:off x="742788" y="3171125"/>
            <a:ext cx="1780500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742788" y="3633750"/>
            <a:ext cx="1780500" cy="81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title" idx="3"/>
          </p:nvPr>
        </p:nvSpPr>
        <p:spPr>
          <a:xfrm>
            <a:off x="2702096" y="3171125"/>
            <a:ext cx="1780500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4"/>
          </p:nvPr>
        </p:nvSpPr>
        <p:spPr>
          <a:xfrm>
            <a:off x="2702096" y="3633750"/>
            <a:ext cx="1780500" cy="81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 idx="5"/>
          </p:nvPr>
        </p:nvSpPr>
        <p:spPr>
          <a:xfrm>
            <a:off x="4661405" y="3171125"/>
            <a:ext cx="1780500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ubTitle" idx="6"/>
          </p:nvPr>
        </p:nvSpPr>
        <p:spPr>
          <a:xfrm>
            <a:off x="4661405" y="3633750"/>
            <a:ext cx="1780500" cy="81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title" idx="7"/>
          </p:nvPr>
        </p:nvSpPr>
        <p:spPr>
          <a:xfrm>
            <a:off x="6620713" y="3171125"/>
            <a:ext cx="1780500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8"/>
          </p:nvPr>
        </p:nvSpPr>
        <p:spPr>
          <a:xfrm>
            <a:off x="6620713" y="3633750"/>
            <a:ext cx="1780500" cy="81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title" idx="9" hasCustomPrompt="1"/>
          </p:nvPr>
        </p:nvSpPr>
        <p:spPr>
          <a:xfrm>
            <a:off x="742800" y="1448475"/>
            <a:ext cx="1780500" cy="6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6" name="Google Shape;66;p14"/>
          <p:cNvSpPr txBox="1">
            <a:spLocks noGrp="1"/>
          </p:cNvSpPr>
          <p:nvPr>
            <p:ph type="title" idx="13" hasCustomPrompt="1"/>
          </p:nvPr>
        </p:nvSpPr>
        <p:spPr>
          <a:xfrm>
            <a:off x="2702100" y="1448475"/>
            <a:ext cx="1780500" cy="6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7" name="Google Shape;67;p14"/>
          <p:cNvSpPr txBox="1">
            <a:spLocks noGrp="1"/>
          </p:cNvSpPr>
          <p:nvPr>
            <p:ph type="title" idx="14" hasCustomPrompt="1"/>
          </p:nvPr>
        </p:nvSpPr>
        <p:spPr>
          <a:xfrm>
            <a:off x="4661400" y="1448475"/>
            <a:ext cx="1780500" cy="6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p14"/>
          <p:cNvSpPr txBox="1">
            <a:spLocks noGrp="1"/>
          </p:cNvSpPr>
          <p:nvPr>
            <p:ph type="title" idx="15" hasCustomPrompt="1"/>
          </p:nvPr>
        </p:nvSpPr>
        <p:spPr>
          <a:xfrm>
            <a:off x="6620700" y="1448475"/>
            <a:ext cx="1780500" cy="6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9" name="Google Shape;69;p14"/>
          <p:cNvSpPr/>
          <p:nvPr/>
        </p:nvSpPr>
        <p:spPr>
          <a:xfrm>
            <a:off x="-249025" y="445025"/>
            <a:ext cx="572700" cy="572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2684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●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○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■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●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○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■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●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○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Catamaran Thin"/>
              <a:buChar char="■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5" r:id="rId4"/>
    <p:sldLayoutId id="2147483671" r:id="rId5"/>
    <p:sldLayoutId id="2147483672" r:id="rId6"/>
    <p:sldLayoutId id="214748367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221;p28">
            <a:extLst>
              <a:ext uri="{FF2B5EF4-FFF2-40B4-BE49-F238E27FC236}">
                <a16:creationId xmlns:a16="http://schemas.microsoft.com/office/drawing/2014/main" id="{D244C02C-8672-234E-9816-9983BE5BBB68}"/>
              </a:ext>
            </a:extLst>
          </p:cNvPr>
          <p:cNvSpPr txBox="1">
            <a:spLocks/>
          </p:cNvSpPr>
          <p:nvPr/>
        </p:nvSpPr>
        <p:spPr>
          <a:xfrm>
            <a:off x="1322683" y="2233506"/>
            <a:ext cx="634955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b="1" dirty="0">
                <a:solidFill>
                  <a:schemeClr val="bg2"/>
                </a:solidFill>
              </a:rPr>
              <a:t>Ethical </a:t>
            </a:r>
            <a:r>
              <a:rPr lang="en-US" sz="3600" b="1">
                <a:solidFill>
                  <a:schemeClr val="bg2"/>
                </a:solidFill>
              </a:rPr>
              <a:t>Behavior </a:t>
            </a:r>
            <a:r>
              <a:rPr lang="en-US" sz="3600" b="1" smtClean="0">
                <a:solidFill>
                  <a:schemeClr val="bg2"/>
                </a:solidFill>
              </a:rPr>
              <a:t>and </a:t>
            </a:r>
            <a:r>
              <a:rPr lang="en-US" sz="3600" b="1" dirty="0">
                <a:solidFill>
                  <a:schemeClr val="bg2"/>
                </a:solidFill>
              </a:rPr>
              <a:t>It’s Practices</a:t>
            </a:r>
          </a:p>
        </p:txBody>
      </p:sp>
      <p:cxnSp>
        <p:nvCxnSpPr>
          <p:cNvPr id="20" name="Straight Connector 19"/>
          <p:cNvCxnSpPr>
            <a:cxnSpLocks/>
          </p:cNvCxnSpPr>
          <p:nvPr/>
        </p:nvCxnSpPr>
        <p:spPr>
          <a:xfrm>
            <a:off x="2805945" y="4619987"/>
            <a:ext cx="352425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E868CD-3022-7541-B0B9-7FF9CAF7A4E1}"/>
              </a:ext>
            </a:extLst>
          </p:cNvPr>
          <p:cNvCxnSpPr>
            <a:cxnSpLocks/>
          </p:cNvCxnSpPr>
          <p:nvPr/>
        </p:nvCxnSpPr>
        <p:spPr>
          <a:xfrm>
            <a:off x="2809875" y="2098599"/>
            <a:ext cx="352425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214096" y="3513812"/>
            <a:ext cx="2715808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200" b="1" spc="225" dirty="0">
                <a:solidFill>
                  <a:schemeClr val="tx1">
                    <a:lumMod val="75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Prepared and presented by:</a:t>
            </a:r>
          </a:p>
          <a:p>
            <a:pPr algn="ctr"/>
            <a:r>
              <a:rPr lang="en-US" sz="1200" b="1" spc="225" dirty="0">
                <a:solidFill>
                  <a:schemeClr val="tx1">
                    <a:lumMod val="75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Heba N Bushiha</a:t>
            </a:r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880007" y="4013344"/>
            <a:ext cx="1117614" cy="415498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050" b="1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ID Number:</a:t>
            </a:r>
          </a:p>
          <a:p>
            <a:pPr algn="ctr"/>
            <a:r>
              <a:rPr lang="en-US" sz="1050" b="1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3285</a:t>
            </a:r>
          </a:p>
        </p:txBody>
      </p:sp>
      <p:sp>
        <p:nvSpPr>
          <p:cNvPr id="10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257379" y="395147"/>
            <a:ext cx="2480167" cy="60016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Libyan International</a:t>
            </a:r>
          </a:p>
          <a:p>
            <a:pPr algn="ctr"/>
            <a:r>
              <a:rPr lang="en-US" sz="16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 Medical University</a:t>
            </a:r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388892" y="1130156"/>
            <a:ext cx="2222083" cy="415498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0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Faculty of</a:t>
            </a:r>
          </a:p>
          <a:p>
            <a:pPr algn="ctr"/>
            <a:r>
              <a:rPr lang="en-US" sz="10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 Business Administration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369" y="229022"/>
            <a:ext cx="1246542" cy="93241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036" y="223407"/>
            <a:ext cx="1123552" cy="112355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E415410-0A46-ED48-B484-C07B863BBB76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1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853113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xagon 7">
            <a:extLst>
              <a:ext uri="{FF2B5EF4-FFF2-40B4-BE49-F238E27FC236}">
                <a16:creationId xmlns:a16="http://schemas.microsoft.com/office/drawing/2014/main" id="{848DBD50-D29C-154E-BC7C-F3512DC27413}"/>
              </a:ext>
            </a:extLst>
          </p:cNvPr>
          <p:cNvSpPr/>
          <p:nvPr/>
        </p:nvSpPr>
        <p:spPr>
          <a:xfrm flipV="1">
            <a:off x="4499934" y="2050698"/>
            <a:ext cx="604421" cy="521052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21" name="TextBox 20"/>
          <p:cNvSpPr txBox="1"/>
          <p:nvPr/>
        </p:nvSpPr>
        <p:spPr>
          <a:xfrm>
            <a:off x="2430564" y="1851576"/>
            <a:ext cx="4349269" cy="9579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625" b="1" spc="3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THANK YOU </a:t>
            </a:r>
          </a:p>
        </p:txBody>
      </p:sp>
      <p:cxnSp>
        <p:nvCxnSpPr>
          <p:cNvPr id="20" name="Straight Connector 19"/>
          <p:cNvCxnSpPr>
            <a:cxnSpLocks/>
          </p:cNvCxnSpPr>
          <p:nvPr/>
        </p:nvCxnSpPr>
        <p:spPr>
          <a:xfrm>
            <a:off x="2825453" y="3606515"/>
            <a:ext cx="3524250" cy="0"/>
          </a:xfrm>
          <a:prstGeom prst="line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E868CD-3022-7541-B0B9-7FF9CAF7A4E1}"/>
              </a:ext>
            </a:extLst>
          </p:cNvPr>
          <p:cNvCxnSpPr>
            <a:cxnSpLocks/>
          </p:cNvCxnSpPr>
          <p:nvPr/>
        </p:nvCxnSpPr>
        <p:spPr>
          <a:xfrm>
            <a:off x="2825453" y="1525412"/>
            <a:ext cx="3524250" cy="0"/>
          </a:xfrm>
          <a:prstGeom prst="line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324705" y="2685462"/>
            <a:ext cx="2494594" cy="43858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250" b="1" spc="225" dirty="0">
                <a:solidFill>
                  <a:schemeClr val="accent6"/>
                </a:solidFill>
                <a:latin typeface="Poppins SemiBold" charset="0"/>
                <a:ea typeface="Poppins SemiBold" charset="0"/>
                <a:cs typeface="Poppins SemiBold" charset="0"/>
              </a:rPr>
              <a:t>Heba N Bushiha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272E95D-0699-0B4A-96BE-32D438E9CB08}"/>
              </a:ext>
            </a:extLst>
          </p:cNvPr>
          <p:cNvSpPr/>
          <p:nvPr/>
        </p:nvSpPr>
        <p:spPr>
          <a:xfrm>
            <a:off x="8463516" y="209857"/>
            <a:ext cx="434309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8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039374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>
            <a:spLocks noGrp="1"/>
          </p:cNvSpPr>
          <p:nvPr>
            <p:ph type="ctrTitle" idx="9"/>
          </p:nvPr>
        </p:nvSpPr>
        <p:spPr>
          <a:xfrm rot="5400000">
            <a:off x="6179947" y="2139192"/>
            <a:ext cx="3899144" cy="487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/>
              <a:t>TABLE OF CONTENTS</a:t>
            </a:r>
            <a:endParaRPr sz="2400" dirty="0"/>
          </a:p>
        </p:txBody>
      </p:sp>
      <p:sp>
        <p:nvSpPr>
          <p:cNvPr id="142" name="Google Shape;142;p26"/>
          <p:cNvSpPr/>
          <p:nvPr/>
        </p:nvSpPr>
        <p:spPr>
          <a:xfrm rot="-5400000" flipH="1">
            <a:off x="-957850" y="957900"/>
            <a:ext cx="5140800" cy="3225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4" name="Google Shape;144;p26"/>
          <p:cNvSpPr txBox="1">
            <a:spLocks noGrp="1"/>
          </p:cNvSpPr>
          <p:nvPr>
            <p:ph type="ctrTitle" idx="6"/>
          </p:nvPr>
        </p:nvSpPr>
        <p:spPr>
          <a:xfrm>
            <a:off x="3410141" y="1591616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1600" dirty="0"/>
              <a:t>Views Of Ethical Behavior</a:t>
            </a:r>
            <a:r>
              <a:rPr lang="es" sz="1600" dirty="0"/>
              <a:t>.</a:t>
            </a:r>
            <a:endParaRPr sz="1600" dirty="0"/>
          </a:p>
        </p:txBody>
      </p:sp>
      <p:sp>
        <p:nvSpPr>
          <p:cNvPr id="145" name="Google Shape;145;p26"/>
          <p:cNvSpPr txBox="1">
            <a:spLocks noGrp="1"/>
          </p:cNvSpPr>
          <p:nvPr>
            <p:ph type="title" idx="8"/>
          </p:nvPr>
        </p:nvSpPr>
        <p:spPr>
          <a:xfrm>
            <a:off x="2076047" y="1668179"/>
            <a:ext cx="1501893" cy="355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03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46" name="Google Shape;146;p26"/>
          <p:cNvSpPr txBox="1">
            <a:spLocks noGrp="1"/>
          </p:cNvSpPr>
          <p:nvPr>
            <p:ph type="ctrTitle"/>
          </p:nvPr>
        </p:nvSpPr>
        <p:spPr>
          <a:xfrm>
            <a:off x="3410141" y="144470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dirty="0"/>
              <a:t>I</a:t>
            </a:r>
            <a:r>
              <a:rPr lang="en-US" sz="1600" dirty="0"/>
              <a:t>n</a:t>
            </a:r>
            <a:r>
              <a:rPr lang="es" sz="1600" dirty="0"/>
              <a:t>troduction.</a:t>
            </a:r>
            <a:endParaRPr sz="1600" dirty="0"/>
          </a:p>
        </p:txBody>
      </p:sp>
      <p:sp>
        <p:nvSpPr>
          <p:cNvPr id="148" name="Google Shape;148;p26"/>
          <p:cNvSpPr txBox="1">
            <a:spLocks noGrp="1"/>
          </p:cNvSpPr>
          <p:nvPr>
            <p:ph type="title" idx="2"/>
          </p:nvPr>
        </p:nvSpPr>
        <p:spPr>
          <a:xfrm>
            <a:off x="2095945" y="292202"/>
            <a:ext cx="1659957" cy="355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01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49" name="Google Shape;149;p26"/>
          <p:cNvSpPr txBox="1">
            <a:spLocks noGrp="1"/>
          </p:cNvSpPr>
          <p:nvPr>
            <p:ph type="ctrTitle" idx="3"/>
          </p:nvPr>
        </p:nvSpPr>
        <p:spPr>
          <a:xfrm>
            <a:off x="3396154" y="868482"/>
            <a:ext cx="4077025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dirty="0"/>
              <a:t>Ethical Practices in workplace.</a:t>
            </a:r>
            <a:endParaRPr sz="1600" dirty="0"/>
          </a:p>
        </p:txBody>
      </p:sp>
      <p:sp>
        <p:nvSpPr>
          <p:cNvPr id="151" name="Google Shape;151;p26"/>
          <p:cNvSpPr txBox="1">
            <a:spLocks noGrp="1"/>
          </p:cNvSpPr>
          <p:nvPr>
            <p:ph type="title" idx="5"/>
          </p:nvPr>
        </p:nvSpPr>
        <p:spPr>
          <a:xfrm>
            <a:off x="2095945" y="940307"/>
            <a:ext cx="1541695" cy="355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02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52" name="Google Shape;152;p26"/>
          <p:cNvSpPr txBox="1">
            <a:spLocks noGrp="1"/>
          </p:cNvSpPr>
          <p:nvPr>
            <p:ph type="ctrTitle" idx="13"/>
          </p:nvPr>
        </p:nvSpPr>
        <p:spPr>
          <a:xfrm>
            <a:off x="3392034" y="3027649"/>
            <a:ext cx="3343745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1600" dirty="0"/>
              <a:t>Why Is Ethical Behavior Important In Business?</a:t>
            </a:r>
          </a:p>
        </p:txBody>
      </p:sp>
      <p:sp>
        <p:nvSpPr>
          <p:cNvPr id="154" name="Google Shape;154;p26"/>
          <p:cNvSpPr txBox="1">
            <a:spLocks noGrp="1"/>
          </p:cNvSpPr>
          <p:nvPr>
            <p:ph type="title" idx="15"/>
          </p:nvPr>
        </p:nvSpPr>
        <p:spPr>
          <a:xfrm>
            <a:off x="2095947" y="2393572"/>
            <a:ext cx="1501893" cy="355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04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57" name="Google Shape;157;p26"/>
          <p:cNvSpPr txBox="1">
            <a:spLocks noGrp="1"/>
          </p:cNvSpPr>
          <p:nvPr>
            <p:ph type="title" idx="18"/>
          </p:nvPr>
        </p:nvSpPr>
        <p:spPr>
          <a:xfrm>
            <a:off x="2095947" y="3063867"/>
            <a:ext cx="1501893" cy="355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05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30" name="Google Shape;155;p26">
            <a:extLst>
              <a:ext uri="{FF2B5EF4-FFF2-40B4-BE49-F238E27FC236}">
                <a16:creationId xmlns:a16="http://schemas.microsoft.com/office/drawing/2014/main" id="{59FD4B3C-EC8B-7041-AB73-5838D55447F3}"/>
              </a:ext>
            </a:extLst>
          </p:cNvPr>
          <p:cNvSpPr txBox="1">
            <a:spLocks/>
          </p:cNvSpPr>
          <p:nvPr/>
        </p:nvSpPr>
        <p:spPr>
          <a:xfrm>
            <a:off x="3410141" y="3643179"/>
            <a:ext cx="2251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sz="1600" dirty="0"/>
              <a:t>Conclusion.</a:t>
            </a:r>
          </a:p>
        </p:txBody>
      </p:sp>
      <p:sp>
        <p:nvSpPr>
          <p:cNvPr id="31" name="Google Shape;157;p26">
            <a:extLst>
              <a:ext uri="{FF2B5EF4-FFF2-40B4-BE49-F238E27FC236}">
                <a16:creationId xmlns:a16="http://schemas.microsoft.com/office/drawing/2014/main" id="{5EC473D1-E0EF-5341-B11B-28AFEF98E1F8}"/>
              </a:ext>
            </a:extLst>
          </p:cNvPr>
          <p:cNvSpPr txBox="1">
            <a:spLocks/>
          </p:cNvSpPr>
          <p:nvPr/>
        </p:nvSpPr>
        <p:spPr>
          <a:xfrm>
            <a:off x="2095946" y="3766959"/>
            <a:ext cx="1501893" cy="355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ivvic"/>
              <a:buNone/>
              <a:defRPr sz="4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s" dirty="0">
                <a:solidFill>
                  <a:schemeClr val="lt1"/>
                </a:solidFill>
              </a:rPr>
              <a:t>06</a:t>
            </a:r>
          </a:p>
        </p:txBody>
      </p:sp>
      <p:sp>
        <p:nvSpPr>
          <p:cNvPr id="32" name="Google Shape;155;p26">
            <a:extLst>
              <a:ext uri="{FF2B5EF4-FFF2-40B4-BE49-F238E27FC236}">
                <a16:creationId xmlns:a16="http://schemas.microsoft.com/office/drawing/2014/main" id="{7AA537EC-D434-5A40-8B33-DFF3A00B8214}"/>
              </a:ext>
            </a:extLst>
          </p:cNvPr>
          <p:cNvSpPr txBox="1">
            <a:spLocks/>
          </p:cNvSpPr>
          <p:nvPr/>
        </p:nvSpPr>
        <p:spPr>
          <a:xfrm>
            <a:off x="3410141" y="4245412"/>
            <a:ext cx="2251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sz="1600" dirty="0"/>
              <a:t>References.</a:t>
            </a:r>
          </a:p>
        </p:txBody>
      </p:sp>
      <p:sp>
        <p:nvSpPr>
          <p:cNvPr id="33" name="Google Shape;157;p26">
            <a:extLst>
              <a:ext uri="{FF2B5EF4-FFF2-40B4-BE49-F238E27FC236}">
                <a16:creationId xmlns:a16="http://schemas.microsoft.com/office/drawing/2014/main" id="{9D3A0A71-3C62-2F4A-8B4C-B5DFA5F2E844}"/>
              </a:ext>
            </a:extLst>
          </p:cNvPr>
          <p:cNvSpPr txBox="1">
            <a:spLocks/>
          </p:cNvSpPr>
          <p:nvPr/>
        </p:nvSpPr>
        <p:spPr>
          <a:xfrm>
            <a:off x="2095945" y="4445882"/>
            <a:ext cx="1501893" cy="355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ivvic"/>
              <a:buNone/>
              <a:defRPr sz="4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s" dirty="0">
                <a:solidFill>
                  <a:schemeClr val="lt1"/>
                </a:solidFill>
              </a:rPr>
              <a:t>07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F6C740B-E41C-3D4D-8538-5379F68F4E19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100" dirty="0"/>
              <a:t>2</a:t>
            </a:r>
          </a:p>
        </p:txBody>
      </p:sp>
      <p:sp>
        <p:nvSpPr>
          <p:cNvPr id="21" name="Google Shape;152;p26">
            <a:extLst>
              <a:ext uri="{FF2B5EF4-FFF2-40B4-BE49-F238E27FC236}">
                <a16:creationId xmlns:a16="http://schemas.microsoft.com/office/drawing/2014/main" id="{49637467-978C-9A48-A81E-EFF494F5CAC6}"/>
              </a:ext>
            </a:extLst>
          </p:cNvPr>
          <p:cNvSpPr txBox="1">
            <a:spLocks/>
          </p:cNvSpPr>
          <p:nvPr/>
        </p:nvSpPr>
        <p:spPr>
          <a:xfrm>
            <a:off x="3410141" y="2245979"/>
            <a:ext cx="3429189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sz="1600" dirty="0"/>
              <a:t>What Are Some Consequences of Unethical Business Practices?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/>
      <p:bldP spid="145" grpId="0"/>
      <p:bldP spid="146" grpId="0"/>
      <p:bldP spid="148" grpId="0"/>
      <p:bldP spid="149" grpId="0"/>
      <p:bldP spid="151" grpId="0"/>
      <p:bldP spid="152" grpId="0"/>
      <p:bldP spid="154" grpId="0"/>
      <p:bldP spid="157" grpId="0"/>
      <p:bldP spid="30" grpId="0"/>
      <p:bldP spid="31" grpId="0"/>
      <p:bldP spid="32" grpId="0"/>
      <p:bldP spid="33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رابط مستقيم 2"/>
          <p:cNvCxnSpPr/>
          <p:nvPr/>
        </p:nvCxnSpPr>
        <p:spPr>
          <a:xfrm>
            <a:off x="432619" y="1117080"/>
            <a:ext cx="192024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E47C7CC7-2DD7-F34A-BA48-6DE83BF041E0}"/>
              </a:ext>
            </a:extLst>
          </p:cNvPr>
          <p:cNvSpPr txBox="1">
            <a:spLocks/>
          </p:cNvSpPr>
          <p:nvPr/>
        </p:nvSpPr>
        <p:spPr>
          <a:xfrm>
            <a:off x="287838" y="1595452"/>
            <a:ext cx="4012558" cy="1933887"/>
          </a:xfrm>
          <a:prstGeom prst="rect">
            <a:avLst/>
          </a:prstGeom>
        </p:spPr>
        <p:txBody>
          <a:bodyPr vert="horz" wrap="square" lIns="81559" tIns="40779" rIns="81559" bIns="40779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SzPct val="100000"/>
              <a:buFont typeface="Wingdings" pitchFamily="2" charset="2"/>
              <a:buChar char="Ø"/>
            </a:pPr>
            <a:r>
              <a:rPr lang="es-ES_tradnl" sz="1600" dirty="0">
                <a:solidFill>
                  <a:schemeClr val="tx1">
                    <a:lumMod val="50000"/>
                  </a:schemeClr>
                </a:solidFill>
              </a:rPr>
              <a:t>Ethical behavior is the application of moral principles in a given situation.</a:t>
            </a:r>
          </a:p>
          <a:p>
            <a:pPr marL="342900" indent="-342900" algn="just">
              <a:buSzPct val="100000"/>
              <a:buFont typeface="Wingdings" pitchFamily="2" charset="2"/>
              <a:buChar char="Ø"/>
            </a:pPr>
            <a:endParaRPr lang="es-ES_tradnl" sz="16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 algn="just">
              <a:buSzPct val="100000"/>
              <a:buFont typeface="Wingdings" pitchFamily="2" charset="2"/>
              <a:buChar char="Ø"/>
            </a:pPr>
            <a:r>
              <a:rPr lang="es-ES_tradnl" sz="1600" dirty="0">
                <a:solidFill>
                  <a:schemeClr val="tx1">
                    <a:lumMod val="50000"/>
                  </a:schemeClr>
                </a:solidFill>
              </a:rPr>
              <a:t>This behavior is proven by certain values, standards or principles that are maintained in relationships such as:</a:t>
            </a:r>
          </a:p>
        </p:txBody>
      </p:sp>
      <p:sp>
        <p:nvSpPr>
          <p:cNvPr id="22" name="Google Shape;176;p28">
            <a:extLst>
              <a:ext uri="{FF2B5EF4-FFF2-40B4-BE49-F238E27FC236}">
                <a16:creationId xmlns:a16="http://schemas.microsoft.com/office/drawing/2014/main" id="{1B785AA3-A37A-714A-B7EA-E4FB60B0D4DF}"/>
              </a:ext>
            </a:extLst>
          </p:cNvPr>
          <p:cNvSpPr/>
          <p:nvPr/>
        </p:nvSpPr>
        <p:spPr>
          <a:xfrm>
            <a:off x="5507172" y="1110848"/>
            <a:ext cx="3360385" cy="28921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        </a:t>
            </a:r>
            <a:endParaRPr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334D97-5A8E-3E42-9010-C7BCC25E0C2A}"/>
              </a:ext>
            </a:extLst>
          </p:cNvPr>
          <p:cNvSpPr txBox="1"/>
          <p:nvPr/>
        </p:nvSpPr>
        <p:spPr>
          <a:xfrm>
            <a:off x="287838" y="464517"/>
            <a:ext cx="2877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</a:rPr>
              <a:t>Introduction</a:t>
            </a:r>
            <a:endParaRPr lang="en-US" sz="3600" b="1" spc="300" dirty="0">
              <a:solidFill>
                <a:schemeClr val="bg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FDAA8D6-A0E2-3E49-AFFC-4C76D8217DD2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100" dirty="0"/>
              <a:t>3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3AD564BD-C97F-434D-9C29-55CFCA86C144}"/>
              </a:ext>
            </a:extLst>
          </p:cNvPr>
          <p:cNvSpPr txBox="1">
            <a:spLocks/>
          </p:cNvSpPr>
          <p:nvPr/>
        </p:nvSpPr>
        <p:spPr>
          <a:xfrm>
            <a:off x="595423" y="3589142"/>
            <a:ext cx="1712976" cy="926881"/>
          </a:xfrm>
          <a:prstGeom prst="rect">
            <a:avLst/>
          </a:prstGeom>
        </p:spPr>
        <p:txBody>
          <a:bodyPr vert="horz" wrap="square" lIns="81559" tIns="40779" rIns="81559" bIns="40779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SzPct val="100000"/>
              <a:buFont typeface="Arial" panose="020B0604020202020204" pitchFamily="34" charset="0"/>
              <a:buChar char="•"/>
            </a:pPr>
            <a:r>
              <a:rPr lang="es-ES_tradnl" sz="1400" dirty="0">
                <a:solidFill>
                  <a:schemeClr val="tx1">
                    <a:lumMod val="50000"/>
                  </a:schemeClr>
                </a:solidFill>
              </a:rPr>
              <a:t>Transparency.</a:t>
            </a:r>
          </a:p>
          <a:p>
            <a:pPr marL="285750" indent="-285750" algn="l">
              <a:buSzPct val="100000"/>
              <a:buFont typeface="Arial" panose="020B0604020202020204" pitchFamily="34" charset="0"/>
              <a:buChar char="•"/>
            </a:pPr>
            <a:r>
              <a:rPr lang="es-ES_tradnl" sz="1400" dirty="0">
                <a:solidFill>
                  <a:schemeClr val="tx1">
                    <a:lumMod val="50000"/>
                  </a:schemeClr>
                </a:solidFill>
              </a:rPr>
              <a:t> Honesty.</a:t>
            </a:r>
          </a:p>
          <a:p>
            <a:pPr marL="285750" indent="-285750" algn="l">
              <a:buSzPct val="100000"/>
              <a:buFont typeface="Arial" panose="020B0604020202020204" pitchFamily="34" charset="0"/>
              <a:buChar char="•"/>
            </a:pPr>
            <a:r>
              <a:rPr lang="es-ES_tradnl" sz="1400" dirty="0">
                <a:solidFill>
                  <a:schemeClr val="tx1">
                    <a:lumMod val="50000"/>
                  </a:schemeClr>
                </a:solidFill>
              </a:rPr>
              <a:t> Fairness.</a:t>
            </a:r>
          </a:p>
        </p:txBody>
      </p:sp>
      <p:pic>
        <p:nvPicPr>
          <p:cNvPr id="13" name="Picture 12" descr="Logo&#10;&#10;Description automatically generated with medium confidence">
            <a:extLst>
              <a:ext uri="{FF2B5EF4-FFF2-40B4-BE49-F238E27FC236}">
                <a16:creationId xmlns:a16="http://schemas.microsoft.com/office/drawing/2014/main" id="{7DCD264E-0EA5-3942-B51D-755C104E1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401" y="356022"/>
            <a:ext cx="4845552" cy="440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896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9"/>
          <p:cNvSpPr/>
          <p:nvPr/>
        </p:nvSpPr>
        <p:spPr>
          <a:xfrm rot="5400000">
            <a:off x="2480617" y="-1267071"/>
            <a:ext cx="4160019" cy="8188554"/>
          </a:xfrm>
          <a:prstGeom prst="rect">
            <a:avLst/>
          </a:prstGeom>
          <a:solidFill>
            <a:schemeClr val="accent1">
              <a:lumMod val="60000"/>
              <a:lumOff val="40000"/>
              <a:alpha val="61799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575" name="Google Shape;575;p49"/>
          <p:cNvSpPr txBox="1">
            <a:spLocks noGrp="1"/>
          </p:cNvSpPr>
          <p:nvPr>
            <p:ph type="subTitle" idx="1"/>
          </p:nvPr>
        </p:nvSpPr>
        <p:spPr>
          <a:xfrm>
            <a:off x="740229" y="1881468"/>
            <a:ext cx="3318082" cy="27231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buClr>
                <a:schemeClr val="tx1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Ethical practices in the workplace are the set of rules and regulations that must be followed by all staff in the workplace including managers, employers and employees.</a:t>
            </a:r>
            <a:endParaRPr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76" name="Google Shape;576;p49"/>
          <p:cNvSpPr txBox="1">
            <a:spLocks noGrp="1"/>
          </p:cNvSpPr>
          <p:nvPr>
            <p:ph type="ctrTitle"/>
          </p:nvPr>
        </p:nvSpPr>
        <p:spPr>
          <a:xfrm>
            <a:off x="820567" y="891158"/>
            <a:ext cx="6070089" cy="84634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200" dirty="0">
                <a:solidFill>
                  <a:schemeClr val="lt1"/>
                </a:solidFill>
              </a:rPr>
              <a:t>Ethical Practices in workplace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3F40CD2-628B-5C4D-890D-0D277C68E20F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100" dirty="0"/>
              <a:t>4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9B27DD7-4FC5-1740-AD12-2FB6D14B9FC8}"/>
              </a:ext>
            </a:extLst>
          </p:cNvPr>
          <p:cNvCxnSpPr>
            <a:cxnSpLocks/>
          </p:cNvCxnSpPr>
          <p:nvPr/>
        </p:nvCxnSpPr>
        <p:spPr>
          <a:xfrm>
            <a:off x="4333140" y="1835668"/>
            <a:ext cx="3470" cy="239986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DC517A5-FCD6-3D46-A745-EE1EE8BEA9B2}"/>
              </a:ext>
            </a:extLst>
          </p:cNvPr>
          <p:cNvCxnSpPr>
            <a:cxnSpLocks/>
          </p:cNvCxnSpPr>
          <p:nvPr/>
        </p:nvCxnSpPr>
        <p:spPr>
          <a:xfrm flipV="1">
            <a:off x="4333140" y="2040385"/>
            <a:ext cx="1244946" cy="978081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D55C3B4-0D98-5B4A-92C9-47ECAB216695}"/>
              </a:ext>
            </a:extLst>
          </p:cNvPr>
          <p:cNvCxnSpPr>
            <a:cxnSpLocks/>
          </p:cNvCxnSpPr>
          <p:nvPr/>
        </p:nvCxnSpPr>
        <p:spPr>
          <a:xfrm flipV="1">
            <a:off x="4325238" y="2624632"/>
            <a:ext cx="1422552" cy="405148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373FD8-04DA-234A-8DF7-C420B25F5AC3}"/>
              </a:ext>
            </a:extLst>
          </p:cNvPr>
          <p:cNvCxnSpPr>
            <a:cxnSpLocks/>
          </p:cNvCxnSpPr>
          <p:nvPr/>
        </p:nvCxnSpPr>
        <p:spPr>
          <a:xfrm>
            <a:off x="4336609" y="3029780"/>
            <a:ext cx="1411181" cy="300402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38B135-947E-A94D-9265-A8C4501DAFCD}"/>
              </a:ext>
            </a:extLst>
          </p:cNvPr>
          <p:cNvCxnSpPr>
            <a:cxnSpLocks/>
          </p:cNvCxnSpPr>
          <p:nvPr/>
        </p:nvCxnSpPr>
        <p:spPr>
          <a:xfrm>
            <a:off x="4325238" y="3041096"/>
            <a:ext cx="1260750" cy="9169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Google Shape;575;p49">
            <a:extLst>
              <a:ext uri="{FF2B5EF4-FFF2-40B4-BE49-F238E27FC236}">
                <a16:creationId xmlns:a16="http://schemas.microsoft.com/office/drawing/2014/main" id="{3428F9BB-D4B5-0746-AE85-3F753D31E603}"/>
              </a:ext>
            </a:extLst>
          </p:cNvPr>
          <p:cNvSpPr txBox="1">
            <a:spLocks/>
          </p:cNvSpPr>
          <p:nvPr/>
        </p:nvSpPr>
        <p:spPr>
          <a:xfrm>
            <a:off x="5802109" y="1835668"/>
            <a:ext cx="2585868" cy="559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>
            <a:pPr marL="0" indent="0">
              <a:buClr>
                <a:schemeClr val="bg1"/>
              </a:buClr>
              <a:buSzPct val="100000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Obeying the company's rules</a:t>
            </a:r>
          </a:p>
        </p:txBody>
      </p:sp>
      <p:sp>
        <p:nvSpPr>
          <p:cNvPr id="44" name="Google Shape;575;p49">
            <a:extLst>
              <a:ext uri="{FF2B5EF4-FFF2-40B4-BE49-F238E27FC236}">
                <a16:creationId xmlns:a16="http://schemas.microsoft.com/office/drawing/2014/main" id="{EAED1518-EF55-CD4A-98E5-EE9BF40A993F}"/>
              </a:ext>
            </a:extLst>
          </p:cNvPr>
          <p:cNvSpPr txBox="1">
            <a:spLocks/>
          </p:cNvSpPr>
          <p:nvPr/>
        </p:nvSpPr>
        <p:spPr>
          <a:xfrm>
            <a:off x="5755692" y="2394749"/>
            <a:ext cx="2585868" cy="559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>
            <a:pPr marL="0" indent="0">
              <a:buClr>
                <a:schemeClr val="bg1"/>
              </a:buClr>
              <a:buSzPct val="100000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Effective communication</a:t>
            </a:r>
          </a:p>
        </p:txBody>
      </p:sp>
      <p:sp>
        <p:nvSpPr>
          <p:cNvPr id="45" name="Google Shape;575;p49">
            <a:extLst>
              <a:ext uri="{FF2B5EF4-FFF2-40B4-BE49-F238E27FC236}">
                <a16:creationId xmlns:a16="http://schemas.microsoft.com/office/drawing/2014/main" id="{7F9C8EE1-E779-714D-B731-7FCB8959079F}"/>
              </a:ext>
            </a:extLst>
          </p:cNvPr>
          <p:cNvSpPr txBox="1">
            <a:spLocks/>
          </p:cNvSpPr>
          <p:nvPr/>
        </p:nvSpPr>
        <p:spPr>
          <a:xfrm>
            <a:off x="5802109" y="3171455"/>
            <a:ext cx="2585868" cy="559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>
            <a:pPr marL="0" indent="0">
              <a:buClr>
                <a:schemeClr val="bg1"/>
              </a:buClr>
              <a:buSzPct val="100000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Taking responsibility</a:t>
            </a:r>
          </a:p>
        </p:txBody>
      </p:sp>
      <p:sp>
        <p:nvSpPr>
          <p:cNvPr id="46" name="Google Shape;575;p49">
            <a:extLst>
              <a:ext uri="{FF2B5EF4-FFF2-40B4-BE49-F238E27FC236}">
                <a16:creationId xmlns:a16="http://schemas.microsoft.com/office/drawing/2014/main" id="{4BC0C71A-C6EF-F240-B92F-6C9CA71E6309}"/>
              </a:ext>
            </a:extLst>
          </p:cNvPr>
          <p:cNvSpPr txBox="1">
            <a:spLocks/>
          </p:cNvSpPr>
          <p:nvPr/>
        </p:nvSpPr>
        <p:spPr>
          <a:xfrm>
            <a:off x="5802109" y="3785419"/>
            <a:ext cx="2585868" cy="559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>
            <a:pPr marL="0" indent="0">
              <a:buClr>
                <a:schemeClr val="bg1"/>
              </a:buClr>
              <a:buSzPct val="100000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Trust and respect for your colleagues at work</a:t>
            </a:r>
          </a:p>
        </p:txBody>
      </p:sp>
    </p:spTree>
    <p:extLst>
      <p:ext uri="{BB962C8B-B14F-4D97-AF65-F5344CB8AC3E}">
        <p14:creationId xmlns:p14="http://schemas.microsoft.com/office/powerpoint/2010/main" val="3858802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30"/>
          <p:cNvSpPr/>
          <p:nvPr/>
        </p:nvSpPr>
        <p:spPr>
          <a:xfrm>
            <a:off x="1880012" y="1345908"/>
            <a:ext cx="1656155" cy="4397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cxnSp>
        <p:nvCxnSpPr>
          <p:cNvPr id="55" name="Straight Connector 54"/>
          <p:cNvCxnSpPr/>
          <p:nvPr/>
        </p:nvCxnSpPr>
        <p:spPr>
          <a:xfrm>
            <a:off x="3090705" y="969449"/>
            <a:ext cx="2926384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141266" y="1463234"/>
            <a:ext cx="1133645" cy="338554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Utilitarian</a:t>
            </a:r>
          </a:p>
        </p:txBody>
      </p:sp>
      <p:sp>
        <p:nvSpPr>
          <p:cNvPr id="72" name="Subtitle 2"/>
          <p:cNvSpPr txBox="1">
            <a:spLocks/>
          </p:cNvSpPr>
          <p:nvPr/>
        </p:nvSpPr>
        <p:spPr>
          <a:xfrm>
            <a:off x="1743580" y="3655692"/>
            <a:ext cx="1956154" cy="1236517"/>
          </a:xfrm>
          <a:prstGeom prst="rect">
            <a:avLst/>
          </a:prstGeom>
        </p:spPr>
        <p:txBody>
          <a:bodyPr vert="horz" wrap="square" lIns="81559" tIns="40779" rIns="81559" bIns="40779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15"/>
              </a:lnSpc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Ethical behavior under a moral rights view is that which respects and protects the fundamental rights of people.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</p:txBody>
      </p:sp>
      <p:sp>
        <p:nvSpPr>
          <p:cNvPr id="73" name="Subtitle 2"/>
          <p:cNvSpPr txBox="1">
            <a:spLocks/>
          </p:cNvSpPr>
          <p:nvPr/>
        </p:nvSpPr>
        <p:spPr>
          <a:xfrm>
            <a:off x="5460318" y="1950313"/>
            <a:ext cx="2202100" cy="1044156"/>
          </a:xfrm>
          <a:prstGeom prst="rect">
            <a:avLst/>
          </a:prstGeom>
        </p:spPr>
        <p:txBody>
          <a:bodyPr vert="horz" wrap="square" lIns="81559" tIns="40779" rIns="81559" bIns="40779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15"/>
              </a:lnSpc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It is based on the belief that one’s primary commitment is to long-term advancement of self-interests.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</p:txBody>
      </p:sp>
      <p:sp>
        <p:nvSpPr>
          <p:cNvPr id="74" name="Subtitle 2"/>
          <p:cNvSpPr txBox="1">
            <a:spLocks/>
          </p:cNvSpPr>
          <p:nvPr/>
        </p:nvSpPr>
        <p:spPr>
          <a:xfrm>
            <a:off x="5460317" y="3751872"/>
            <a:ext cx="2202101" cy="1044156"/>
          </a:xfrm>
          <a:prstGeom prst="rect">
            <a:avLst/>
          </a:prstGeom>
        </p:spPr>
        <p:txBody>
          <a:bodyPr vert="horz" wrap="square" lIns="81559" tIns="40779" rIns="81559" bIns="40779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15"/>
              </a:lnSpc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It is based on the belief that ethical decisions treat people impartially and fairly, according to legal rules and standards.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</p:txBody>
      </p:sp>
      <p:sp>
        <p:nvSpPr>
          <p:cNvPr id="75" name="Subtitle 2"/>
          <p:cNvSpPr txBox="1">
            <a:spLocks/>
          </p:cNvSpPr>
          <p:nvPr/>
        </p:nvSpPr>
        <p:spPr>
          <a:xfrm>
            <a:off x="1662633" y="1817249"/>
            <a:ext cx="2118048" cy="1236517"/>
          </a:xfrm>
          <a:prstGeom prst="rect">
            <a:avLst/>
          </a:prstGeom>
        </p:spPr>
        <p:txBody>
          <a:bodyPr vert="horz" wrap="square" lIns="81559" tIns="40779" rIns="81559" bIns="40779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15"/>
              </a:lnSpc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It considers ethical behavior to be that which delivers the greatest good to the greatest number of people.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9E770E-8582-3F4A-9B51-D1B005C49561}"/>
              </a:ext>
            </a:extLst>
          </p:cNvPr>
          <p:cNvSpPr txBox="1"/>
          <p:nvPr/>
        </p:nvSpPr>
        <p:spPr>
          <a:xfrm>
            <a:off x="2658198" y="356775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</a:rPr>
              <a:t>Views Of Ethical Behavior</a:t>
            </a:r>
            <a:endParaRPr lang="en-US" sz="2400" b="1" spc="300" dirty="0">
              <a:solidFill>
                <a:schemeClr val="bg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4" name="Rectangle 30"/>
          <p:cNvSpPr/>
          <p:nvPr/>
        </p:nvSpPr>
        <p:spPr>
          <a:xfrm>
            <a:off x="1880012" y="3189514"/>
            <a:ext cx="1656155" cy="4661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25" name="Rectangle 30"/>
          <p:cNvSpPr/>
          <p:nvPr/>
        </p:nvSpPr>
        <p:spPr>
          <a:xfrm>
            <a:off x="5733289" y="1419754"/>
            <a:ext cx="1656155" cy="3974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27" name="Rectangle 30"/>
          <p:cNvSpPr/>
          <p:nvPr/>
        </p:nvSpPr>
        <p:spPr>
          <a:xfrm>
            <a:off x="5732105" y="3189514"/>
            <a:ext cx="1656155" cy="4073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25" dirty="0"/>
              <a:t> 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017089" y="1440430"/>
            <a:ext cx="1196080" cy="5847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Individualism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115573" y="3260996"/>
            <a:ext cx="891591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Justice</a:t>
            </a:r>
          </a:p>
        </p:txBody>
      </p:sp>
      <p:sp>
        <p:nvSpPr>
          <p:cNvPr id="28" name="TextBox 70"/>
          <p:cNvSpPr txBox="1"/>
          <p:nvPr/>
        </p:nvSpPr>
        <p:spPr>
          <a:xfrm>
            <a:off x="2002971" y="3259235"/>
            <a:ext cx="1406441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Moral Rights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FD65585-9ABA-214D-ADD6-D2C67C67B220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100" dirty="0"/>
              <a:t>5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A9C671-FF1E-2847-867C-2FFE9F4898D9}"/>
              </a:ext>
            </a:extLst>
          </p:cNvPr>
          <p:cNvCxnSpPr>
            <a:cxnSpLocks/>
          </p:cNvCxnSpPr>
          <p:nvPr/>
        </p:nvCxnSpPr>
        <p:spPr>
          <a:xfrm>
            <a:off x="633743" y="3060799"/>
            <a:ext cx="8089271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F80C22-0E4E-0642-9683-A6D607D06D03}"/>
              </a:ext>
            </a:extLst>
          </p:cNvPr>
          <p:cNvCxnSpPr>
            <a:cxnSpLocks/>
          </p:cNvCxnSpPr>
          <p:nvPr/>
        </p:nvCxnSpPr>
        <p:spPr>
          <a:xfrm>
            <a:off x="4572000" y="1410516"/>
            <a:ext cx="0" cy="3466749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677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70" grpId="0"/>
      <p:bldP spid="72" grpId="0"/>
      <p:bldP spid="73" grpId="0"/>
      <p:bldP spid="74" grpId="0"/>
      <p:bldP spid="75" grpId="0"/>
      <p:bldP spid="24" grpId="0" animBg="1"/>
      <p:bldP spid="25" grpId="0" animBg="1"/>
      <p:bldP spid="27" grpId="0" animBg="1"/>
      <p:bldP spid="68" grpId="0"/>
      <p:bldP spid="69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7"/>
          <p:cNvSpPr txBox="1">
            <a:spLocks noGrp="1"/>
          </p:cNvSpPr>
          <p:nvPr>
            <p:ph type="title" idx="2"/>
          </p:nvPr>
        </p:nvSpPr>
        <p:spPr>
          <a:xfrm>
            <a:off x="756381" y="4054016"/>
            <a:ext cx="1780500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Loss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of your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job and reputation.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9" name="Google Shape;159;p27"/>
          <p:cNvSpPr txBox="1">
            <a:spLocks noGrp="1"/>
          </p:cNvSpPr>
          <p:nvPr>
            <p:ph type="title" idx="3"/>
          </p:nvPr>
        </p:nvSpPr>
        <p:spPr>
          <a:xfrm>
            <a:off x="3301262" y="3831771"/>
            <a:ext cx="2682155" cy="71213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Employees’ relationships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are affected.</a:t>
            </a:r>
          </a:p>
        </p:txBody>
      </p:sp>
      <p:sp>
        <p:nvSpPr>
          <p:cNvPr id="161" name="Google Shape;161;p27"/>
          <p:cNvSpPr txBox="1">
            <a:spLocks noGrp="1"/>
          </p:cNvSpPr>
          <p:nvPr>
            <p:ph type="title" idx="5"/>
          </p:nvPr>
        </p:nvSpPr>
        <p:spPr>
          <a:xfrm>
            <a:off x="6273909" y="4026350"/>
            <a:ext cx="2369977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Loss of company credibility and trust.</a:t>
            </a:r>
          </a:p>
        </p:txBody>
      </p:sp>
      <p:sp>
        <p:nvSpPr>
          <p:cNvPr id="169" name="Google Shape;169;p27"/>
          <p:cNvSpPr/>
          <p:nvPr/>
        </p:nvSpPr>
        <p:spPr>
          <a:xfrm>
            <a:off x="620390" y="1579751"/>
            <a:ext cx="2052482" cy="188345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7"/>
          <p:cNvSpPr/>
          <p:nvPr/>
        </p:nvSpPr>
        <p:spPr>
          <a:xfrm>
            <a:off x="3616100" y="1579752"/>
            <a:ext cx="2052482" cy="188345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7"/>
          <p:cNvSpPr/>
          <p:nvPr/>
        </p:nvSpPr>
        <p:spPr>
          <a:xfrm>
            <a:off x="6435704" y="1579751"/>
            <a:ext cx="2046391" cy="188345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46FD111-6503-D049-85F7-0255BCF50C21}"/>
              </a:ext>
            </a:extLst>
          </p:cNvPr>
          <p:cNvCxnSpPr>
            <a:cxnSpLocks/>
          </p:cNvCxnSpPr>
          <p:nvPr/>
        </p:nvCxnSpPr>
        <p:spPr>
          <a:xfrm>
            <a:off x="4006975" y="4640456"/>
            <a:ext cx="1258817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7E86F8E-9662-6B4D-A73D-CCF6E0CDD6CC}"/>
              </a:ext>
            </a:extLst>
          </p:cNvPr>
          <p:cNvCxnSpPr>
            <a:cxnSpLocks/>
          </p:cNvCxnSpPr>
          <p:nvPr/>
        </p:nvCxnSpPr>
        <p:spPr>
          <a:xfrm>
            <a:off x="6962986" y="4629916"/>
            <a:ext cx="1258817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B0FB7E3-B408-984C-80E8-E7A884AAE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9" y="1699304"/>
            <a:ext cx="1723055" cy="1654976"/>
          </a:xfrm>
          <a:prstGeom prst="ellipse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E09B589F-E0A2-B141-891B-FAFAAF763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0813" y="1699304"/>
            <a:ext cx="1723055" cy="1654976"/>
          </a:xfrm>
          <a:prstGeom prst="ellipse">
            <a:avLst/>
          </a:prstGeom>
        </p:spPr>
      </p:pic>
      <p:pic>
        <p:nvPicPr>
          <p:cNvPr id="8" name="Picture 7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4B6B9F1-BCAE-B845-82A2-341AC6FEBD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8217" y="1699307"/>
            <a:ext cx="1761363" cy="1654976"/>
          </a:xfrm>
          <a:prstGeom prst="ellipse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2F341AB-9A7F-6D45-A7D1-2CD83C338A14}"/>
              </a:ext>
            </a:extLst>
          </p:cNvPr>
          <p:cNvCxnSpPr>
            <a:cxnSpLocks/>
          </p:cNvCxnSpPr>
          <p:nvPr/>
        </p:nvCxnSpPr>
        <p:spPr>
          <a:xfrm>
            <a:off x="1017223" y="4663324"/>
            <a:ext cx="1258817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F482226-291C-0F43-942F-4F70A4A94DFC}"/>
              </a:ext>
            </a:extLst>
          </p:cNvPr>
          <p:cNvSpPr txBox="1"/>
          <p:nvPr/>
        </p:nvSpPr>
        <p:spPr>
          <a:xfrm>
            <a:off x="352501" y="375441"/>
            <a:ext cx="4445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2"/>
                </a:solidFill>
              </a:rPr>
              <a:t>What Are Some Consequences of Unethical Business Practices?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E544118-4067-734A-9B5F-C2AA4AD9CFD6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1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45385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159" grpId="0"/>
      <p:bldP spid="161" grpId="0"/>
      <p:bldP spid="169" grpId="0" animBg="1"/>
      <p:bldP spid="170" grpId="0" animBg="1"/>
      <p:bldP spid="17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ubtitle 2">
            <a:extLst>
              <a:ext uri="{FF2B5EF4-FFF2-40B4-BE49-F238E27FC236}">
                <a16:creationId xmlns:a16="http://schemas.microsoft.com/office/drawing/2014/main" id="{A56793EA-C130-6D4E-94DD-5D59B6BE5145}"/>
              </a:ext>
            </a:extLst>
          </p:cNvPr>
          <p:cNvSpPr txBox="1">
            <a:spLocks/>
          </p:cNvSpPr>
          <p:nvPr/>
        </p:nvSpPr>
        <p:spPr>
          <a:xfrm>
            <a:off x="4747286" y="1417381"/>
            <a:ext cx="3427994" cy="2926210"/>
          </a:xfrm>
          <a:prstGeom prst="rect">
            <a:avLst/>
          </a:prstGeom>
        </p:spPr>
        <p:txBody>
          <a:bodyPr vert="horz" wrap="square" lIns="81559" tIns="40779" rIns="81559" bIns="40779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Clr>
                <a:schemeClr val="accent1"/>
              </a:buClr>
              <a:buSzPct val="100000"/>
              <a:buFont typeface="Wingdings" pitchFamily="2" charset="2"/>
              <a:buChar char="Ø"/>
            </a:pPr>
            <a:r>
              <a:rPr lang="en-US" sz="1500" dirty="0">
                <a:solidFill>
                  <a:schemeClr val="tx1">
                    <a:lumMod val="50000"/>
                  </a:schemeClr>
                </a:solidFill>
              </a:rPr>
              <a:t>Every organization has an ethical code that guides its decision making and activities to achieve successful productivity and maintain its reputation.</a:t>
            </a:r>
          </a:p>
          <a:p>
            <a:pPr algn="l">
              <a:buClr>
                <a:schemeClr val="accent1"/>
              </a:buClr>
              <a:buSzPct val="100000"/>
            </a:pPr>
            <a:r>
              <a:rPr lang="en-US" sz="1500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 marL="342900" indent="-342900" algn="just">
              <a:buClr>
                <a:schemeClr val="accent1"/>
              </a:buClr>
              <a:buSzPct val="100000"/>
              <a:buFont typeface="Wingdings" pitchFamily="2" charset="2"/>
              <a:buChar char="Ø"/>
            </a:pPr>
            <a:r>
              <a:rPr lang="en-US" sz="1500" dirty="0">
                <a:solidFill>
                  <a:schemeClr val="tx1">
                    <a:lumMod val="50000"/>
                  </a:schemeClr>
                </a:solidFill>
              </a:rPr>
              <a:t>Ethical behavior ensures that employees complete work credibly and achieve the organization's goal by following rules and policies.</a:t>
            </a:r>
            <a:endParaRPr lang="es-ES_tradnl" sz="15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ECFD7636-69BA-CF41-ACBE-84141FB9531E}"/>
              </a:ext>
            </a:extLst>
          </p:cNvPr>
          <p:cNvCxnSpPr/>
          <p:nvPr/>
        </p:nvCxnSpPr>
        <p:spPr>
          <a:xfrm>
            <a:off x="3108808" y="1231998"/>
            <a:ext cx="2926384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TextBox 320">
            <a:extLst>
              <a:ext uri="{FF2B5EF4-FFF2-40B4-BE49-F238E27FC236}">
                <a16:creationId xmlns:a16="http://schemas.microsoft.com/office/drawing/2014/main" id="{CA20D002-7B80-F74F-A151-3D778BA12B01}"/>
              </a:ext>
            </a:extLst>
          </p:cNvPr>
          <p:cNvSpPr txBox="1"/>
          <p:nvPr/>
        </p:nvSpPr>
        <p:spPr>
          <a:xfrm>
            <a:off x="2008758" y="215619"/>
            <a:ext cx="5259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</a:rPr>
              <a:t>Why Is Ethical Behavior Important 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</a:rPr>
              <a:t>In Business?</a:t>
            </a:r>
            <a:endParaRPr lang="en-US" sz="2400" b="1" spc="300" dirty="0">
              <a:solidFill>
                <a:schemeClr val="bg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23" name="Oval 322">
            <a:extLst>
              <a:ext uri="{FF2B5EF4-FFF2-40B4-BE49-F238E27FC236}">
                <a16:creationId xmlns:a16="http://schemas.microsoft.com/office/drawing/2014/main" id="{DB64D995-F138-1949-8F50-189BAC9D9ED5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100" dirty="0"/>
              <a:t>7</a:t>
            </a:r>
          </a:p>
        </p:txBody>
      </p:sp>
      <p:pic>
        <p:nvPicPr>
          <p:cNvPr id="322" name="Picture 321" descr="A picture containing diagram&#10;&#10;Description automatically generated">
            <a:extLst>
              <a:ext uri="{FF2B5EF4-FFF2-40B4-BE49-F238E27FC236}">
                <a16:creationId xmlns:a16="http://schemas.microsoft.com/office/drawing/2014/main" id="{6FA60BBD-EB8B-F041-A93B-9D04F2471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8353" y="1417381"/>
            <a:ext cx="3865828" cy="365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0394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7"/>
          <p:cNvSpPr/>
          <p:nvPr/>
        </p:nvSpPr>
        <p:spPr>
          <a:xfrm>
            <a:off x="4490104" y="851590"/>
            <a:ext cx="4291757" cy="3911097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27"/>
          <p:cNvSpPr txBox="1">
            <a:spLocks noGrp="1"/>
          </p:cNvSpPr>
          <p:nvPr>
            <p:ph type="subTitle" idx="1"/>
          </p:nvPr>
        </p:nvSpPr>
        <p:spPr>
          <a:xfrm flipH="1">
            <a:off x="527522" y="2480651"/>
            <a:ext cx="3573698" cy="14389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SzPts val="1100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Ethical behavior is one of the most important aspects in business in which implementing them in organizations can increase employee performance, job satisfaction, organizational commitment, trust and organizational citizenship behaviors.</a:t>
            </a:r>
            <a:endParaRPr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66" name="Google Shape;166;p27"/>
          <p:cNvSpPr txBox="1">
            <a:spLocks noGrp="1"/>
          </p:cNvSpPr>
          <p:nvPr>
            <p:ph type="title"/>
          </p:nvPr>
        </p:nvSpPr>
        <p:spPr>
          <a:xfrm>
            <a:off x="527522" y="1695022"/>
            <a:ext cx="3498000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200" dirty="0"/>
              <a:t>Conclusion</a:t>
            </a:r>
            <a:endParaRPr sz="3200" dirty="0"/>
          </a:p>
        </p:txBody>
      </p:sp>
      <p:sp>
        <p:nvSpPr>
          <p:cNvPr id="168" name="Google Shape;168;p27"/>
          <p:cNvSpPr/>
          <p:nvPr/>
        </p:nvSpPr>
        <p:spPr>
          <a:xfrm>
            <a:off x="0" y="1839947"/>
            <a:ext cx="362100" cy="19887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C5B9BA8-60DC-5948-92B8-B5346A5EF8C9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100" dirty="0"/>
              <a:t>8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8F09C714-78ED-C147-ACDA-E24044D45F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379" y="1069588"/>
            <a:ext cx="3678757" cy="34750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2"/>
          <p:cNvSpPr/>
          <p:nvPr/>
        </p:nvSpPr>
        <p:spPr>
          <a:xfrm rot="5400000">
            <a:off x="-752200" y="2013850"/>
            <a:ext cx="4059900" cy="11157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32"/>
          <p:cNvSpPr txBox="1">
            <a:spLocks noGrp="1"/>
          </p:cNvSpPr>
          <p:nvPr>
            <p:ph type="ctrTitle"/>
          </p:nvPr>
        </p:nvSpPr>
        <p:spPr>
          <a:xfrm rot="-5400000">
            <a:off x="-343101" y="1759150"/>
            <a:ext cx="2888100" cy="89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REFERNCES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224" name="Google Shape;224;p32"/>
          <p:cNvSpPr txBox="1">
            <a:spLocks noGrp="1"/>
          </p:cNvSpPr>
          <p:nvPr>
            <p:ph type="subTitle" idx="1"/>
          </p:nvPr>
        </p:nvSpPr>
        <p:spPr>
          <a:xfrm>
            <a:off x="1923048" y="433370"/>
            <a:ext cx="6731855" cy="39663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spcAft>
                <a:spcPts val="1600"/>
              </a:spcAft>
              <a:buFont typeface="Courier New" panose="02070309020205020404" pitchFamily="49" charset="0"/>
              <a:buChar char="o"/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Blog, </a:t>
            </a:r>
            <a:r>
              <a:rPr lang="en-US" sz="1300" dirty="0" err="1">
                <a:solidFill>
                  <a:schemeClr val="tx1">
                    <a:lumMod val="50000"/>
                  </a:schemeClr>
                </a:solidFill>
              </a:rPr>
              <a:t>Formplus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. “23 Ethical &amp; Unethical Behavior Examples in Workplace.” Https, 25 June 2020, </a:t>
            </a:r>
            <a:r>
              <a:rPr lang="en-US" sz="1300" dirty="0" err="1">
                <a:solidFill>
                  <a:schemeClr val="tx1">
                    <a:lumMod val="50000"/>
                  </a:schemeClr>
                </a:solidFill>
              </a:rPr>
              <a:t>www.formpl.us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/blog/workplace-ethics.</a:t>
            </a:r>
          </a:p>
          <a:p>
            <a:pPr marL="285750" lvl="0" indent="-285750" algn="just">
              <a:spcAft>
                <a:spcPts val="1600"/>
              </a:spcAft>
              <a:buFont typeface="Courier New" panose="02070309020205020404" pitchFamily="49" charset="0"/>
              <a:buChar char="o"/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Mahan, William. “How to Define Ethical Behavior &amp; Why It’s Important in the Workplace.” Work Institute, 17 Oct. 2019, </a:t>
            </a:r>
            <a:r>
              <a:rPr lang="en-US" sz="1300" dirty="0" err="1">
                <a:solidFill>
                  <a:schemeClr val="tx1">
                    <a:lumMod val="50000"/>
                  </a:schemeClr>
                </a:solidFill>
              </a:rPr>
              <a:t>workinstitute.com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/how-to-define-ethical-behavior-why-its-important-in-the-workplace-2/.</a:t>
            </a:r>
          </a:p>
          <a:p>
            <a:pPr marL="285750" lvl="0" indent="-285750" algn="just">
              <a:spcAft>
                <a:spcPts val="1600"/>
              </a:spcAft>
              <a:buFont typeface="Courier New" panose="02070309020205020404" pitchFamily="49" charset="0"/>
              <a:buChar char="o"/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“What Is Consequences of Unethical Business Practices?” Career Cliff, 24 Aug. 2019, </a:t>
            </a:r>
            <a:r>
              <a:rPr lang="en-US" sz="1300" dirty="0" err="1">
                <a:solidFill>
                  <a:schemeClr val="tx1">
                    <a:lumMod val="50000"/>
                  </a:schemeClr>
                </a:solidFill>
              </a:rPr>
              <a:t>www.careercliff.com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/what-is-consequences-of-unethical-business-practices/.</a:t>
            </a:r>
          </a:p>
          <a:p>
            <a:pPr marL="285750" lvl="0" indent="-285750" algn="just">
              <a:spcAft>
                <a:spcPts val="1600"/>
              </a:spcAft>
              <a:buFont typeface="Courier New" panose="02070309020205020404" pitchFamily="49" charset="0"/>
              <a:buChar char="o"/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Bowes, Barbara. “Aug 2017: Unethical Actions Have Serious Consequences.” Winnipeg Free Press, 12 Aug. 2017, </a:t>
            </a:r>
            <a:r>
              <a:rPr lang="en-US" sz="1300" dirty="0" err="1">
                <a:solidFill>
                  <a:schemeClr val="tx1">
                    <a:lumMod val="50000"/>
                  </a:schemeClr>
                </a:solidFill>
              </a:rPr>
              <a:t>www.winnipegfreepress.com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/business/unethical-actions-have-serious-consequences-439985623.html.</a:t>
            </a:r>
          </a:p>
          <a:p>
            <a:pPr marL="285750" lvl="0" indent="-285750" algn="just">
              <a:spcAft>
                <a:spcPts val="1600"/>
              </a:spcAft>
              <a:buFont typeface="Courier New" panose="02070309020205020404" pitchFamily="49" charset="0"/>
              <a:buChar char="o"/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“What Is Ethical Behavior? - Definition | Meaning | Example.” My Accounting Course, 2019, </a:t>
            </a:r>
            <a:r>
              <a:rPr lang="en-US" sz="1300" dirty="0" err="1">
                <a:solidFill>
                  <a:schemeClr val="tx1">
                    <a:lumMod val="50000"/>
                  </a:schemeClr>
                </a:solidFill>
              </a:rPr>
              <a:t>www.myaccountingcourse.com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/accounting-dictionary/ethical-behavior.</a:t>
            </a:r>
          </a:p>
          <a:p>
            <a:pPr marL="285750" lvl="0" indent="-285750" algn="just">
              <a:spcAft>
                <a:spcPts val="1600"/>
              </a:spcAft>
              <a:buFont typeface="Courier New" panose="02070309020205020404" pitchFamily="49" charset="0"/>
              <a:buChar char="o"/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“Alternative Views of Ethics.” </a:t>
            </a:r>
            <a:r>
              <a:rPr lang="en-US" sz="1300" dirty="0" err="1">
                <a:solidFill>
                  <a:schemeClr val="tx1">
                    <a:lumMod val="50000"/>
                  </a:schemeClr>
                </a:solidFill>
              </a:rPr>
              <a:t>Www.linkedin.com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en-US" sz="1300" dirty="0" err="1">
                <a:solidFill>
                  <a:schemeClr val="tx1">
                    <a:lumMod val="50000"/>
                  </a:schemeClr>
                </a:solidFill>
              </a:rPr>
              <a:t>www.linkedin.com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/pulse/alternative-views-ethics-</a:t>
            </a:r>
            <a:r>
              <a:rPr lang="en-US" sz="1300" dirty="0" err="1">
                <a:solidFill>
                  <a:schemeClr val="tx1">
                    <a:lumMod val="50000"/>
                  </a:schemeClr>
                </a:solidFill>
              </a:rPr>
              <a:t>majid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lang="en-US" sz="1300" dirty="0" err="1">
                <a:solidFill>
                  <a:schemeClr val="tx1">
                    <a:lumMod val="50000"/>
                  </a:schemeClr>
                </a:solidFill>
              </a:rPr>
              <a:t>arabi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285750" lvl="0" indent="-285750">
              <a:spcAft>
                <a:spcPts val="1600"/>
              </a:spcAft>
              <a:buFont typeface="Courier New" panose="02070309020205020404" pitchFamily="49" charset="0"/>
              <a:buChar char="o"/>
            </a:pPr>
            <a:endParaRPr lang="en-US" sz="13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spcAft>
                <a:spcPts val="1600"/>
              </a:spcAft>
              <a:buFont typeface="Courier New" panose="02070309020205020404" pitchFamily="49" charset="0"/>
              <a:buChar char="o"/>
            </a:pPr>
            <a:endParaRPr lang="en-US" sz="13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spcAft>
                <a:spcPts val="1600"/>
              </a:spcAft>
              <a:buFont typeface="Courier New" panose="02070309020205020404" pitchFamily="49" charset="0"/>
              <a:buChar char="o"/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‌</a:t>
            </a:r>
          </a:p>
          <a:p>
            <a:pPr marL="285750" indent="-285750">
              <a:spcAft>
                <a:spcPts val="1600"/>
              </a:spcAft>
              <a:buFont typeface="Courier New" panose="02070309020205020404" pitchFamily="49" charset="0"/>
              <a:buChar char="o"/>
            </a:pPr>
            <a:endParaRPr lang="en-US" sz="1300" dirty="0">
              <a:solidFill>
                <a:schemeClr val="tx1">
                  <a:lumMod val="50000"/>
                </a:schemeClr>
              </a:solidFill>
            </a:endParaRPr>
          </a:p>
          <a:p>
            <a:pPr marL="285750" lvl="0" indent="-285750">
              <a:spcAft>
                <a:spcPts val="1600"/>
              </a:spcAft>
              <a:buFont typeface="Courier New" panose="02070309020205020404" pitchFamily="49" charset="0"/>
              <a:buChar char="o"/>
            </a:pPr>
            <a:endParaRPr lang="en-US" sz="1300" dirty="0">
              <a:solidFill>
                <a:schemeClr val="tx1">
                  <a:lumMod val="50000"/>
                </a:schemeClr>
              </a:solidFill>
            </a:endParaRPr>
          </a:p>
          <a:p>
            <a:pPr marL="285750" lvl="0" indent="-285750">
              <a:spcAft>
                <a:spcPts val="1600"/>
              </a:spcAft>
              <a:buFont typeface="Courier New" panose="02070309020205020404" pitchFamily="49" charset="0"/>
              <a:buChar char="o"/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‌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CC0160D-03CE-A74C-B458-0D25554A286E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100" dirty="0"/>
              <a:t>9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Engineering Project Proposal by Slidesgo">
  <a:themeElements>
    <a:clrScheme name="Simple Light">
      <a:dk1>
        <a:srgbClr val="434343"/>
      </a:dk1>
      <a:lt1>
        <a:srgbClr val="FFFFFF"/>
      </a:lt1>
      <a:dk2>
        <a:srgbClr val="595959"/>
      </a:dk2>
      <a:lt2>
        <a:srgbClr val="EEEEEE"/>
      </a:lt2>
      <a:accent1>
        <a:srgbClr val="A16685"/>
      </a:accent1>
      <a:accent2>
        <a:srgbClr val="212121"/>
      </a:accent2>
      <a:accent3>
        <a:srgbClr val="D4AFC3"/>
      </a:accent3>
      <a:accent4>
        <a:srgbClr val="AD3E79"/>
      </a:accent4>
      <a:accent5>
        <a:srgbClr val="CF6DA1"/>
      </a:accent5>
      <a:accent6>
        <a:srgbClr val="6E3855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2456</TotalTime>
  <Words>538</Words>
  <Application>Microsoft Office PowerPoint</Application>
  <PresentationFormat>On-screen Show (16:9)</PresentationFormat>
  <Paragraphs>92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Livvic</vt:lpstr>
      <vt:lpstr>Open Sans Light</vt:lpstr>
      <vt:lpstr>Poppins Light</vt:lpstr>
      <vt:lpstr>Wingdings</vt:lpstr>
      <vt:lpstr>Lato Black</vt:lpstr>
      <vt:lpstr>Arial</vt:lpstr>
      <vt:lpstr>Courier New</vt:lpstr>
      <vt:lpstr>Raleway Light</vt:lpstr>
      <vt:lpstr>Raleway Black</vt:lpstr>
      <vt:lpstr>Poppins SemiBold</vt:lpstr>
      <vt:lpstr>Catamaran Thin</vt:lpstr>
      <vt:lpstr>Fira Sans Extra Condensed Medium</vt:lpstr>
      <vt:lpstr>Engineering Project Proposal by Slidesgo</vt:lpstr>
      <vt:lpstr>PowerPoint Presentation</vt:lpstr>
      <vt:lpstr>TABLE OF CONTENTS</vt:lpstr>
      <vt:lpstr>PowerPoint Presentation</vt:lpstr>
      <vt:lpstr>Ethical Practices in workplace</vt:lpstr>
      <vt:lpstr>PowerPoint Presentation</vt:lpstr>
      <vt:lpstr>Loss of your job and reputation.</vt:lpstr>
      <vt:lpstr>PowerPoint Presentation</vt:lpstr>
      <vt:lpstr>Conclusion</vt:lpstr>
      <vt:lpstr>REFERNCES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PROJECT PROPOSAL</dc:title>
  <cp:lastModifiedBy>user</cp:lastModifiedBy>
  <cp:revision>128</cp:revision>
  <dcterms:modified xsi:type="dcterms:W3CDTF">2021-12-11T11:01:06Z</dcterms:modified>
</cp:coreProperties>
</file>