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746" r:id="rId1"/>
  </p:sldMasterIdLst>
  <p:notesMasterIdLst>
    <p:notesMasterId r:id="rId10"/>
  </p:notesMasterIdLst>
  <p:sldIdLst>
    <p:sldId id="257" r:id="rId2"/>
    <p:sldId id="258" r:id="rId3"/>
    <p:sldId id="259" r:id="rId4"/>
    <p:sldId id="260" r:id="rId5"/>
    <p:sldId id="261" r:id="rId6"/>
    <p:sldId id="262" r:id="rId7"/>
    <p:sldId id="263" r:id="rId8"/>
    <p:sldId id="264"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A8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ar-S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816E55E2-6E27-4C20-8CE3-F374D7E3BCA3}" type="datetimeFigureOut">
              <a:rPr lang="ar-SA" smtClean="0"/>
              <a:t>22/04/1443</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ar-S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14877459-6642-464F-8E33-95D38F80EFC3}" type="slidenum">
              <a:rPr lang="ar-SA" smtClean="0"/>
              <a:t>‹#›</a:t>
            </a:fld>
            <a:endParaRPr lang="ar-SA"/>
          </a:p>
        </p:txBody>
      </p:sp>
    </p:spTree>
    <p:extLst>
      <p:ext uri="{BB962C8B-B14F-4D97-AF65-F5344CB8AC3E}">
        <p14:creationId xmlns:p14="http://schemas.microsoft.com/office/powerpoint/2010/main" val="22619627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90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79F04AA1-852A-4D98-A434-4E607BFB2A23}" type="datetime1">
              <a:rPr lang="en-US" smtClean="0"/>
              <a:t>11/27/2021</a:t>
            </a:fld>
            <a:endParaRPr lang="en-US"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583314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7D5506EE-1026-4F35-9ACC-BD05BE0F9B36}"/>
              </a:ext>
            </a:extLst>
          </p:cNvPr>
          <p:cNvSpPr>
            <a:spLocks noGrp="1"/>
          </p:cNvSpPr>
          <p:nvPr>
            <p:ph type="dt" sz="half" idx="10"/>
          </p:nvPr>
        </p:nvSpPr>
        <p:spPr/>
        <p:txBody>
          <a:bodyPr/>
          <a:lstStyle/>
          <a:p>
            <a:fld id="{03C25522-46E6-4432-8510-B20A54831EFD}" type="datetime1">
              <a:rPr lang="en-US" smtClean="0"/>
              <a:t>11/27/2021</a:t>
            </a:fld>
            <a:endParaRPr lang="en-US" dirty="0"/>
          </a:p>
        </p:txBody>
      </p:sp>
      <p:sp>
        <p:nvSpPr>
          <p:cNvPr id="8" name="Footer Placeholder 7">
            <a:extLst>
              <a:ext uri="{FF2B5EF4-FFF2-40B4-BE49-F238E27FC236}">
                <a16:creationId xmlns:a16="http://schemas.microsoft.com/office/drawing/2014/main" id="{B7696E5F-8D95-4450-AE52-5438E6EDE2BF}"/>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999B2253-74CC-409E-BEB0-F8EFCFCB562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672269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1B68A5B-D9FA-424B-A4EB-30E7223836B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F33D6B0-F070-45C4-A472-19F432BE3932}"/>
              </a:ext>
            </a:extLst>
          </p:cNvPr>
          <p:cNvSpPr>
            <a:spLocks noGrp="1"/>
          </p:cNvSpPr>
          <p:nvPr>
            <p:ph type="dt" sz="half" idx="10"/>
          </p:nvPr>
        </p:nvSpPr>
        <p:spPr/>
        <p:txBody>
          <a:bodyPr/>
          <a:lstStyle/>
          <a:p>
            <a:fld id="{57081FA1-D8E0-46B6-ACAB-AE51AB02742B}" type="datetime1">
              <a:rPr lang="en-US" smtClean="0"/>
              <a:t>11/27/2021</a:t>
            </a:fld>
            <a:endParaRPr lang="en-US" dirty="0"/>
          </a:p>
        </p:txBody>
      </p:sp>
      <p:sp>
        <p:nvSpPr>
          <p:cNvPr id="8" name="Footer Placeholder 7">
            <a:extLst>
              <a:ext uri="{FF2B5EF4-FFF2-40B4-BE49-F238E27FC236}">
                <a16:creationId xmlns:a16="http://schemas.microsoft.com/office/drawing/2014/main" id="{9975399F-DAB2-410D-967F-ED17E6F796E7}"/>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F762A46F-6BE5-4D12-9412-5CA7672EA8EC}"/>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761827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EB2A225D-C9C5-4FC6-B571-1A31210F6FB3}" type="datetime1">
              <a:rPr lang="en-US" smtClean="0"/>
              <a:t>11/27/2021</a:t>
            </a:fld>
            <a:endParaRPr lang="en-US"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92670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90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663440"/>
            <a:ext cx="10058400" cy="1143000"/>
          </a:xfrm>
        </p:spPr>
        <p:txBody>
          <a:bodyPr lIns="91440" rIns="9144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cxnSp>
        <p:nvCxnSpPr>
          <p:cNvPr id="9" name="Straight Connector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AAF2E137-EC28-48F8-9198-1F02539029B6}"/>
              </a:ext>
            </a:extLst>
          </p:cNvPr>
          <p:cNvSpPr>
            <a:spLocks noGrp="1"/>
          </p:cNvSpPr>
          <p:nvPr>
            <p:ph type="dt" sz="half" idx="10"/>
          </p:nvPr>
        </p:nvSpPr>
        <p:spPr/>
        <p:txBody>
          <a:bodyPr/>
          <a:lstStyle/>
          <a:p>
            <a:fld id="{5CB65903-065C-4448-9CB3-FAA2E2C93D8F}" type="datetime1">
              <a:rPr lang="en-US" smtClean="0"/>
              <a:t>11/27/2021</a:t>
            </a:fld>
            <a:endParaRPr lang="en-US" dirty="0"/>
          </a:p>
        </p:txBody>
      </p:sp>
      <p:sp>
        <p:nvSpPr>
          <p:cNvPr id="8" name="Footer Placeholder 7">
            <a:extLst>
              <a:ext uri="{FF2B5EF4-FFF2-40B4-BE49-F238E27FC236}">
                <a16:creationId xmlns:a16="http://schemas.microsoft.com/office/drawing/2014/main" id="{189422CD-6F62-4DD6-89EF-07A60B42D219}"/>
              </a:ext>
            </a:extLst>
          </p:cNvPr>
          <p:cNvSpPr>
            <a:spLocks noGrp="1"/>
          </p:cNvSpPr>
          <p:nvPr>
            <p:ph type="ftr" sz="quarter" idx="11"/>
          </p:nvPr>
        </p:nvSpPr>
        <p:spPr/>
        <p:txBody>
          <a:bodyPr/>
          <a:lstStyle/>
          <a:p>
            <a:endParaRPr lang="en-US" dirty="0"/>
          </a:p>
        </p:txBody>
      </p:sp>
      <p:sp>
        <p:nvSpPr>
          <p:cNvPr id="11" name="Slide Number Placehold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304162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2120900"/>
            <a:ext cx="4639736" cy="37481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15944" y="2120900"/>
            <a:ext cx="4639736" cy="374819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5782D47D-B0DC-4C40-BCC6-BBBA32584A38}"/>
              </a:ext>
            </a:extLst>
          </p:cNvPr>
          <p:cNvSpPr>
            <a:spLocks noGrp="1"/>
          </p:cNvSpPr>
          <p:nvPr>
            <p:ph type="dt" sz="half" idx="10"/>
          </p:nvPr>
        </p:nvSpPr>
        <p:spPr/>
        <p:txBody>
          <a:bodyPr/>
          <a:lstStyle/>
          <a:p>
            <a:fld id="{85BB0FAE-D55A-4722-A7DA-7117285A2F40}" type="datetime1">
              <a:rPr lang="en-US" smtClean="0"/>
              <a:t>11/27/2021</a:t>
            </a:fld>
            <a:endParaRPr lang="en-US" dirty="0"/>
          </a:p>
        </p:txBody>
      </p:sp>
      <p:sp>
        <p:nvSpPr>
          <p:cNvPr id="9" name="Footer Placeholder 8">
            <a:extLst>
              <a:ext uri="{FF2B5EF4-FFF2-40B4-BE49-F238E27FC236}">
                <a16:creationId xmlns:a16="http://schemas.microsoft.com/office/drawing/2014/main" id="{4690D34E-7EBD-44B2-83CA-4C126A18D7EF}"/>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56663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958274"/>
            <a:ext cx="4639736" cy="291082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515944" y="2958273"/>
            <a:ext cx="4639736" cy="291082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a:lstStyle/>
          <a:p>
            <a:fld id="{CB85F067-E7BC-47D5-A11A-2763E315AEFE}" type="datetime1">
              <a:rPr lang="en-US" smtClean="0"/>
              <a:t>11/27/2021</a:t>
            </a:fld>
            <a:endParaRPr lang="en-US" dirty="0"/>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068194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B1F2AC13-FE01-45E6-B48E-5DBFF19D780C}" type="datetime1">
              <a:rPr lang="en-US" smtClean="0"/>
              <a:t>11/27/2021</a:t>
            </a:fld>
            <a:endParaRPr lang="en-US"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11860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E01813BA-5EE6-4EE8-9FFF-D7A2E9F08C4E}" type="datetime1">
              <a:rPr lang="en-US" smtClean="0"/>
              <a:t>11/27/2021</a:t>
            </a:fld>
            <a:endParaRPr lang="en-US"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001422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3466" y="786383"/>
            <a:ext cx="3517567" cy="2093975"/>
          </a:xfrm>
        </p:spPr>
        <p:txBody>
          <a:bodyPr anchor="b">
            <a:normAutofit/>
          </a:bodyPr>
          <a:lstStyle>
            <a:lvl1pPr>
              <a:lnSpc>
                <a:spcPct val="90000"/>
              </a:lnSpc>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458984" y="812799"/>
            <a:ext cx="5928344" cy="52947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3465" y="3043050"/>
            <a:ext cx="3517567" cy="3064505"/>
          </a:xfrm>
        </p:spPr>
        <p:txBody>
          <a:bodyPr lIns="91440" rIns="9144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643464" y="6446520"/>
            <a:ext cx="3517568" cy="365125"/>
          </a:xfrm>
        </p:spPr>
        <p:txBody>
          <a:bodyPr/>
          <a:lstStyle>
            <a:lvl1pPr algn="l">
              <a:defRPr/>
            </a:lvl1pPr>
          </a:lstStyle>
          <a:p>
            <a:fld id="{2E5CD57F-861D-45E9-AFD2-77814858AF2C}" type="datetime1">
              <a:rPr lang="en-US" smtClean="0"/>
              <a:t>11/27/2021</a:t>
            </a:fld>
            <a:endParaRPr lang="en-US" dirty="0"/>
          </a:p>
        </p:txBody>
      </p:sp>
      <p:sp>
        <p:nvSpPr>
          <p:cNvPr id="6" name="Footer Placeholder 5"/>
          <p:cNvSpPr>
            <a:spLocks noGrp="1"/>
          </p:cNvSpPr>
          <p:nvPr>
            <p:ph type="ftr" sz="quarter" idx="11"/>
          </p:nvPr>
        </p:nvSpPr>
        <p:spPr>
          <a:xfrm>
            <a:off x="5458983" y="6446520"/>
            <a:ext cx="5334019"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9332822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15" y="0"/>
            <a:ext cx="12191985" cy="4578350"/>
          </a:xfrm>
          <a:solidFill>
            <a:schemeClr val="bg1">
              <a:lumMod val="85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1097279" y="4799362"/>
            <a:ext cx="10113645" cy="743682"/>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1097279" y="5715000"/>
            <a:ext cx="10113264" cy="609600"/>
          </a:xfrm>
        </p:spPr>
        <p:txBody>
          <a:bodyPr lIns="91440" tIns="0" rIns="91440" bIns="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lvl1pPr>
              <a:defRPr/>
            </a:lvl1pPr>
          </a:lstStyle>
          <a:p>
            <a:fld id="{0D6C008D-2F15-4C37-A943-9FD6489468AD}" type="datetime1">
              <a:rPr lang="en-US" smtClean="0"/>
              <a:t>11/27/2021</a:t>
            </a:fld>
            <a:endParaRPr lang="en-US" dirty="0"/>
          </a:p>
        </p:txBody>
      </p:sp>
      <p:sp>
        <p:nvSpPr>
          <p:cNvPr id="6" name="Footer Placeholder 5"/>
          <p:cNvSpPr>
            <a:spLocks noGrp="1"/>
          </p:cNvSpPr>
          <p:nvPr>
            <p:ph type="ftr" sz="quarter" idx="11"/>
          </p:nvPr>
        </p:nvSpPr>
        <p:spPr>
          <a:xfrm>
            <a:off x="1097279" y="6446838"/>
            <a:ext cx="6818262" cy="365125"/>
          </a:xfrm>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523267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800">
                <a:solidFill>
                  <a:srgbClr val="FFFFFF"/>
                </a:solidFill>
              </a:defRPr>
            </a:lvl1pPr>
          </a:lstStyle>
          <a:p>
            <a:fld id="{8C0B36AB-BE90-44C5-9D56-444C6064C46B}" type="datetime1">
              <a:rPr lang="en-US" smtClean="0"/>
              <a:t>11/27/2021</a:t>
            </a:fld>
            <a:endParaRPr lang="en-US"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8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800">
                <a:solidFill>
                  <a:srgbClr val="FFFFFF"/>
                </a:solidFill>
              </a:defRPr>
            </a:lvl1pPr>
          </a:lstStyle>
          <a:p>
            <a:fld id="{3A98EE3D-8CD1-4C3F-BD1C-C98C9596463C}" type="slidenum">
              <a:rPr lang="en-US" smtClean="0"/>
              <a:t>‹#›</a:t>
            </a:fld>
            <a:endParaRPr lang="en-US" dirty="0"/>
          </a:p>
        </p:txBody>
      </p:sp>
      <p:cxnSp>
        <p:nvCxnSpPr>
          <p:cNvPr id="10" name="Straight Connector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4982234"/>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47" r:id="rId3"/>
    <p:sldLayoutId id="2147483743" r:id="rId4"/>
    <p:sldLayoutId id="2147483738" r:id="rId5"/>
    <p:sldLayoutId id="2147483732" r:id="rId6"/>
    <p:sldLayoutId id="2147483733" r:id="rId7"/>
    <p:sldLayoutId id="2147483734" r:id="rId8"/>
    <p:sldLayoutId id="2147483735" r:id="rId9"/>
    <p:sldLayoutId id="2147483736" r:id="rId10"/>
    <p:sldLayoutId id="2147483737" r:id="rId11"/>
  </p:sldLayoutIdLst>
  <p:hf hdr="0" ftr="0" dt="0"/>
  <p:txStyles>
    <p:titleStyle>
      <a:lvl1pPr algn="l" defTabSz="914400" rtl="1"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p:titleStyle>
    <p:bodyStyle>
      <a:lvl1pPr marL="91440" indent="-91440" algn="r" defTabSz="914400" rtl="1"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1900" kern="1200">
          <a:solidFill>
            <a:schemeClr val="tx1">
              <a:lumMod val="75000"/>
              <a:lumOff val="25000"/>
            </a:schemeClr>
          </a:solidFill>
          <a:latin typeface="+mn-lt"/>
          <a:ea typeface="+mn-ea"/>
          <a:cs typeface="+mn-cs"/>
        </a:defRPr>
      </a:lvl1pPr>
      <a:lvl2pPr marL="384048" indent="-182880" algn="r" defTabSz="914400" rtl="1" eaLnBrk="1" latinLnBrk="0" hangingPunct="1">
        <a:lnSpc>
          <a:spcPct val="100000"/>
        </a:lnSpc>
        <a:spcBef>
          <a:spcPts val="200"/>
        </a:spcBef>
        <a:spcAft>
          <a:spcPts val="400"/>
        </a:spcAft>
        <a:buClrTx/>
        <a:buFont typeface="Calibri" pitchFamily="34" charset="0"/>
        <a:buChar char="◦"/>
        <a:defRPr sz="1700" kern="1200">
          <a:solidFill>
            <a:schemeClr val="tx1">
              <a:lumMod val="75000"/>
              <a:lumOff val="25000"/>
            </a:schemeClr>
          </a:solidFill>
          <a:latin typeface="+mn-lt"/>
          <a:ea typeface="+mn-ea"/>
          <a:cs typeface="+mn-cs"/>
        </a:defRPr>
      </a:lvl2pPr>
      <a:lvl3pPr marL="566928" indent="-182880" algn="r" defTabSz="914400" rtl="1"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3pPr>
      <a:lvl4pPr marL="749808" indent="-182880" algn="r" defTabSz="914400" rtl="1"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4pPr>
      <a:lvl5pPr marL="932688" indent="-182880" algn="r" defTabSz="914400" rtl="1"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5pPr>
      <a:lvl6pPr marL="11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A9286AD2-18A9-4868-A4E3-7A2097A2081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1"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8FD68DA-43BA-4508-8DE2-BA9BB7B2FA5B}"/>
              </a:ext>
            </a:extLst>
          </p:cNvPr>
          <p:cNvSpPr>
            <a:spLocks noGrp="1"/>
          </p:cNvSpPr>
          <p:nvPr>
            <p:ph type="ctrTitle"/>
          </p:nvPr>
        </p:nvSpPr>
        <p:spPr>
          <a:xfrm>
            <a:off x="4794684" y="2454834"/>
            <a:ext cx="6902246" cy="3686015"/>
          </a:xfrm>
        </p:spPr>
        <p:txBody>
          <a:bodyPr>
            <a:normAutofit fontScale="90000"/>
          </a:bodyPr>
          <a:lstStyle/>
          <a:p>
            <a:pPr algn="ctr">
              <a:lnSpc>
                <a:spcPct val="100000"/>
              </a:lnSpc>
            </a:pPr>
            <a:r>
              <a:rPr lang="ar-LY" sz="4000" dirty="0"/>
              <a:t/>
            </a:r>
            <a:br>
              <a:rPr lang="ar-LY" sz="4000" dirty="0"/>
            </a:br>
            <a:r>
              <a:rPr lang="ar-LY" sz="4000" dirty="0"/>
              <a:t/>
            </a:r>
            <a:br>
              <a:rPr lang="ar-LY" sz="4000" dirty="0"/>
            </a:br>
            <a:r>
              <a:rPr lang="ar-LY" sz="4000"/>
              <a:t/>
            </a:r>
            <a:br>
              <a:rPr lang="ar-LY" sz="4000"/>
            </a:br>
            <a:r>
              <a:rPr lang="en-US" sz="4000" smtClean="0"/>
              <a:t>The </a:t>
            </a:r>
            <a:r>
              <a:rPr lang="en-US" sz="4000" dirty="0"/>
              <a:t>Forms of Political Culture</a:t>
            </a:r>
            <a:br>
              <a:rPr lang="en-US" sz="4000" dirty="0"/>
            </a:br>
            <a:r>
              <a:rPr lang="ar-LY" sz="4000" dirty="0"/>
              <a:t/>
            </a:r>
            <a:br>
              <a:rPr lang="ar-LY" sz="4000" dirty="0"/>
            </a:br>
            <a:r>
              <a:rPr lang="en-US" sz="3600" dirty="0"/>
              <a:t>Abubaker </a:t>
            </a:r>
            <a:r>
              <a:rPr lang="en-US" sz="3600" dirty="0" err="1"/>
              <a:t>Elsaeiti</a:t>
            </a:r>
            <a:r>
              <a:rPr lang="en-US" sz="3600" dirty="0"/>
              <a:t> – 2236</a:t>
            </a:r>
            <a:r>
              <a:rPr lang="en-US" sz="4000" dirty="0"/>
              <a:t/>
            </a:r>
            <a:br>
              <a:rPr lang="en-US" sz="4000" dirty="0"/>
            </a:br>
            <a:endParaRPr lang="en-US" sz="4000" dirty="0"/>
          </a:p>
        </p:txBody>
      </p:sp>
      <p:pic>
        <p:nvPicPr>
          <p:cNvPr id="5" name="Picture 4" descr="A picture containing building, sitting, bench, side&#10;&#10;Description automatically generated">
            <a:extLst>
              <a:ext uri="{FF2B5EF4-FFF2-40B4-BE49-F238E27FC236}">
                <a16:creationId xmlns:a16="http://schemas.microsoft.com/office/drawing/2014/main" id="{282CF6DD-7FE8-4063-9551-1B7BBCE92ABE}"/>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 y="1"/>
            <a:ext cx="4635315" cy="6857999"/>
          </a:xfrm>
          <a:prstGeom prst="rect">
            <a:avLst/>
          </a:prstGeom>
        </p:spPr>
      </p:pic>
      <p:cxnSp>
        <p:nvCxnSpPr>
          <p:cNvPr id="24" name="Straight Connector 23">
            <a:extLst>
              <a:ext uri="{FF2B5EF4-FFF2-40B4-BE49-F238E27FC236}">
                <a16:creationId xmlns:a16="http://schemas.microsoft.com/office/drawing/2014/main" id="{E7A7CD63-7EC3-44F3-95D0-595C4019FF24}"/>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27754" y="4498925"/>
            <a:ext cx="5636107"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p:nvPicPr>
        <p:blipFill>
          <a:blip r:embed="rId3"/>
          <a:stretch>
            <a:fillRect/>
          </a:stretch>
        </p:blipFill>
        <p:spPr>
          <a:xfrm>
            <a:off x="10450286" y="323904"/>
            <a:ext cx="1509455" cy="1123405"/>
          </a:xfrm>
          <a:prstGeom prst="rect">
            <a:avLst/>
          </a:prstGeom>
        </p:spPr>
      </p:pic>
      <p:sp>
        <p:nvSpPr>
          <p:cNvPr id="8" name="Rectangle 7"/>
          <p:cNvSpPr/>
          <p:nvPr/>
        </p:nvSpPr>
        <p:spPr>
          <a:xfrm>
            <a:off x="5427754" y="639859"/>
            <a:ext cx="6092825" cy="923330"/>
          </a:xfrm>
          <a:prstGeom prst="rect">
            <a:avLst/>
          </a:prstGeom>
        </p:spPr>
        <p:txBody>
          <a:bodyPr>
            <a:spAutoFit/>
          </a:bodyPr>
          <a:lstStyle/>
          <a:p>
            <a:pPr algn="ctr"/>
            <a:r>
              <a:rPr lang="en-US" b="1" u="sng" dirty="0" smtClean="0"/>
              <a:t>Libyan International Medical University </a:t>
            </a:r>
            <a:r>
              <a:rPr lang="en-US" u="sng" dirty="0" smtClean="0"/>
              <a:t/>
            </a:r>
            <a:br>
              <a:rPr lang="en-US" u="sng" dirty="0" smtClean="0"/>
            </a:br>
            <a:r>
              <a:rPr lang="en-US" b="1" u="sng" dirty="0" smtClean="0"/>
              <a:t>Faculty of Business Administration</a:t>
            </a:r>
            <a:r>
              <a:rPr lang="en-US" u="sng" dirty="0" smtClean="0"/>
              <a:t/>
            </a:r>
            <a:br>
              <a:rPr lang="en-US" u="sng" dirty="0" smtClean="0"/>
            </a:br>
            <a:endParaRPr lang="en-US" dirty="0"/>
          </a:p>
        </p:txBody>
      </p:sp>
      <p:pic>
        <p:nvPicPr>
          <p:cNvPr id="9" name="صورة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94684" y="213847"/>
            <a:ext cx="1702098" cy="1114495"/>
          </a:xfrm>
          <a:prstGeom prst="rect">
            <a:avLst/>
          </a:prstGeom>
        </p:spPr>
      </p:pic>
    </p:spTree>
    <p:extLst>
      <p:ext uri="{BB962C8B-B14F-4D97-AF65-F5344CB8AC3E}">
        <p14:creationId xmlns:p14="http://schemas.microsoft.com/office/powerpoint/2010/main" val="40437378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FBDCECDC-EEE3-4128-AA5E-82A8C08796E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B2EA78-AEB3-469B-9025-3B17201A457B}"/>
              </a:ext>
            </a:extLst>
          </p:cNvPr>
          <p:cNvSpPr>
            <a:spLocks noGrp="1"/>
          </p:cNvSpPr>
          <p:nvPr>
            <p:ph type="ctrTitle"/>
          </p:nvPr>
        </p:nvSpPr>
        <p:spPr>
          <a:xfrm>
            <a:off x="1097280" y="758952"/>
            <a:ext cx="10058400" cy="3892168"/>
          </a:xfrm>
        </p:spPr>
        <p:txBody>
          <a:bodyPr anchor="ctr">
            <a:normAutofit fontScale="90000"/>
          </a:bodyPr>
          <a:lstStyle/>
          <a:p>
            <a:pPr lvl="0"/>
            <a:r>
              <a:rPr lang="en-US" sz="4800" i="1" dirty="0">
                <a:solidFill>
                  <a:srgbClr val="FFFFFF"/>
                </a:solidFill>
              </a:rPr>
              <a:t/>
            </a:r>
            <a:br>
              <a:rPr lang="en-US" sz="4800" i="1" dirty="0">
                <a:solidFill>
                  <a:srgbClr val="FFFFFF"/>
                </a:solidFill>
              </a:rPr>
            </a:br>
            <a:r>
              <a:rPr lang="en-US" sz="4800" i="1" dirty="0">
                <a:solidFill>
                  <a:srgbClr val="FFFFFF"/>
                </a:solidFill>
              </a:rPr>
              <a:t/>
            </a:r>
            <a:br>
              <a:rPr lang="en-US" sz="4800" i="1" dirty="0">
                <a:solidFill>
                  <a:srgbClr val="FFFFFF"/>
                </a:solidFill>
              </a:rPr>
            </a:br>
            <a:r>
              <a:rPr lang="en-US" sz="4800" i="1" dirty="0">
                <a:solidFill>
                  <a:srgbClr val="FFFFFF"/>
                </a:solidFill>
              </a:rPr>
              <a:t>Introduction.</a:t>
            </a:r>
            <a:br>
              <a:rPr lang="en-US" sz="4800" i="1" dirty="0">
                <a:solidFill>
                  <a:srgbClr val="FFFFFF"/>
                </a:solidFill>
              </a:rPr>
            </a:br>
            <a:r>
              <a:rPr lang="en-US" sz="4800" i="1" dirty="0">
                <a:solidFill>
                  <a:srgbClr val="FFFFFF"/>
                </a:solidFill>
              </a:rPr>
              <a:t> 1. Parochial Political Culture</a:t>
            </a:r>
            <a:r>
              <a:rPr lang="ar-LY" sz="4800" i="1" dirty="0">
                <a:solidFill>
                  <a:srgbClr val="FFFFFF"/>
                </a:solidFill>
              </a:rPr>
              <a:t/>
            </a:r>
            <a:br>
              <a:rPr lang="ar-LY" sz="4800" i="1" dirty="0">
                <a:solidFill>
                  <a:srgbClr val="FFFFFF"/>
                </a:solidFill>
              </a:rPr>
            </a:br>
            <a:r>
              <a:rPr lang="en-US" sz="4800" i="1" dirty="0">
                <a:solidFill>
                  <a:srgbClr val="FFFFFF"/>
                </a:solidFill>
              </a:rPr>
              <a:t>2. Participatory Political culture</a:t>
            </a:r>
            <a:r>
              <a:rPr lang="ar-LY" sz="4800" i="1" dirty="0">
                <a:solidFill>
                  <a:srgbClr val="FFFFFF"/>
                </a:solidFill>
              </a:rPr>
              <a:t/>
            </a:r>
            <a:br>
              <a:rPr lang="ar-LY" sz="4800" i="1" dirty="0">
                <a:solidFill>
                  <a:srgbClr val="FFFFFF"/>
                </a:solidFill>
              </a:rPr>
            </a:br>
            <a:r>
              <a:rPr lang="en-US" sz="4800" i="1" dirty="0">
                <a:solidFill>
                  <a:srgbClr val="FFFFFF"/>
                </a:solidFill>
              </a:rPr>
              <a:t>3. Subject Political Culture</a:t>
            </a:r>
            <a:r>
              <a:rPr lang="ar-LY" sz="4800" i="1" dirty="0">
                <a:solidFill>
                  <a:srgbClr val="FFFFFF"/>
                </a:solidFill>
              </a:rPr>
              <a:t/>
            </a:r>
            <a:br>
              <a:rPr lang="ar-LY" sz="4800" i="1" dirty="0">
                <a:solidFill>
                  <a:srgbClr val="FFFFFF"/>
                </a:solidFill>
              </a:rPr>
            </a:br>
            <a:r>
              <a:rPr lang="en-US" sz="4800" i="1" dirty="0">
                <a:solidFill>
                  <a:srgbClr val="FFFFFF"/>
                </a:solidFill>
              </a:rPr>
              <a:t>Conclusion.</a:t>
            </a:r>
            <a:br>
              <a:rPr lang="en-US" sz="4800" i="1" dirty="0">
                <a:solidFill>
                  <a:srgbClr val="FFFFFF"/>
                </a:solidFill>
              </a:rPr>
            </a:br>
            <a:r>
              <a:rPr lang="en-US" sz="4800" i="1" dirty="0">
                <a:solidFill>
                  <a:srgbClr val="FFFFFF"/>
                </a:solidFill>
              </a:rPr>
              <a:t>References.</a:t>
            </a:r>
            <a:br>
              <a:rPr lang="en-US" sz="4800" i="1" dirty="0">
                <a:solidFill>
                  <a:srgbClr val="FFFFFF"/>
                </a:solidFill>
              </a:rPr>
            </a:br>
            <a:r>
              <a:rPr lang="en-US" sz="4800" i="1" dirty="0">
                <a:solidFill>
                  <a:srgbClr val="FFFFFF"/>
                </a:solidFill>
              </a:rPr>
              <a:t/>
            </a:r>
            <a:br>
              <a:rPr lang="en-US" sz="4800" i="1" dirty="0">
                <a:solidFill>
                  <a:srgbClr val="FFFFFF"/>
                </a:solidFill>
              </a:rPr>
            </a:br>
            <a:endParaRPr lang="en-US" sz="4800" i="1" dirty="0">
              <a:solidFill>
                <a:srgbClr val="FFFFFF"/>
              </a:solidFill>
            </a:endParaRPr>
          </a:p>
        </p:txBody>
      </p:sp>
      <p:sp>
        <p:nvSpPr>
          <p:cNvPr id="49" name="Rectangle 48">
            <a:extLst>
              <a:ext uri="{FF2B5EF4-FFF2-40B4-BE49-F238E27FC236}">
                <a16:creationId xmlns:a16="http://schemas.microsoft.com/office/drawing/2014/main" id="{4260EDE0-989C-4E16-AF94-F652294D828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a:extLst>
              <a:ext uri="{FF2B5EF4-FFF2-40B4-BE49-F238E27FC236}">
                <a16:creationId xmlns:a16="http://schemas.microsoft.com/office/drawing/2014/main" id="{255E1F2F-E259-4EA8-9FFD-3A10AF541859}"/>
              </a:ext>
            </a:extLst>
          </p:cNvPr>
          <p:cNvSpPr>
            <a:spLocks noGrp="1"/>
          </p:cNvSpPr>
          <p:nvPr>
            <p:ph type="subTitle" idx="1"/>
          </p:nvPr>
        </p:nvSpPr>
        <p:spPr>
          <a:xfrm>
            <a:off x="675982" y="187452"/>
            <a:ext cx="10058400" cy="1143000"/>
          </a:xfrm>
        </p:spPr>
        <p:txBody>
          <a:bodyPr>
            <a:normAutofit/>
          </a:bodyPr>
          <a:lstStyle/>
          <a:p>
            <a:r>
              <a:rPr lang="en-US" sz="3200" b="1" dirty="0"/>
              <a:t>Table of contents.</a:t>
            </a:r>
          </a:p>
        </p:txBody>
      </p:sp>
    </p:spTree>
    <p:extLst>
      <p:ext uri="{BB962C8B-B14F-4D97-AF65-F5344CB8AC3E}">
        <p14:creationId xmlns:p14="http://schemas.microsoft.com/office/powerpoint/2010/main" val="1917146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8000" b="1" dirty="0"/>
              <a:t>Introduction</a:t>
            </a:r>
            <a:endParaRPr lang="ar-SA" sz="8000" b="1" dirty="0"/>
          </a:p>
        </p:txBody>
      </p:sp>
      <p:sp>
        <p:nvSpPr>
          <p:cNvPr id="3" name="Content Placeholder 2"/>
          <p:cNvSpPr>
            <a:spLocks noGrp="1"/>
          </p:cNvSpPr>
          <p:nvPr>
            <p:ph idx="1"/>
          </p:nvPr>
        </p:nvSpPr>
        <p:spPr/>
        <p:txBody>
          <a:bodyPr>
            <a:normAutofit/>
          </a:bodyPr>
          <a:lstStyle/>
          <a:p>
            <a:pPr algn="l"/>
            <a:r>
              <a:rPr lang="en-US" sz="3600" b="1" dirty="0"/>
              <a:t>political culture vary from one society to another. So the political culture of all countries is not one. These are classified on the basis of these questions whether members of society take an active role in political activities</a:t>
            </a:r>
            <a:endParaRPr lang="ar-SA" sz="3600" b="1" dirty="0"/>
          </a:p>
        </p:txBody>
      </p:sp>
      <p:sp>
        <p:nvSpPr>
          <p:cNvPr id="4" name="Slide Number Placeholder 3"/>
          <p:cNvSpPr>
            <a:spLocks noGrp="1"/>
          </p:cNvSpPr>
          <p:nvPr>
            <p:ph type="sldNum" sz="quarter" idx="12"/>
          </p:nvPr>
        </p:nvSpPr>
        <p:spPr/>
        <p:txBody>
          <a:bodyPr/>
          <a:lstStyle/>
          <a:p>
            <a:fld id="{3A98EE3D-8CD1-4C3F-BD1C-C98C9596463C}" type="slidenum">
              <a:rPr lang="en-US" smtClean="0"/>
              <a:t>3</a:t>
            </a:fld>
            <a:endParaRPr lang="en-US" dirty="0"/>
          </a:p>
        </p:txBody>
      </p:sp>
    </p:spTree>
    <p:extLst>
      <p:ext uri="{BB962C8B-B14F-4D97-AF65-F5344CB8AC3E}">
        <p14:creationId xmlns:p14="http://schemas.microsoft.com/office/powerpoint/2010/main" val="40906628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a:t>Parochial Political Culture</a:t>
            </a:r>
            <a:endParaRPr lang="ar-SA" sz="5400" b="1" dirty="0"/>
          </a:p>
        </p:txBody>
      </p:sp>
      <p:sp>
        <p:nvSpPr>
          <p:cNvPr id="3" name="Content Placeholder 2"/>
          <p:cNvSpPr>
            <a:spLocks noGrp="1"/>
          </p:cNvSpPr>
          <p:nvPr>
            <p:ph idx="1"/>
          </p:nvPr>
        </p:nvSpPr>
        <p:spPr/>
        <p:txBody>
          <a:bodyPr>
            <a:normAutofit/>
          </a:bodyPr>
          <a:lstStyle/>
          <a:p>
            <a:pPr algn="l"/>
            <a:r>
              <a:rPr lang="en-US" sz="4000" b="1" dirty="0"/>
              <a:t>Generally, in the underdeveloped countries and in the traditional social system, there is a lack of consciousness and interest or widespread indifference among individuals regarding political issues.</a:t>
            </a:r>
            <a:endParaRPr lang="ar-SA" sz="4000" b="1" dirty="0"/>
          </a:p>
        </p:txBody>
      </p:sp>
      <p:sp>
        <p:nvSpPr>
          <p:cNvPr id="4" name="Slide Number Placeholder 3"/>
          <p:cNvSpPr>
            <a:spLocks noGrp="1"/>
          </p:cNvSpPr>
          <p:nvPr>
            <p:ph type="sldNum" sz="quarter" idx="12"/>
          </p:nvPr>
        </p:nvSpPr>
        <p:spPr/>
        <p:txBody>
          <a:bodyPr/>
          <a:lstStyle/>
          <a:p>
            <a:fld id="{3A98EE3D-8CD1-4C3F-BD1C-C98C9596463C}" type="slidenum">
              <a:rPr lang="en-US" smtClean="0"/>
              <a:t>4</a:t>
            </a:fld>
            <a:endParaRPr lang="en-US" dirty="0"/>
          </a:p>
        </p:txBody>
      </p:sp>
    </p:spTree>
    <p:extLst>
      <p:ext uri="{BB962C8B-B14F-4D97-AF65-F5344CB8AC3E}">
        <p14:creationId xmlns:p14="http://schemas.microsoft.com/office/powerpoint/2010/main" val="15480199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a:t>Participatory Political culture</a:t>
            </a:r>
            <a:endParaRPr lang="ar-SA" sz="4800" b="1" dirty="0"/>
          </a:p>
        </p:txBody>
      </p:sp>
      <p:sp>
        <p:nvSpPr>
          <p:cNvPr id="3" name="Content Placeholder 2"/>
          <p:cNvSpPr>
            <a:spLocks noGrp="1"/>
          </p:cNvSpPr>
          <p:nvPr>
            <p:ph idx="1"/>
          </p:nvPr>
        </p:nvSpPr>
        <p:spPr/>
        <p:txBody>
          <a:bodyPr>
            <a:normAutofit lnSpcReduction="10000"/>
          </a:bodyPr>
          <a:lstStyle/>
          <a:p>
            <a:pPr algn="l"/>
            <a:r>
              <a:rPr lang="en-US" sz="3600" b="1" dirty="0"/>
              <a:t>participation and evaluation of the individual in the traditional political system is very deep and important in such political culture. Here the individual is always aware of his rights and duties. Great Britain and USA are great example of participatory political culture</a:t>
            </a:r>
            <a:r>
              <a:rPr lang="en-US" sz="4000" b="1" dirty="0"/>
              <a:t>.</a:t>
            </a:r>
            <a:endParaRPr lang="ar-SA" sz="4000" b="1" dirty="0"/>
          </a:p>
        </p:txBody>
      </p:sp>
      <p:sp>
        <p:nvSpPr>
          <p:cNvPr id="4" name="Slide Number Placeholder 3"/>
          <p:cNvSpPr>
            <a:spLocks noGrp="1"/>
          </p:cNvSpPr>
          <p:nvPr>
            <p:ph type="sldNum" sz="quarter" idx="12"/>
          </p:nvPr>
        </p:nvSpPr>
        <p:spPr/>
        <p:txBody>
          <a:bodyPr/>
          <a:lstStyle/>
          <a:p>
            <a:fld id="{3A98EE3D-8CD1-4C3F-BD1C-C98C9596463C}" type="slidenum">
              <a:rPr lang="en-US" smtClean="0"/>
              <a:t>5</a:t>
            </a:fld>
            <a:endParaRPr lang="en-US" dirty="0"/>
          </a:p>
        </p:txBody>
      </p:sp>
    </p:spTree>
    <p:extLst>
      <p:ext uri="{BB962C8B-B14F-4D97-AF65-F5344CB8AC3E}">
        <p14:creationId xmlns:p14="http://schemas.microsoft.com/office/powerpoint/2010/main" val="17483818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a:t>Subject Political Culture</a:t>
            </a:r>
            <a:endParaRPr lang="ar-SA" sz="6000" b="1" dirty="0"/>
          </a:p>
        </p:txBody>
      </p:sp>
      <p:sp>
        <p:nvSpPr>
          <p:cNvPr id="3" name="Content Placeholder 2"/>
          <p:cNvSpPr>
            <a:spLocks noGrp="1"/>
          </p:cNvSpPr>
          <p:nvPr>
            <p:ph idx="1"/>
          </p:nvPr>
        </p:nvSpPr>
        <p:spPr/>
        <p:txBody>
          <a:bodyPr>
            <a:normAutofit/>
          </a:bodyPr>
          <a:lstStyle/>
          <a:p>
            <a:pPr algn="l"/>
            <a:r>
              <a:rPr lang="en-US" sz="4000" b="1" dirty="0"/>
              <a:t>people here make no attempt to influence the decision-making process. Rather, most of the government’s decisions are accepted without authority.</a:t>
            </a:r>
            <a:endParaRPr lang="ar-SA" sz="4000" b="1" dirty="0"/>
          </a:p>
        </p:txBody>
      </p:sp>
      <p:sp>
        <p:nvSpPr>
          <p:cNvPr id="4" name="Slide Number Placeholder 3"/>
          <p:cNvSpPr>
            <a:spLocks noGrp="1"/>
          </p:cNvSpPr>
          <p:nvPr>
            <p:ph type="sldNum" sz="quarter" idx="12"/>
          </p:nvPr>
        </p:nvSpPr>
        <p:spPr/>
        <p:txBody>
          <a:bodyPr/>
          <a:lstStyle/>
          <a:p>
            <a:fld id="{3A98EE3D-8CD1-4C3F-BD1C-C98C9596463C}" type="slidenum">
              <a:rPr lang="en-US" smtClean="0"/>
              <a:t>6</a:t>
            </a:fld>
            <a:endParaRPr lang="en-US" dirty="0"/>
          </a:p>
        </p:txBody>
      </p:sp>
    </p:spTree>
    <p:extLst>
      <p:ext uri="{BB962C8B-B14F-4D97-AF65-F5344CB8AC3E}">
        <p14:creationId xmlns:p14="http://schemas.microsoft.com/office/powerpoint/2010/main" val="39076745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a:t>
            </a:r>
            <a:endParaRPr lang="ar-SA" dirty="0"/>
          </a:p>
        </p:txBody>
      </p:sp>
      <p:sp>
        <p:nvSpPr>
          <p:cNvPr id="3" name="Content Placeholder 2"/>
          <p:cNvSpPr>
            <a:spLocks noGrp="1"/>
          </p:cNvSpPr>
          <p:nvPr>
            <p:ph idx="1"/>
          </p:nvPr>
        </p:nvSpPr>
        <p:spPr/>
        <p:txBody>
          <a:bodyPr>
            <a:normAutofit/>
          </a:bodyPr>
          <a:lstStyle/>
          <a:p>
            <a:pPr algn="l"/>
            <a:r>
              <a:rPr lang="en-US" sz="4000" b="1" dirty="0"/>
              <a:t>Political culture involves fundamentally popular values and beliefs over political objects given in a community.</a:t>
            </a:r>
          </a:p>
        </p:txBody>
      </p:sp>
      <p:sp>
        <p:nvSpPr>
          <p:cNvPr id="4" name="Slide Number Placeholder 3"/>
          <p:cNvSpPr>
            <a:spLocks noGrp="1"/>
          </p:cNvSpPr>
          <p:nvPr>
            <p:ph type="sldNum" sz="quarter" idx="12"/>
          </p:nvPr>
        </p:nvSpPr>
        <p:spPr/>
        <p:txBody>
          <a:bodyPr/>
          <a:lstStyle/>
          <a:p>
            <a:fld id="{3A98EE3D-8CD1-4C3F-BD1C-C98C9596463C}" type="slidenum">
              <a:rPr lang="en-US" smtClean="0"/>
              <a:t>7</a:t>
            </a:fld>
            <a:endParaRPr lang="en-US" dirty="0"/>
          </a:p>
        </p:txBody>
      </p:sp>
    </p:spTree>
    <p:extLst>
      <p:ext uri="{BB962C8B-B14F-4D97-AF65-F5344CB8AC3E}">
        <p14:creationId xmlns:p14="http://schemas.microsoft.com/office/powerpoint/2010/main" val="37342675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References</a:t>
            </a:r>
            <a:endParaRPr lang="ar-SA" b="1" dirty="0"/>
          </a:p>
        </p:txBody>
      </p:sp>
      <p:sp>
        <p:nvSpPr>
          <p:cNvPr id="3" name="Content Placeholder 2"/>
          <p:cNvSpPr>
            <a:spLocks noGrp="1"/>
          </p:cNvSpPr>
          <p:nvPr>
            <p:ph idx="1"/>
          </p:nvPr>
        </p:nvSpPr>
        <p:spPr/>
        <p:txBody>
          <a:bodyPr>
            <a:normAutofit/>
          </a:bodyPr>
          <a:lstStyle/>
          <a:p>
            <a:pPr algn="l"/>
            <a:r>
              <a:rPr lang="en-US" sz="3600" i="1" dirty="0"/>
              <a:t>Winkler, J. R. (2020, May 13). political culture. Encyclopedia Britannica. Retrieved November 16, 2021 from https://www.britannica.com/topic/political-culture</a:t>
            </a:r>
            <a:endParaRPr lang="ar-SA" sz="3600"/>
          </a:p>
          <a:p>
            <a:pPr algn="l"/>
            <a:endParaRPr lang="ar-SA" sz="4000" b="1" dirty="0"/>
          </a:p>
        </p:txBody>
      </p:sp>
      <p:sp>
        <p:nvSpPr>
          <p:cNvPr id="4" name="Slide Number Placeholder 3"/>
          <p:cNvSpPr>
            <a:spLocks noGrp="1"/>
          </p:cNvSpPr>
          <p:nvPr>
            <p:ph type="sldNum" sz="quarter" idx="12"/>
          </p:nvPr>
        </p:nvSpPr>
        <p:spPr/>
        <p:txBody>
          <a:bodyPr/>
          <a:lstStyle/>
          <a:p>
            <a:fld id="{3A98EE3D-8CD1-4C3F-BD1C-C98C9596463C}" type="slidenum">
              <a:rPr lang="en-US" smtClean="0"/>
              <a:t>8</a:t>
            </a:fld>
            <a:endParaRPr lang="en-US" dirty="0"/>
          </a:p>
        </p:txBody>
      </p:sp>
    </p:spTree>
    <p:extLst>
      <p:ext uri="{BB962C8B-B14F-4D97-AF65-F5344CB8AC3E}">
        <p14:creationId xmlns:p14="http://schemas.microsoft.com/office/powerpoint/2010/main" val="1329518599"/>
      </p:ext>
    </p:extLst>
  </p:cSld>
  <p:clrMapOvr>
    <a:masterClrMapping/>
  </p:clrMapOvr>
</p:sld>
</file>

<file path=ppt/theme/theme1.xml><?xml version="1.0" encoding="utf-8"?>
<a:theme xmlns:a="http://schemas.openxmlformats.org/drawingml/2006/main" name="1_RetrospectVTI">
  <a:themeElements>
    <a:clrScheme name="Custom 37">
      <a:dk1>
        <a:srgbClr val="000000"/>
      </a:dk1>
      <a:lt1>
        <a:srgbClr val="FFFFFF"/>
      </a:lt1>
      <a:dk2>
        <a:srgbClr val="4A5356"/>
      </a:dk2>
      <a:lt2>
        <a:srgbClr val="E8E3CE"/>
      </a:lt2>
      <a:accent1>
        <a:srgbClr val="9BA8B7"/>
      </a:accent1>
      <a:accent2>
        <a:srgbClr val="E6A02E"/>
      </a:accent2>
      <a:accent3>
        <a:srgbClr val="BF6A3B"/>
      </a:accent3>
      <a:accent4>
        <a:srgbClr val="92987A"/>
      </a:accent4>
      <a:accent5>
        <a:srgbClr val="857659"/>
      </a:accent5>
      <a:accent6>
        <a:srgbClr val="A0988C"/>
      </a:accent6>
      <a:hlink>
        <a:srgbClr val="00B0F0"/>
      </a:hlink>
      <a:folHlink>
        <a:srgbClr val="738F97"/>
      </a:folHlink>
    </a:clrScheme>
    <a:fontScheme name="Retrospect">
      <a:majorFont>
        <a:latin typeface="Bookman Old Style"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TWO.pptx" id="{769520F8-BFE5-4C8C-A7AA-375C025A91CE}" vid="{AEAFD717-D3C8-4034-8F7E-D5220B0CCEB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Urban monochrome</Template>
  <TotalTime>0</TotalTime>
  <Words>259</Words>
  <Application>Microsoft Office PowerPoint</Application>
  <PresentationFormat>Widescreen</PresentationFormat>
  <Paragraphs>22</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Bookman Old Style</vt:lpstr>
      <vt:lpstr>Calibri</vt:lpstr>
      <vt:lpstr>Franklin Gothic Book</vt:lpstr>
      <vt:lpstr>Times New Roman</vt:lpstr>
      <vt:lpstr>1_RetrospectVTI</vt:lpstr>
      <vt:lpstr>   The Forms of Political Culture  Abubaker Elsaeiti – 2236 </vt:lpstr>
      <vt:lpstr>  Introduction.  1. Parochial Political Culture 2. Participatory Political culture 3. Subject Political Culture Conclusion. References.  </vt:lpstr>
      <vt:lpstr>Introduction</vt:lpstr>
      <vt:lpstr>Parochial Political Culture</vt:lpstr>
      <vt:lpstr>Participatory Political culture</vt:lpstr>
      <vt:lpstr>Subject Political Culture</vt:lpstr>
      <vt:lpstr>Conclusion</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2021-11-16T13:43:33Z</dcterms:created>
  <dcterms:modified xsi:type="dcterms:W3CDTF">2021-11-27T12:26:05Z</dcterms:modified>
</cp:coreProperties>
</file>