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22637-A41B-412B-8D87-A8740AC8C7B4}" type="datetimeFigureOut">
              <a:rPr lang="en-US" smtClean="0"/>
              <a:t>3/5/2023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3478-FCBE-40EF-8C94-B9D51FA0B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70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C164B308-E117-4633-BEB8-0BEE8F6432B4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833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9466-B1FC-4013-9B06-3898DDE05D37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9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997CF-85DC-44A1-870C-4AD05DB25598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2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A2A4C-A3FF-43C2-BC22-7EE76AA520A4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92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84B4-B67E-4FA4-9D57-CE3B5A290472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44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287E-36C3-4577-B650-119706B05E93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098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51F3-E691-4C11-B842-4EA24797A5E6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04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E8CD-5689-4755-ACA0-675BFFE97164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831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3285-6F7D-4F0E-8300-5A52ADC10D4A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2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BAF9-5A25-4458-936B-94C5909331DD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79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F995-6009-4352-BD6B-55A7AC53E86A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513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E79B-F410-48ED-B9E3-19ABC2C3D546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6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19BED-9AD7-43B2-9DE3-61F6B6EAAE29}" type="datetime1">
              <a:rPr lang="en-US" smtClean="0"/>
              <a:t>3/5/2023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97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161C-CB19-4DE3-8911-B33D724EBC7B}" type="datetime1">
              <a:rPr lang="en-US" smtClean="0"/>
              <a:t>3/5/2023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175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0581-87B2-4A90-AF19-B71F13C661D9}" type="datetime1">
              <a:rPr lang="en-US" smtClean="0"/>
              <a:t>3/5/2023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63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F19D-31B2-4A9A-B54D-0FBF02AD81E7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33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4BAE-5DBC-4A1F-91FA-C4E507C527BA}" type="datetime1">
              <a:rPr lang="en-US" smtClean="0"/>
              <a:t>3/5/2023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1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1387BA-3054-4229-A2E1-B71CDCE4CEE2}" type="datetime1">
              <a:rPr lang="en-US" smtClean="0"/>
              <a:t>3/5/2023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3DAE9F-C123-4F41-8819-EDBE381B4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037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edantu.com/commerce/pricing-strategie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71251-BC23-3AA4-AC7B-0DA88EDCBF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2495" y="127498"/>
            <a:ext cx="8260375" cy="1405467"/>
          </a:xfrm>
        </p:spPr>
        <p:txBody>
          <a:bodyPr>
            <a:noAutofit/>
          </a:bodyPr>
          <a:lstStyle/>
          <a:p>
            <a:pPr algn="ctr"/>
            <a:r>
              <a:rPr lang="en-US" sz="2800" b="0" i="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Libyan International Medical University Faculty of business administration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E5D97C-73FD-58DD-77FD-8A1AAB9490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188" y="2465293"/>
            <a:ext cx="10191937" cy="3325907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z="17600" b="1" dirty="0" smtClean="0">
                <a:latin typeface="inherit"/>
              </a:rPr>
              <a:t>Pricing Strategies</a:t>
            </a:r>
            <a:endParaRPr lang="en-US" sz="17600" b="0" i="0" dirty="0" smtClean="0">
              <a:solidFill>
                <a:schemeClr val="tx1"/>
              </a:solidFill>
              <a:effectLst/>
              <a:latin typeface="Segoe UI Historic" panose="020B0502040204020203" pitchFamily="34" charset="0"/>
            </a:endParaRPr>
          </a:p>
          <a:p>
            <a:pPr algn="ctr"/>
            <a:endParaRPr lang="en-US" sz="17600" dirty="0" smtClean="0">
              <a:latin typeface="Segoe UI Historic" panose="020B0502040204020203" pitchFamily="34" charset="0"/>
            </a:endParaRPr>
          </a:p>
          <a:p>
            <a:pPr algn="ctr"/>
            <a:endParaRPr lang="en-US" sz="17600" dirty="0">
              <a:latin typeface="Segoe UI Historic" panose="020B0502040204020203" pitchFamily="34" charset="0"/>
            </a:endParaRPr>
          </a:p>
          <a:p>
            <a:pPr algn="ctr"/>
            <a:r>
              <a:rPr lang="en-US" sz="8000" b="0" i="0" dirty="0" smtClean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prepared </a:t>
            </a:r>
            <a:r>
              <a:rPr lang="en-US" sz="800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B</a:t>
            </a:r>
            <a:r>
              <a:rPr lang="en-US" sz="8000" b="0" i="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y: Zubeir LENGHI</a:t>
            </a:r>
          </a:p>
          <a:p>
            <a:pPr algn="ctr"/>
            <a:r>
              <a:rPr lang="en-US" sz="8000" dirty="0">
                <a:solidFill>
                  <a:schemeClr val="tx1"/>
                </a:solidFill>
                <a:latin typeface="Segoe UI Historic" panose="020B0502040204020203" pitchFamily="34" charset="0"/>
              </a:rPr>
              <a:t>Email:zubeir_3800@Limu.Edu.Ly</a:t>
            </a:r>
          </a:p>
          <a:p>
            <a:pPr algn="ctr"/>
            <a:r>
              <a:rPr lang="en-US" sz="8000" b="0" i="0" dirty="0">
                <a:solidFill>
                  <a:schemeClr val="tx1"/>
                </a:solidFill>
                <a:effectLst/>
                <a:latin typeface="Segoe UI Historic" panose="020B0502040204020203" pitchFamily="34" charset="0"/>
              </a:rPr>
              <a:t>ID:3800</a:t>
            </a:r>
            <a:endParaRPr lang="en-US" sz="8000" dirty="0"/>
          </a:p>
          <a:p>
            <a:pPr algn="ctr"/>
            <a:endParaRPr lang="en-US" sz="3600" b="0" i="0" dirty="0">
              <a:effectLst/>
              <a:latin typeface="inherit"/>
            </a:endParaRPr>
          </a:p>
          <a:p>
            <a:r>
              <a:rPr lang="en-US" b="0" i="0" dirty="0">
                <a:solidFill>
                  <a:srgbClr val="1C1E21"/>
                </a:solidFill>
                <a:effectLst/>
                <a:latin typeface="Segoe UI Historic" panose="020B0502040204020203" pitchFamily="34" charset="0"/>
              </a:rPr>
              <a:t/>
            </a:r>
            <a:br>
              <a:rPr lang="en-US" b="0" i="0" dirty="0">
                <a:solidFill>
                  <a:srgbClr val="1C1E21"/>
                </a:solidFill>
                <a:effectLst/>
                <a:latin typeface="Segoe UI Historic" panose="020B0502040204020203" pitchFamily="34" charset="0"/>
              </a:rPr>
            </a:br>
            <a:endParaRPr lang="en-US" dirty="0"/>
          </a:p>
        </p:txBody>
      </p:sp>
      <p:pic>
        <p:nvPicPr>
          <p:cNvPr id="4" name="Picture 2" descr="See the source image">
            <a:extLst>
              <a:ext uri="{FF2B5EF4-FFF2-40B4-BE49-F238E27FC236}">
                <a16:creationId xmlns:a16="http://schemas.microsoft.com/office/drawing/2014/main" id="{597C0A0D-72C4-762E-FCD1-69B82FF6A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6" y="65845"/>
            <a:ext cx="1828731" cy="144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ee the source image">
            <a:extLst>
              <a:ext uri="{FF2B5EF4-FFF2-40B4-BE49-F238E27FC236}">
                <a16:creationId xmlns:a16="http://schemas.microsoft.com/office/drawing/2014/main" id="{33D2C087-2950-67EA-E3B2-EEE02B7B9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59505" y="65845"/>
            <a:ext cx="1828731" cy="145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6A37CC-A1D7-A37E-4C71-E31E2D8F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428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6FDA0-4883-69D2-781B-C6B2D0552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37" y="245098"/>
            <a:ext cx="10628690" cy="182077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  <a:latin typeface="Segoe UI Historic" panose="020B0502040204020203" pitchFamily="34" charset="0"/>
              </a:rPr>
              <a:t>References:</a:t>
            </a:r>
            <a:r>
              <a:rPr lang="en-US" sz="9600" dirty="0">
                <a:solidFill>
                  <a:schemeClr val="tx1"/>
                </a:solidFill>
              </a:rPr>
              <a:t/>
            </a:r>
            <a:br>
              <a:rPr lang="en-US" sz="96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EE91F-70CF-8EDA-AB95-92C46B314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537" y="3120272"/>
            <a:ext cx="11425286" cy="1121790"/>
          </a:xfrm>
        </p:spPr>
        <p:txBody>
          <a:bodyPr>
            <a:noAutofit/>
          </a:bodyPr>
          <a:lstStyle/>
          <a:p>
            <a:r>
              <a:rPr lang="en-US" sz="4000" b="0" i="0" dirty="0">
                <a:effectLst/>
                <a:latin typeface="Open Sans" panose="020B0606030504020204" pitchFamily="34" charset="0"/>
              </a:rPr>
              <a:t>(2022). Retrieved 30 May 2022, from </a:t>
            </a:r>
            <a:r>
              <a:rPr lang="en-US" sz="4000" b="0" i="0" dirty="0">
                <a:effectLst/>
                <a:latin typeface="Open Sans" panose="020B0606030504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https://www.vedantu.com/commerce/pricing-strategies</a:t>
            </a:r>
            <a:r>
              <a:rPr lang="en-US" sz="4000" b="0" i="0" dirty="0">
                <a:effectLst/>
                <a:latin typeface="Open Sans" panose="020B0606030504020204" pitchFamily="34" charset="0"/>
              </a:rPr>
              <a:t>.</a:t>
            </a:r>
          </a:p>
          <a:p>
            <a:r>
              <a:rPr lang="en-US" sz="4000" b="0" i="1" dirty="0">
                <a:effectLst/>
                <a:latin typeface="Open Sans" panose="020B0606030504020204" pitchFamily="34" charset="0"/>
              </a:rPr>
              <a:t>What is a Pricing Strategy? - Definition Meaning  Example</a:t>
            </a:r>
            <a:r>
              <a:rPr lang="en-US" sz="4000" b="0" i="0" dirty="0">
                <a:effectLst/>
                <a:latin typeface="Open Sans" panose="020B0606030504020204" pitchFamily="34" charset="0"/>
              </a:rPr>
              <a:t>. My Accounting Course. (2022). Retrieved 30 May 2022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7DDB6-258B-D8C4-87BF-A243D8269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489165" cy="377825"/>
          </a:xfrm>
        </p:spPr>
        <p:txBody>
          <a:bodyPr/>
          <a:lstStyle/>
          <a:p>
            <a:fld id="{233DAE9F-C123-4F41-8819-EDBE381B428D}" type="slidenum">
              <a:rPr lang="en-US" sz="5400" smtClean="0"/>
              <a:t>10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867051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840E9-263F-A5E7-670A-EE9788B09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BF531-6517-7146-8B7D-EFD218029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524201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57C93-DDB0-F67D-4FC8-4E334361A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649420" cy="377825"/>
          </a:xfrm>
        </p:spPr>
        <p:txBody>
          <a:bodyPr/>
          <a:lstStyle/>
          <a:p>
            <a:fld id="{233DAE9F-C123-4F41-8819-EDBE381B428D}" type="slidenum">
              <a:rPr lang="en-US" sz="5400" smtClean="0"/>
              <a:t>11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8882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A5CB1-FD49-B40F-F277-5C944D55C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817226" cy="1497107"/>
          </a:xfrm>
        </p:spPr>
        <p:txBody>
          <a:bodyPr>
            <a:normAutofit/>
          </a:bodyPr>
          <a:lstStyle/>
          <a:p>
            <a:r>
              <a:rPr lang="en-US" sz="4400" dirty="0"/>
              <a:t>Contents: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94135-C241-3411-E72D-B5F97BCF3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18" y="1416424"/>
            <a:ext cx="10745508" cy="4840939"/>
          </a:xfrm>
        </p:spPr>
        <p:txBody>
          <a:bodyPr>
            <a:normAutofit fontScale="25000" lnSpcReduction="20000"/>
          </a:bodyPr>
          <a:lstStyle/>
          <a:p>
            <a:r>
              <a:rPr lang="en-US" sz="17600" dirty="0">
                <a:solidFill>
                  <a:schemeClr val="tx1"/>
                </a:solidFill>
              </a:rPr>
              <a:t>Introduction</a:t>
            </a:r>
          </a:p>
          <a:p>
            <a:pPr algn="l"/>
            <a:r>
              <a:rPr lang="en-US" sz="17600" b="0" i="0" dirty="0">
                <a:effectLst/>
                <a:latin typeface="inherit"/>
              </a:rPr>
              <a:t>Define pricing strategies</a:t>
            </a:r>
          </a:p>
          <a:p>
            <a:r>
              <a:rPr lang="en-US" sz="17600" dirty="0">
                <a:solidFill>
                  <a:srgbClr val="FFFFFF"/>
                </a:solidFill>
                <a:latin typeface="Segoe UI Historic" panose="020B0502040204020203" pitchFamily="34" charset="0"/>
              </a:rPr>
              <a:t>T</a:t>
            </a:r>
            <a:r>
              <a:rPr lang="en-US" sz="17600" b="0" i="0" dirty="0">
                <a:solidFill>
                  <a:srgbClr val="FFFFFF"/>
                </a:solidFill>
                <a:effectLst/>
                <a:latin typeface="Segoe UI Historic" panose="020B0502040204020203" pitchFamily="34" charset="0"/>
              </a:rPr>
              <a:t>he different types of pricing strategies</a:t>
            </a:r>
          </a:p>
          <a:p>
            <a:r>
              <a:rPr lang="en-US" sz="17600" dirty="0">
                <a:solidFill>
                  <a:schemeClr val="tx1"/>
                </a:solidFill>
                <a:latin typeface="Segoe UI Historic" panose="020B0502040204020203" pitchFamily="34" charset="0"/>
              </a:rPr>
              <a:t>Conclusion</a:t>
            </a:r>
          </a:p>
          <a:p>
            <a:r>
              <a:rPr lang="en-US" sz="17600" dirty="0">
                <a:solidFill>
                  <a:schemeClr val="tx1"/>
                </a:solidFill>
                <a:latin typeface="Segoe UI Historic" panose="020B0502040204020203" pitchFamily="34" charset="0"/>
              </a:rPr>
              <a:t>References</a:t>
            </a:r>
            <a:endParaRPr lang="en-US" sz="17600" dirty="0">
              <a:solidFill>
                <a:schemeClr val="tx1"/>
              </a:solidFill>
            </a:endParaRPr>
          </a:p>
          <a:p>
            <a:r>
              <a:rPr lang="en-US" sz="4000" b="0" i="0" dirty="0">
                <a:solidFill>
                  <a:srgbClr val="1C1E21"/>
                </a:solidFill>
                <a:effectLst/>
                <a:latin typeface="Segoe UI Historic" panose="020B0502040204020203" pitchFamily="34" charset="0"/>
              </a:rPr>
              <a:t/>
            </a:r>
            <a:br>
              <a:rPr lang="en-US" sz="4000" b="0" i="0" dirty="0">
                <a:solidFill>
                  <a:srgbClr val="1C1E21"/>
                </a:solidFill>
                <a:effectLst/>
                <a:latin typeface="Segoe UI Historic" panose="020B0502040204020203" pitchFamily="34" charset="0"/>
              </a:rPr>
            </a:br>
            <a:endParaRPr lang="en-US" sz="1800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135341-7A79-3953-F468-0808AE5B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621140" cy="377825"/>
          </a:xfrm>
        </p:spPr>
        <p:txBody>
          <a:bodyPr/>
          <a:lstStyle/>
          <a:p>
            <a:fld id="{233DAE9F-C123-4F41-8819-EDBE381B428D}" type="slidenum">
              <a:rPr lang="en-US" sz="5400" smtClean="0"/>
              <a:t>2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555145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DFF88-4E2B-113B-A01F-59A9B7C4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58" y="499621"/>
            <a:ext cx="10709651" cy="737509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Introduction:</a:t>
            </a: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5AFE8-E0D0-EA7C-A209-A3CD8257B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22811"/>
            <a:ext cx="11896165" cy="3809445"/>
          </a:xfrm>
        </p:spPr>
        <p:txBody>
          <a:bodyPr>
            <a:normAutofit/>
          </a:bodyPr>
          <a:lstStyle/>
          <a:p>
            <a:r>
              <a:rPr lang="en-US" sz="4000" dirty="0"/>
              <a:t>Pricing strategy is a tool for determining the price of a product or service based on a variety of elements such as resource consumption, market conditions, customer ability, demand and supply, and product need (regular or rare).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3DEEEE-B8ED-A928-720A-17C57EE4F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1" y="5870575"/>
            <a:ext cx="1630104" cy="377825"/>
          </a:xfrm>
        </p:spPr>
        <p:txBody>
          <a:bodyPr/>
          <a:lstStyle/>
          <a:p>
            <a:fld id="{233DAE9F-C123-4F41-8819-EDBE381B428D}" type="slidenum">
              <a:rPr lang="en-US" sz="5400" smtClean="0"/>
              <a:t>3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6741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AD943-F118-94AE-A07E-CD65C742B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15" y="386499"/>
            <a:ext cx="10600411" cy="1385740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Example:</a:t>
            </a:r>
            <a:r>
              <a:rPr lang="en-US" b="0" i="0" dirty="0">
                <a:solidFill>
                  <a:srgbClr val="21B681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US" b="0" i="0" dirty="0">
                <a:solidFill>
                  <a:srgbClr val="21B681"/>
                </a:solidFill>
                <a:effectLst/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2E032-5062-0644-2783-C1C176C52D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402" y="980388"/>
            <a:ext cx="11953187" cy="3101418"/>
          </a:xfrm>
        </p:spPr>
        <p:txBody>
          <a:bodyPr>
            <a:normAutofit/>
          </a:bodyPr>
          <a:lstStyle/>
          <a:p>
            <a:r>
              <a:rPr lang="en-US" sz="4000" dirty="0"/>
              <a:t>Company A is a well-known sports gear store with a significant customer base. The company divides its consumers into groups based on their income levels, and it charges a premium to the richest customers.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DB7CD-403C-FEC8-F625-3A962D346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59" y="5877612"/>
            <a:ext cx="1545727" cy="377825"/>
          </a:xfrm>
        </p:spPr>
        <p:txBody>
          <a:bodyPr/>
          <a:lstStyle/>
          <a:p>
            <a:fld id="{233DAE9F-C123-4F41-8819-EDBE381B428D}" type="slidenum">
              <a:rPr lang="en-US" sz="5400" smtClean="0"/>
              <a:t>4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134213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23DD7-3F38-F022-5B3B-322B6C3A9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03" y="1"/>
            <a:ext cx="10675824" cy="1357460"/>
          </a:xfrm>
        </p:spPr>
        <p:txBody>
          <a:bodyPr>
            <a:normAutofit fontScale="90000"/>
          </a:bodyPr>
          <a:lstStyle/>
          <a:p>
            <a:pPr marR="139700" rtl="0">
              <a:spcBef>
                <a:spcPts val="0"/>
              </a:spcBef>
              <a:spcAft>
                <a:spcPts val="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</a:t>
            </a:r>
            <a:b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r>
              <a:rPr lang="en-US" sz="4000" b="1" i="0" u="none" strike="noStrike" dirty="0">
                <a:effectLst/>
                <a:latin typeface="Open Sans" panose="020B0606030504020204" pitchFamily="34" charset="0"/>
              </a:rPr>
              <a:t>Types of Pricing Strategies</a:t>
            </a:r>
            <a:r>
              <a:rPr lang="en-US" b="1" i="0" dirty="0">
                <a:effectLst/>
                <a:latin typeface="Open Sans" panose="020B0606030504020204" pitchFamily="34" charset="0"/>
              </a:rPr>
              <a:t/>
            </a:r>
            <a:br>
              <a:rPr lang="en-US" b="1" i="0" dirty="0">
                <a:effectLst/>
                <a:latin typeface="Open Sans" panose="020B0606030504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AF26D-2EB1-6204-1CA0-49C6BFCE8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403" y="876693"/>
            <a:ext cx="11909194" cy="6146275"/>
          </a:xfrm>
        </p:spPr>
        <p:txBody>
          <a:bodyPr/>
          <a:lstStyle/>
          <a:p>
            <a:r>
              <a:rPr lang="en-US" sz="3600" b="1" i="0" u="none" strike="noStrike" dirty="0">
                <a:effectLst/>
                <a:latin typeface="Open Sans" panose="020B0606030504020204" pitchFamily="34" charset="0"/>
              </a:rPr>
              <a:t>Premium Pricing : </a:t>
            </a:r>
            <a:r>
              <a:rPr lang="en-US" sz="3600" b="0" i="0" dirty="0">
                <a:effectLst/>
                <a:latin typeface="Open Sans" panose="020B0606030504020204" pitchFamily="34" charset="0"/>
              </a:rPr>
              <a:t>In the premium Pricing Strategy, the prices of goods and services are a bit higher than the general prices.</a:t>
            </a:r>
          </a:p>
          <a:p>
            <a:r>
              <a:rPr lang="en-US" sz="3600" b="1" i="0" u="none" strike="noStrike" dirty="0">
                <a:effectLst/>
                <a:latin typeface="Open Sans" panose="020B0606030504020204" pitchFamily="34" charset="0"/>
              </a:rPr>
              <a:t>Penetration Pricing :It is utilized by new traders to establish themselves in the market. By lowering the product's price, the sellers hoped to attract more buyers.</a:t>
            </a:r>
            <a:endParaRPr lang="en-US" sz="3600" b="1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59878-D94F-C99F-B4C1-09589537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460884" cy="377825"/>
          </a:xfrm>
        </p:spPr>
        <p:txBody>
          <a:bodyPr/>
          <a:lstStyle/>
          <a:p>
            <a:fld id="{233DAE9F-C123-4F41-8819-EDBE381B428D}" type="slidenum">
              <a:rPr lang="en-US" sz="5400" smtClean="0"/>
              <a:t>5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628895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6346C-8E5E-C445-73EF-96967E610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95" y="0"/>
            <a:ext cx="10713532" cy="987427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C3443-7013-E0D2-D968-116B9DBA0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231" y="1074656"/>
            <a:ext cx="11990895" cy="4647414"/>
          </a:xfrm>
        </p:spPr>
        <p:txBody>
          <a:bodyPr>
            <a:normAutofit/>
          </a:bodyPr>
          <a:lstStyle/>
          <a:p>
            <a:r>
              <a:rPr lang="en-US" sz="3600" b="1" i="0" u="none" strike="noStrike" dirty="0">
                <a:effectLst/>
                <a:latin typeface="Open Sans" panose="020B0606030504020204" pitchFamily="34" charset="0"/>
              </a:rPr>
              <a:t>Economy Pricing :one  of the most effective price strategies for clients who fall within a broad category</a:t>
            </a:r>
          </a:p>
          <a:p>
            <a:r>
              <a:rPr lang="en-US" sz="3600" b="1" i="0" u="none" strike="noStrike" dirty="0">
                <a:effectLst/>
                <a:latin typeface="Open Sans" panose="020B0606030504020204" pitchFamily="34" charset="0"/>
              </a:rPr>
              <a:t>Price Skimming : It's a rare pricing strategy in which a well-known product's sales are substantially lowered</a:t>
            </a:r>
            <a:endParaRPr lang="en-US" sz="3600" b="1" i="0" dirty="0"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US" sz="3600" b="1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284D2-B7BA-07BF-4DF3-8049B02B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366616" cy="377825"/>
          </a:xfrm>
        </p:spPr>
        <p:txBody>
          <a:bodyPr/>
          <a:lstStyle/>
          <a:p>
            <a:fld id="{233DAE9F-C123-4F41-8819-EDBE381B428D}" type="slidenum">
              <a:rPr lang="en-US" sz="5400" smtClean="0"/>
              <a:t>6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575571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9A015-7463-CA7F-7044-F690BEE6B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339366" y="57977"/>
            <a:ext cx="29223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180C5-9645-5C87-0B19-797D7284A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481" y="168112"/>
            <a:ext cx="11632675" cy="6080288"/>
          </a:xfrm>
        </p:spPr>
        <p:txBody>
          <a:bodyPr>
            <a:noAutofit/>
          </a:bodyPr>
          <a:lstStyle/>
          <a:p>
            <a:r>
              <a:rPr lang="en-US" sz="3200" b="1" i="0" u="none" strike="noStrike" dirty="0">
                <a:effectLst/>
                <a:latin typeface="Open Sans" panose="020B0606030504020204" pitchFamily="34" charset="0"/>
              </a:rPr>
              <a:t>Psychological Pricing : For instance, Bata offers a new type of shoe at a price of Rs. 1,999/-. The psychology of the human brain is willing to accept dollars in the amount of 1999 dollars, but not in the amount of 2,000 figure 2. As a result, a number of businesses employ this psychological pricing strategy  </a:t>
            </a:r>
          </a:p>
          <a:p>
            <a:pPr marL="0" indent="0">
              <a:buNone/>
            </a:pPr>
            <a:endParaRPr lang="en-US" sz="3200" b="1" i="0" u="none" strike="noStrike" dirty="0">
              <a:effectLst/>
              <a:latin typeface="Open Sans" panose="020B0606030504020204" pitchFamily="34" charset="0"/>
            </a:endParaRPr>
          </a:p>
          <a:p>
            <a:r>
              <a:rPr lang="en-US" sz="3200" b="1" i="0" u="none" strike="noStrike" dirty="0">
                <a:effectLst/>
                <a:latin typeface="Open Sans" panose="020B0606030504020204" pitchFamily="34" charset="0"/>
              </a:rPr>
              <a:t>Product Line Pricing :Prices may change depending on the size of the product. Even if the product is same, the price may change by ten dollars if we purchase a single item.</a:t>
            </a: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21B54F-B3BF-F14E-CF75-C09300013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43511" y="5870575"/>
            <a:ext cx="1517446" cy="377825"/>
          </a:xfrm>
        </p:spPr>
        <p:txBody>
          <a:bodyPr/>
          <a:lstStyle/>
          <a:p>
            <a:fld id="{233DAE9F-C123-4F41-8819-EDBE381B428D}" type="slidenum">
              <a:rPr lang="en-US" sz="6000" smtClean="0"/>
              <a:t>7</a:t>
            </a:fld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325892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F141A-1354-A51B-8B44-06758C7D4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62934"/>
            <a:ext cx="10131425" cy="476052"/>
          </a:xfrm>
        </p:spPr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4934A-C03E-A1A7-514B-2ADDFDAD4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15" y="1272620"/>
            <a:ext cx="11924908" cy="3817854"/>
          </a:xfrm>
        </p:spPr>
        <p:txBody>
          <a:bodyPr>
            <a:normAutofit/>
          </a:bodyPr>
          <a:lstStyle/>
          <a:p>
            <a:r>
              <a:rPr lang="en-US" sz="4000" b="1" i="0" u="none" strike="noStrike" dirty="0">
                <a:effectLst/>
                <a:latin typeface="Open Sans" panose="020B0606030504020204" pitchFamily="34" charset="0"/>
              </a:rPr>
              <a:t>Pricing Variations :It’s  most common in travel agencies. For instance, if we book an airline ticket two months in advance, the cost will be lower.</a:t>
            </a:r>
            <a:r>
              <a:rPr lang="en-US" sz="4000" b="1" i="0" dirty="0">
                <a:effectLst/>
                <a:latin typeface="Open Sans" panose="020B0606030504020204" pitchFamily="34" charset="0"/>
              </a:rPr>
              <a:t/>
            </a:r>
            <a:br>
              <a:rPr lang="en-US" sz="4000" b="1" i="0" dirty="0">
                <a:effectLst/>
                <a:latin typeface="Open Sans" panose="020B0606030504020204" pitchFamily="34" charset="0"/>
              </a:rPr>
            </a:b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05973B-C758-F191-1EFF-21BFB457A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66060" y="5870575"/>
            <a:ext cx="1442031" cy="377825"/>
          </a:xfrm>
        </p:spPr>
        <p:txBody>
          <a:bodyPr/>
          <a:lstStyle/>
          <a:p>
            <a:fld id="{233DAE9F-C123-4F41-8819-EDBE381B428D}" type="slidenum">
              <a:rPr lang="en-US" sz="5400" smtClean="0"/>
              <a:t>8</a:t>
            </a:fld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52385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802D6-1D10-E805-3DB5-300F53402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670" y="152399"/>
            <a:ext cx="10308179" cy="1450157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  <a:latin typeface="Segoe UI Historic" panose="020B0502040204020203" pitchFamily="34" charset="0"/>
              </a:rPr>
              <a:t>Conclusion:</a:t>
            </a:r>
            <a:r>
              <a:rPr lang="en-US" sz="9600" dirty="0">
                <a:solidFill>
                  <a:schemeClr val="tx1"/>
                </a:solidFill>
                <a:latin typeface="Segoe UI Historic" panose="020B0502040204020203" pitchFamily="34" charset="0"/>
              </a:rPr>
              <a:t/>
            </a:r>
            <a:br>
              <a:rPr lang="en-US" sz="9600" dirty="0">
                <a:solidFill>
                  <a:schemeClr val="tx1"/>
                </a:solidFill>
                <a:latin typeface="Segoe UI Historic" panose="020B0502040204020203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18A6D-2D87-ABB4-0FDC-D427218AC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670" y="1121791"/>
            <a:ext cx="11547835" cy="2083322"/>
          </a:xfrm>
        </p:spPr>
        <p:txBody>
          <a:bodyPr>
            <a:noAutofit/>
          </a:bodyPr>
          <a:lstStyle/>
          <a:p>
            <a:r>
              <a:rPr lang="en-US" sz="4400" b="0" i="0" dirty="0">
                <a:effectLst/>
                <a:latin typeface="inherit"/>
              </a:rPr>
              <a:t>pricing strategies</a:t>
            </a:r>
            <a:r>
              <a:rPr lang="en-US" sz="4400" dirty="0"/>
              <a:t> is a tool for determining the price of a product or service based on a variety of elements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B5688-1D6D-672F-4A76-BEFDE78FE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6510" y="5880002"/>
            <a:ext cx="551167" cy="377825"/>
          </a:xfrm>
        </p:spPr>
        <p:txBody>
          <a:bodyPr/>
          <a:lstStyle/>
          <a:p>
            <a:fld id="{233DAE9F-C123-4F41-8819-EDBE381B428D}" type="slidenum">
              <a:rPr lang="en-US" sz="4800" smtClean="0"/>
              <a:t>9</a:t>
            </a:fld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1389746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126</TotalTime>
  <Words>403</Words>
  <Application>Microsoft Office PowerPoint</Application>
  <PresentationFormat>Widescreen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inherit</vt:lpstr>
      <vt:lpstr>Open Sans</vt:lpstr>
      <vt:lpstr>Segoe UI Historic</vt:lpstr>
      <vt:lpstr>Celestial</vt:lpstr>
      <vt:lpstr>Libyan International Medical University Faculty of business administration </vt:lpstr>
      <vt:lpstr>Contents:</vt:lpstr>
      <vt:lpstr>Introduction: </vt:lpstr>
      <vt:lpstr>Example: </vt:lpstr>
      <vt:lpstr>  Types of Pricing Strategies </vt:lpstr>
      <vt:lpstr>PowerPoint Presentation</vt:lpstr>
      <vt:lpstr>PowerPoint Presentation</vt:lpstr>
      <vt:lpstr>PowerPoint Presentation</vt:lpstr>
      <vt:lpstr>Conclusion: </vt:lpstr>
      <vt:lpstr>References: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zubeir laenghi</dc:creator>
  <cp:lastModifiedBy>Maher Fattouh</cp:lastModifiedBy>
  <cp:revision>13</cp:revision>
  <dcterms:created xsi:type="dcterms:W3CDTF">2022-05-30T14:16:19Z</dcterms:created>
  <dcterms:modified xsi:type="dcterms:W3CDTF">2023-03-05T08:11:38Z</dcterms:modified>
</cp:coreProperties>
</file>