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autoCompressPictures="0">
  <p:sldMasterIdLst>
    <p:sldMasterId id="2147483684" r:id="rId4"/>
  </p:sldMasterIdLst>
  <p:notesMasterIdLst>
    <p:notesMasterId r:id="rId13"/>
  </p:notesMasterIdLst>
  <p:handoutMasterIdLst>
    <p:handoutMasterId r:id="rId14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83707" autoAdjust="0"/>
  </p:normalViewPr>
  <p:slideViewPr>
    <p:cSldViewPr snapToGrid="0">
      <p:cViewPr varScale="1">
        <p:scale>
          <a:sx n="69" d="100"/>
          <a:sy n="69" d="100"/>
        </p:scale>
        <p:origin x="48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8" d="100"/>
          <a:sy n="58" d="100"/>
        </p:scale>
        <p:origin x="2965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00B7FD6-6B50-4C58-994F-82DC6214278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CC7F2D-6B16-4B88-A4F8-ABD5316B473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51DC69-60C3-4CF7-A135-6E702ECCE0F0}" type="datetimeFigureOut">
              <a:rPr lang="en-US" smtClean="0"/>
              <a:t>12/9/2021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4CEF1E-1ACC-48D0-92B3-CB3D4FED50A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F188B4-83B8-4C82-AFAC-DC1E415458F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A9FFBD-F123-4881-BC93-591827BC61E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6215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E3EC7B-6C72-4FBB-87DF-2BD2CB7DC1E6}" type="datetimeFigureOut">
              <a:rPr lang="en-US" smtClean="0"/>
              <a:t>12/9/2021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2A795-6F94-4A96-B820-B9038480D04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6495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Are your classroom colors different than what you see in this template? That’s OK! Click on Design -&gt; Variants (the down arrow) -&gt; Pick the color scheme that works for you!</a:t>
            </a:r>
          </a:p>
          <a:p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Feel free to change any “You will…” and “I will…” statements to ensure they align with your classroom procedures and rules!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62A795-6F94-4A96-B820-B9038480D04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546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B7F62A8-AC34-40A7-A6B5-94ADCB511884}" type="datetime1">
              <a:rPr lang="en-US" smtClean="0"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67851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C6607-DA45-4D19-9370-97870668C493}" type="datetime1">
              <a:rPr lang="en-US" smtClean="0"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284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45CC29-B815-44FF-B912-A62232A3BE12}" type="datetime1">
              <a:rPr lang="en-US" smtClean="0"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076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987F7-D82B-4CB1-9B9B-761E70D1F38B}" type="datetime1">
              <a:rPr lang="en-US" smtClean="0"/>
              <a:t>12/9/2021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525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3F38-F0E9-4125-946F-D64D81260AE4}" type="datetime1">
              <a:rPr lang="en-US" smtClean="0"/>
              <a:t>12/9/2021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80066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C3D9B-209E-4474-96BB-3561B0267284}" type="datetime1">
              <a:rPr lang="en-US" smtClean="0"/>
              <a:t>12/9/2021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270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DA4E1-8977-44A8-87E1-885BFF5B4F76}" type="datetime1">
              <a:rPr lang="en-US" smtClean="0"/>
              <a:t>12/9/2021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020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F776-6DF8-4C5D-9846-299B540E1F26}" type="datetime1">
              <a:rPr lang="en-US" smtClean="0"/>
              <a:t>12/9/2021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5246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CBD71-679B-4D47-953D-80823B01B6F2}" type="datetime1">
              <a:rPr lang="en-US" smtClean="0"/>
              <a:t>12/9/2021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5071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23A23D-7893-4747-A9D6-1393CAD78B06}" type="datetime1">
              <a:rPr lang="en-US" smtClean="0"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72450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AD9EF3-9AEC-4FB0-9176-E74B11978123}" type="datetime1">
              <a:rPr lang="en-US" smtClean="0"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219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D2DCDF3-0BEA-4B33-A0FB-F1D6DD451820}" type="datetime1">
              <a:rPr lang="en-US" smtClean="0"/>
              <a:t>12/9/2021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619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81F489-B701-4C74-9747-27C8656A89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782" y="928141"/>
            <a:ext cx="10133491" cy="2926080"/>
          </a:xfrm>
        </p:spPr>
        <p:txBody>
          <a:bodyPr>
            <a:normAutofit/>
          </a:bodyPr>
          <a:lstStyle/>
          <a:p>
            <a:r>
              <a:rPr lang="en-US" cap="none" dirty="0" smtClean="0">
                <a:latin typeface="Rockwell" panose="02060603020205020403" pitchFamily="18" charset="0"/>
              </a:rPr>
              <a:t>Improving Verbal </a:t>
            </a:r>
            <a:r>
              <a:rPr lang="en-US" cap="none" dirty="0">
                <a:latin typeface="Rockwell" panose="02060603020205020403" pitchFamily="18" charset="0"/>
              </a:rPr>
              <a:t>Messages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699F35-1401-4ECD-9F96-7017DB9FA1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57333" y="3791105"/>
            <a:ext cx="8767860" cy="1388165"/>
          </a:xfrm>
        </p:spPr>
        <p:txBody>
          <a:bodyPr/>
          <a:lstStyle/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Arwa Fawzi Ghaith 3275</a:t>
            </a:r>
          </a:p>
          <a:p>
            <a:r>
              <a:rPr lang="en-US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arwa_3275@limu.edu.ly</a:t>
            </a:r>
            <a:endParaRPr lang="en-US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Picture 3" descr="&lt;strong&gt;limu logo&lt;/strong&gt; - Libyan International Medical Universit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0200" y="297174"/>
            <a:ext cx="2309111" cy="164636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64" y="297174"/>
            <a:ext cx="1744021" cy="16463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264" y="6115939"/>
            <a:ext cx="4253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bg1"/>
                </a:solidFill>
              </a:rPr>
              <a:t>10</a:t>
            </a:r>
            <a:r>
              <a:rPr lang="en-GB" sz="2000" baseline="30000" dirty="0" smtClean="0">
                <a:solidFill>
                  <a:schemeClr val="bg1"/>
                </a:solidFill>
              </a:rPr>
              <a:t>th</a:t>
            </a:r>
            <a:r>
              <a:rPr lang="en-GB" sz="2000" dirty="0" smtClean="0">
                <a:solidFill>
                  <a:schemeClr val="bg1"/>
                </a:solidFill>
              </a:rPr>
              <a:t> of November, 2021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20733" y="297174"/>
            <a:ext cx="63748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solidFill>
                  <a:schemeClr val="bg1"/>
                </a:solidFill>
              </a:rPr>
              <a:t>Libyan International Medical University</a:t>
            </a:r>
          </a:p>
          <a:p>
            <a:pPr algn="ctr"/>
            <a:r>
              <a:rPr lang="en-GB" sz="2400" dirty="0" smtClean="0">
                <a:solidFill>
                  <a:schemeClr val="bg1"/>
                </a:solidFill>
              </a:rPr>
              <a:t>Faculty Of Business Administration  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90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b="1" dirty="0" smtClean="0"/>
              <a:t>Contents</a:t>
            </a:r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>
                <a:solidFill>
                  <a:schemeClr val="tx1"/>
                </a:solidFill>
              </a:rPr>
              <a:t>Introduction</a:t>
            </a:r>
          </a:p>
          <a:p>
            <a:r>
              <a:rPr lang="en-GB" sz="4400" dirty="0" smtClean="0">
                <a:solidFill>
                  <a:schemeClr val="tx1"/>
                </a:solidFill>
              </a:rPr>
              <a:t>The various ways of improving verbal messages</a:t>
            </a:r>
          </a:p>
          <a:p>
            <a:r>
              <a:rPr lang="en-GB" sz="4400" dirty="0" smtClean="0">
                <a:solidFill>
                  <a:schemeClr val="tx1"/>
                </a:solidFill>
              </a:rPr>
              <a:t>Conclusion</a:t>
            </a:r>
          </a:p>
          <a:p>
            <a:r>
              <a:rPr lang="en-GB" sz="4400" dirty="0" smtClean="0">
                <a:solidFill>
                  <a:schemeClr val="tx1"/>
                </a:solidFill>
              </a:rPr>
              <a:t>References</a:t>
            </a:r>
          </a:p>
        </p:txBody>
      </p:sp>
      <p:sp>
        <p:nvSpPr>
          <p:cNvPr id="4" name="Rectangle 3"/>
          <p:cNvSpPr/>
          <p:nvPr/>
        </p:nvSpPr>
        <p:spPr>
          <a:xfrm flipV="1">
            <a:off x="1025236" y="1704108"/>
            <a:ext cx="9990635" cy="692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800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295546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900" dirty="0" smtClean="0"/>
              <a:t>Introduction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sz="6700" b="1" dirty="0" smtClean="0"/>
              <a:t>What Are Verbal Messages?</a:t>
            </a:r>
            <a:endParaRPr lang="en-GB" sz="6700" b="1" dirty="0"/>
          </a:p>
        </p:txBody>
      </p:sp>
      <p:sp>
        <p:nvSpPr>
          <p:cNvPr id="3" name="Rectangle 2"/>
          <p:cNvSpPr/>
          <p:nvPr/>
        </p:nvSpPr>
        <p:spPr>
          <a:xfrm>
            <a:off x="1143000" y="1965960"/>
            <a:ext cx="99822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143000" y="2164079"/>
            <a:ext cx="99822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    </a:t>
            </a:r>
            <a:r>
              <a:rPr lang="en-GB" sz="3600" dirty="0" smtClean="0"/>
              <a:t>Verbal messages are messages sent through words. The word </a:t>
            </a:r>
            <a:r>
              <a:rPr lang="en-GB" sz="3600" u="sng" dirty="0" smtClean="0"/>
              <a:t>verbal </a:t>
            </a:r>
            <a:r>
              <a:rPr lang="en-GB" sz="3600" dirty="0" smtClean="0"/>
              <a:t>means words. The words don’t always have to be said orally, they can also be written or typed</a:t>
            </a:r>
            <a:r>
              <a:rPr lang="en-GB" sz="3200" dirty="0" smtClean="0"/>
              <a:t>.</a:t>
            </a:r>
          </a:p>
          <a:p>
            <a:endParaRPr lang="en-GB" sz="2800" dirty="0"/>
          </a:p>
        </p:txBody>
      </p:sp>
      <p:pic>
        <p:nvPicPr>
          <p:cNvPr id="7" name="Picture 6" descr="&lt;strong&gt;Verbal Communication&lt;/strong&gt; Pictures Cartoon, HD Png Download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3620" y="3969924"/>
            <a:ext cx="5287241" cy="2619029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800" dirty="0" smtClean="0"/>
              <a:t>2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731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6855" y="942109"/>
            <a:ext cx="9875520" cy="135636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b="1" u="sng" dirty="0" smtClean="0"/>
              <a:t>The Various Ways Of Improving Verbal Messages</a:t>
            </a:r>
            <a:r>
              <a:rPr lang="en-GB" sz="6000" dirty="0" smtClean="0"/>
              <a:t/>
            </a:r>
            <a:br>
              <a:rPr lang="en-GB" sz="6000" dirty="0" smtClean="0"/>
            </a:br>
            <a:endParaRPr lang="en-GB" sz="6000" dirty="0"/>
          </a:p>
        </p:txBody>
      </p:sp>
      <p:sp>
        <p:nvSpPr>
          <p:cNvPr id="3" name="TextBox 2"/>
          <p:cNvSpPr txBox="1"/>
          <p:nvPr/>
        </p:nvSpPr>
        <p:spPr>
          <a:xfrm>
            <a:off x="919942" y="2477447"/>
            <a:ext cx="103493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>
                <a:solidFill>
                  <a:schemeClr val="accent1"/>
                </a:solidFill>
              </a:rPr>
              <a:t>1.</a:t>
            </a:r>
            <a:r>
              <a:rPr lang="en-GB" sz="3600" b="1" dirty="0" smtClean="0"/>
              <a:t>Think </a:t>
            </a:r>
            <a:r>
              <a:rPr lang="en-GB" sz="3600" b="1" dirty="0"/>
              <a:t>before you </a:t>
            </a:r>
            <a:r>
              <a:rPr lang="en-GB" sz="3600" b="1" dirty="0" smtClean="0"/>
              <a:t>speak</a:t>
            </a:r>
          </a:p>
          <a:p>
            <a:endParaRPr lang="en-GB" sz="3600" b="1" dirty="0"/>
          </a:p>
          <a:p>
            <a:r>
              <a:rPr lang="en-GB" sz="3600" b="1" dirty="0" smtClean="0">
                <a:solidFill>
                  <a:schemeClr val="accent1"/>
                </a:solidFill>
              </a:rPr>
              <a:t>2.</a:t>
            </a:r>
            <a:r>
              <a:rPr lang="en-GB" sz="3600" b="1" dirty="0" smtClean="0"/>
              <a:t> </a:t>
            </a:r>
            <a:r>
              <a:rPr lang="en-GB" sz="3600" b="1" dirty="0"/>
              <a:t>Be clear and concise</a:t>
            </a:r>
          </a:p>
          <a:p>
            <a:endParaRPr lang="en-GB" sz="3600" b="1" dirty="0">
              <a:solidFill>
                <a:schemeClr val="accent1"/>
              </a:solidFill>
            </a:endParaRPr>
          </a:p>
          <a:p>
            <a:pPr marL="742950" indent="-742950">
              <a:buAutoNum type="arabicPeriod"/>
            </a:pPr>
            <a:endParaRPr lang="en-GB" sz="3600" b="1" dirty="0">
              <a:solidFill>
                <a:schemeClr val="accent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800" dirty="0"/>
              <a:t>3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296" y="4225740"/>
            <a:ext cx="2282212" cy="2228057"/>
          </a:xfrm>
          <a:prstGeom prst="rect">
            <a:avLst/>
          </a:prstGeom>
        </p:spPr>
      </p:pic>
      <p:pic>
        <p:nvPicPr>
          <p:cNvPr id="7" name="Picture 6" descr="Idea &lt;strong&gt;Think&lt;/strong&gt; Thinking Man Svg &lt;strong&gt;Png&lt;/strong&gt; Icon Free Download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5405" y="1950338"/>
            <a:ext cx="1810290" cy="1810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988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3456" y="471053"/>
            <a:ext cx="1129145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b="1" dirty="0"/>
          </a:p>
          <a:p>
            <a:r>
              <a:rPr lang="en-GB" sz="3600" b="1" dirty="0" smtClean="0">
                <a:solidFill>
                  <a:schemeClr val="accent1"/>
                </a:solidFill>
              </a:rPr>
              <a:t>3.</a:t>
            </a:r>
            <a:r>
              <a:rPr lang="en-GB" sz="3600" b="1" dirty="0" smtClean="0"/>
              <a:t> Speak with confidence</a:t>
            </a:r>
          </a:p>
          <a:p>
            <a:endParaRPr lang="en-GB" sz="3600" b="1" dirty="0"/>
          </a:p>
          <a:p>
            <a:r>
              <a:rPr lang="en-GB" sz="3600" b="1" dirty="0" smtClean="0">
                <a:solidFill>
                  <a:schemeClr val="accent1"/>
                </a:solidFill>
              </a:rPr>
              <a:t>4.</a:t>
            </a:r>
            <a:r>
              <a:rPr lang="en-GB" sz="3600" b="1" dirty="0" smtClean="0"/>
              <a:t> Vary your vocal tone</a:t>
            </a:r>
          </a:p>
          <a:p>
            <a:endParaRPr lang="en-GB" sz="3600" b="1" dirty="0"/>
          </a:p>
          <a:p>
            <a:r>
              <a:rPr lang="en-GB" sz="3600" b="1" dirty="0" smtClean="0">
                <a:solidFill>
                  <a:schemeClr val="accent1"/>
                </a:solidFill>
              </a:rPr>
              <a:t>5. </a:t>
            </a:r>
            <a:r>
              <a:rPr lang="en-GB" sz="3600" b="1" dirty="0"/>
              <a:t>Be aware of non-verbal communication cues</a:t>
            </a:r>
          </a:p>
          <a:p>
            <a:endParaRPr lang="en-GB" sz="3600" b="1" dirty="0" smtClean="0"/>
          </a:p>
          <a:p>
            <a:endParaRPr lang="en-GB" sz="3600" dirty="0" smtClean="0"/>
          </a:p>
          <a:p>
            <a:endParaRPr lang="en-GB" sz="4000" b="1" dirty="0" smtClean="0"/>
          </a:p>
          <a:p>
            <a:endParaRPr lang="en-GB" sz="3600" b="1" dirty="0" smtClean="0"/>
          </a:p>
          <a:p>
            <a:endParaRPr lang="en-GB" sz="3600" b="1" dirty="0"/>
          </a:p>
        </p:txBody>
      </p:sp>
      <p:pic>
        <p:nvPicPr>
          <p:cNvPr id="5" name="Picture 4" descr="&lt;strong&gt;Confidence&lt;/strong&gt; - Free people icon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091" y="612223"/>
            <a:ext cx="2251740" cy="22517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6403" y="4308405"/>
            <a:ext cx="7803556" cy="2161304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800" dirty="0" smtClean="0"/>
              <a:t>4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491110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4909" y="374073"/>
            <a:ext cx="1120832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b="1" dirty="0" smtClean="0"/>
          </a:p>
          <a:p>
            <a:r>
              <a:rPr lang="en-GB" sz="3600" b="1" dirty="0">
                <a:solidFill>
                  <a:schemeClr val="accent1"/>
                </a:solidFill>
              </a:rPr>
              <a:t>6</a:t>
            </a:r>
            <a:r>
              <a:rPr lang="en-GB" sz="3600" b="1" dirty="0" smtClean="0">
                <a:solidFill>
                  <a:schemeClr val="accent1"/>
                </a:solidFill>
              </a:rPr>
              <a:t>. </a:t>
            </a:r>
            <a:r>
              <a:rPr lang="en-GB" sz="3600" b="1" dirty="0"/>
              <a:t>Be an active </a:t>
            </a:r>
            <a:r>
              <a:rPr lang="en-GB" sz="3600" b="1" dirty="0" smtClean="0"/>
              <a:t>listener</a:t>
            </a:r>
          </a:p>
          <a:p>
            <a:r>
              <a:rPr lang="en-GB" sz="3200" dirty="0" smtClean="0"/>
              <a:t>      </a:t>
            </a:r>
            <a:r>
              <a:rPr lang="en-GB" sz="3200" u="sng" dirty="0" smtClean="0">
                <a:solidFill>
                  <a:schemeClr val="accent1"/>
                </a:solidFill>
              </a:rPr>
              <a:t>The stages </a:t>
            </a:r>
            <a:r>
              <a:rPr lang="en-GB" sz="3200" u="sng" dirty="0">
                <a:solidFill>
                  <a:schemeClr val="accent1"/>
                </a:solidFill>
              </a:rPr>
              <a:t>of active listening </a:t>
            </a:r>
            <a:r>
              <a:rPr lang="en-GB" sz="3200" u="sng" dirty="0" smtClean="0">
                <a:solidFill>
                  <a:schemeClr val="accent1"/>
                </a:solidFill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solidFill>
                  <a:schemeClr val="accent1"/>
                </a:solidFill>
              </a:rPr>
              <a:t>Receiving</a:t>
            </a:r>
            <a:endParaRPr lang="en-GB" sz="3200" dirty="0">
              <a:solidFill>
                <a:schemeClr val="accent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1"/>
                </a:solidFill>
              </a:rPr>
              <a:t>Understanding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1"/>
                </a:solidFill>
              </a:rPr>
              <a:t>Remembering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1"/>
                </a:solidFill>
              </a:rPr>
              <a:t>Evaluating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1"/>
                </a:solidFill>
              </a:rPr>
              <a:t>Responding</a:t>
            </a:r>
          </a:p>
          <a:p>
            <a:endParaRPr lang="en-GB" sz="2400" b="1" dirty="0"/>
          </a:p>
        </p:txBody>
      </p:sp>
      <p:pic>
        <p:nvPicPr>
          <p:cNvPr id="5" name="Picture 4" descr="Ear Auricle &lt;strong&gt;Listen&lt;/strong&gt; · Free image on Pixaba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3216" y="2244436"/>
            <a:ext cx="5566908" cy="3682278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800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507781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801685" y="344386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en-GB" sz="7200" u="sng" dirty="0" smtClean="0"/>
              <a:t>Conclusion</a:t>
            </a:r>
            <a:endParaRPr lang="en-GB" sz="7200" u="sng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800" dirty="0" smtClean="0"/>
              <a:t>6</a:t>
            </a:r>
            <a:endParaRPr lang="en-US" sz="1800" dirty="0"/>
          </a:p>
        </p:txBody>
      </p:sp>
      <p:sp>
        <p:nvSpPr>
          <p:cNvPr id="4" name="TextBox 3"/>
          <p:cNvSpPr txBox="1"/>
          <p:nvPr/>
        </p:nvSpPr>
        <p:spPr>
          <a:xfrm>
            <a:off x="796834" y="1828800"/>
            <a:ext cx="1092054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   </a:t>
            </a:r>
            <a:r>
              <a:rPr lang="en-GB" sz="2800" dirty="0" smtClean="0"/>
              <a:t>Improving verbal messages is crucially important as it  </a:t>
            </a:r>
            <a:r>
              <a:rPr lang="en-GB" sz="2800" b="1" dirty="0" smtClean="0"/>
              <a:t>improves </a:t>
            </a:r>
            <a:r>
              <a:rPr lang="en-GB" sz="2800" dirty="0" smtClean="0"/>
              <a:t>your way of </a:t>
            </a:r>
            <a:r>
              <a:rPr lang="en-GB" sz="2800" b="1" dirty="0" smtClean="0"/>
              <a:t>communicating with people, your relationships with your family, colleagues, co-workers,</a:t>
            </a:r>
            <a:r>
              <a:rPr lang="en-GB" sz="2800" dirty="0" smtClean="0"/>
              <a:t>  </a:t>
            </a:r>
            <a:r>
              <a:rPr lang="en-GB" sz="2800" dirty="0"/>
              <a:t>It helps </a:t>
            </a:r>
            <a:r>
              <a:rPr lang="en-GB" sz="2800" b="1" dirty="0"/>
              <a:t>in increasing productivity</a:t>
            </a:r>
            <a:r>
              <a:rPr lang="en-GB" sz="2800" dirty="0"/>
              <a:t>, </a:t>
            </a:r>
            <a:r>
              <a:rPr lang="en-GB" sz="2800" b="1" dirty="0" smtClean="0"/>
              <a:t>decreasing errors, </a:t>
            </a:r>
            <a:r>
              <a:rPr lang="en-GB" sz="2800" dirty="0" smtClean="0"/>
              <a:t>and </a:t>
            </a:r>
            <a:r>
              <a:rPr lang="en-GB" sz="2800" b="1" dirty="0" smtClean="0"/>
              <a:t>making operations smoother </a:t>
            </a:r>
            <a:r>
              <a:rPr lang="en-GB" sz="2800" dirty="0" smtClean="0"/>
              <a:t>and </a:t>
            </a:r>
            <a:r>
              <a:rPr lang="en-GB" sz="2800" b="1" dirty="0" smtClean="0"/>
              <a:t>more effective</a:t>
            </a:r>
          </a:p>
          <a:p>
            <a:r>
              <a:rPr lang="en-GB" sz="2800" dirty="0" smtClean="0"/>
              <a:t>Therefore it has a huge impact on your day to day life, wherever we go.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9149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600" b="1" dirty="0" smtClean="0"/>
              <a:t>References</a:t>
            </a:r>
            <a:endParaRPr lang="en-GB" sz="6600" b="1" dirty="0"/>
          </a:p>
        </p:txBody>
      </p:sp>
      <p:sp>
        <p:nvSpPr>
          <p:cNvPr id="3" name="Rectangle 2"/>
          <p:cNvSpPr/>
          <p:nvPr/>
        </p:nvSpPr>
        <p:spPr>
          <a:xfrm>
            <a:off x="1136073" y="1773382"/>
            <a:ext cx="9864436" cy="554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z="1800" dirty="0" smtClean="0"/>
              <a:t>7</a:t>
            </a:r>
            <a:endParaRPr lang="en-US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1136073" y="2115403"/>
            <a:ext cx="1013697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Devito.A.Joseph.(2016).</a:t>
            </a:r>
            <a:r>
              <a:rPr lang="en-GB" i="1" dirty="0" smtClean="0"/>
              <a:t>Verbal Messages</a:t>
            </a:r>
            <a:r>
              <a:rPr lang="en-GB" dirty="0" smtClean="0"/>
              <a:t>.The Interpersonal communication book. Pearson.</a:t>
            </a:r>
          </a:p>
          <a:p>
            <a:endParaRPr lang="en-GB" dirty="0" smtClean="0"/>
          </a:p>
          <a:p>
            <a:r>
              <a:rPr lang="en-GB" i="1" dirty="0" err="1" smtClean="0"/>
              <a:t>E.Hawkins</a:t>
            </a:r>
            <a:r>
              <a:rPr lang="en-GB" i="1" dirty="0" smtClean="0"/>
              <a:t>. 7 tips to improve verbal communication skills: Call Tracking and Analytics</a:t>
            </a:r>
            <a:r>
              <a:rPr lang="en-GB" dirty="0" smtClean="0"/>
              <a:t>. </a:t>
            </a:r>
            <a:r>
              <a:rPr lang="en-GB" dirty="0" err="1" smtClean="0"/>
              <a:t>CallRail</a:t>
            </a:r>
            <a:r>
              <a:rPr lang="en-GB" dirty="0" smtClean="0"/>
              <a:t>. (</a:t>
            </a:r>
            <a:r>
              <a:rPr lang="en-GB" dirty="0" err="1" smtClean="0"/>
              <a:t>n.d.</a:t>
            </a:r>
            <a:r>
              <a:rPr lang="en-GB" dirty="0" smtClean="0"/>
              <a:t>). Retrieved November 15, 2021, from https://www.callrail.com/blog/7-tips-to-improve-verbal-communication-skills/. </a:t>
            </a:r>
          </a:p>
          <a:p>
            <a:endParaRPr lang="en-GB" i="1" dirty="0" smtClean="0"/>
          </a:p>
          <a:p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88803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is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55885775_Student does teacher does_v2.potx" id="{618315E5-C348-40CF-AD40-05C2F7C13378}" vid="{0C991BBE-F1C3-4926-9687-DBEAAE8C923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D6CA70E-ED75-4FF0-A862-8EF12B737755}">
  <ds:schemaRefs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16c05727-aa75-4e4a-9b5f-8a80a1165891"/>
    <ds:schemaRef ds:uri="71af3243-3dd4-4a8d-8c0d-dd76da1f02a5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9B27744-7857-4992-B755-05855FC591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BF1ABED-93B7-45AC-A513-2CB1FF159AF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Student does, teacher does</Template>
  <TotalTime>0</TotalTime>
  <Words>264</Words>
  <Application>Microsoft Office PowerPoint</Application>
  <PresentationFormat>Widescreen</PresentationFormat>
  <Paragraphs>52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Corbel</vt:lpstr>
      <vt:lpstr>Rockwell</vt:lpstr>
      <vt:lpstr>Tahoma</vt:lpstr>
      <vt:lpstr>Basis</vt:lpstr>
      <vt:lpstr>Improving Verbal Messages</vt:lpstr>
      <vt:lpstr>Contents</vt:lpstr>
      <vt:lpstr>Introduction What Are Verbal Messages?</vt:lpstr>
      <vt:lpstr>The Various Ways Of Improving Verbal Messages </vt:lpstr>
      <vt:lpstr>PowerPoint Presentation</vt:lpstr>
      <vt:lpstr>PowerPoint Presentation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2021-11-09T13:07:34Z</dcterms:created>
  <dcterms:modified xsi:type="dcterms:W3CDTF">2021-12-09T10:19:05Z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