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120134815931174"/>
          <c:y val="6.5422983779784352E-2"/>
          <c:w val="0.70288812528792188"/>
          <c:h val="0.92298341706298448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المبيعات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ورقة1!$A$2:$A$5</c:f>
              <c:strCache>
                <c:ptCount val="4"/>
                <c:pt idx="0">
                  <c:v>American  </c:v>
                </c:pt>
                <c:pt idx="1">
                  <c:v>European</c:v>
                </c:pt>
                <c:pt idx="2">
                  <c:v>Western pacific </c:v>
                </c:pt>
                <c:pt idx="3">
                  <c:v>African </c:v>
                </c:pt>
              </c:strCache>
            </c:strRef>
          </c:cat>
          <c:val>
            <c:numRef>
              <c:f>ورقة1!$B$2:$B$5</c:f>
              <c:numCache>
                <c:formatCode>General</c:formatCode>
                <c:ptCount val="4"/>
                <c:pt idx="0">
                  <c:v>2</c:v>
                </c:pt>
                <c:pt idx="1">
                  <c:v>5</c:v>
                </c:pt>
                <c:pt idx="2">
                  <c:v>39</c:v>
                </c:pt>
                <c:pt idx="3">
                  <c:v>27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6.5757975441380996E-3"/>
          <c:y val="6.241370924083206E-2"/>
          <c:w val="0.32047192479634873"/>
          <c:h val="0.934640263691759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C65C1-7E1C-4B9C-9147-8AC979A12074}" type="datetimeFigureOut">
              <a:rPr lang="en-US" smtClean="0"/>
              <a:t>5/20/2022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81CDC-34A2-4334-82CC-3242C1CD16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220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81CDC-34A2-4334-82CC-3242C1CD16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588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81CDC-34A2-4334-82CC-3242C1CD165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70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C2B1-DFD8-44CB-96A0-DFC86F97FC51}" type="datetime1">
              <a:rPr lang="en-US" smtClean="0"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242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6FFA-DD61-4F73-B13A-E8EBCECA7A83}" type="datetime1">
              <a:rPr lang="en-US" smtClean="0"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44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3BFC7-EA19-408D-8445-94F731915891}" type="datetime1">
              <a:rPr lang="en-US" smtClean="0"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860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844DB-1860-406D-9BB7-BEEB24F8C286}" type="datetime1">
              <a:rPr lang="en-US" smtClean="0"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146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316FC-7E88-4A1F-B007-5A3AB60C1AA6}" type="datetime1">
              <a:rPr lang="en-US" smtClean="0"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348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F766F-7F60-4411-B3EA-7BBAE949C4C0}" type="datetime1">
              <a:rPr lang="en-US" smtClean="0"/>
              <a:t>5/20/2022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858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326E-7DF8-4C29-AA46-E5B6D6407BE5}" type="datetime1">
              <a:rPr lang="en-US" smtClean="0"/>
              <a:t>5/20/2022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187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E697A-906B-41F1-9A24-1AAD27A08BB0}" type="datetime1">
              <a:rPr lang="en-US" smtClean="0"/>
              <a:t>5/20/2022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0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A670-0792-4B9C-8A80-EA5A1FADD268}" type="datetime1">
              <a:rPr lang="en-US" smtClean="0"/>
              <a:t>5/20/2022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58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B4B10FD-97CF-4A32-A063-1AB5FBAD2146}" type="datetime1">
              <a:rPr lang="en-US" smtClean="0"/>
              <a:t>5/20/2022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1959619-E562-498E-A38D-21CB57CBE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373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664CB-075F-4562-B7C6-0D764AF99A57}" type="datetime1">
              <a:rPr lang="en-US" smtClean="0"/>
              <a:t>5/20/2022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760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9418A3D-1A13-4DFA-BC4D-0EC2971D6ABE}" type="datetime1">
              <a:rPr lang="en-US" smtClean="0"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1959619-E562-498E-A38D-21CB57CBEE4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312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1687" y="859961"/>
            <a:ext cx="8230313" cy="5462489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241300" y="1859464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INFECTION DISEASE PREVENTION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dirty="0"/>
          </a:p>
        </p:txBody>
      </p:sp>
      <p:sp>
        <p:nvSpPr>
          <p:cNvPr id="4" name="مستطيل 3"/>
          <p:cNvSpPr/>
          <p:nvPr/>
        </p:nvSpPr>
        <p:spPr>
          <a:xfrm>
            <a:off x="920904" y="2420574"/>
            <a:ext cx="39978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</a:rPr>
              <a:t>Hepatitis B Prevention</a:t>
            </a:r>
            <a:endParaRPr lang="en-US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-567600" y="4665927"/>
            <a:ext cx="4453087" cy="165652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       Presented by … Najat Ahmed Roll number   …   2756   </a:t>
            </a:r>
          </a:p>
          <a:p>
            <a:pPr algn="ctr"/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Second years student </a:t>
            </a:r>
          </a:p>
          <a:p>
            <a:pPr algn="ctr"/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Block  … PTS</a:t>
            </a:r>
          </a:p>
          <a:p>
            <a:pPr algn="ctr"/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Date … 13/3/2022</a:t>
            </a:r>
          </a:p>
          <a:p>
            <a:pPr algn="ctr"/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49516" y="-88685"/>
            <a:ext cx="2988722" cy="11099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LIMU/AMS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2021-2022</a:t>
            </a: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z="2400" smtClean="0"/>
              <a:t>1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7310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hat is Hepatitis and Tips to Avoid It | Prism Health North Tex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1133" y="2717219"/>
            <a:ext cx="3353055" cy="3353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0" y="943653"/>
            <a:ext cx="11760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en-US" sz="2400" dirty="0"/>
              <a:t>1 Hepatitis B is a disease of the liver that can be prevented and treated but not cured </a:t>
            </a:r>
            <a:r>
              <a:rPr lang="en-US" sz="2400" dirty="0" smtClean="0"/>
              <a:t>. 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en-US" sz="2400" dirty="0"/>
              <a:t> </a:t>
            </a:r>
            <a:r>
              <a:rPr lang="en-US" sz="2400" dirty="0" smtClean="0"/>
              <a:t>    2  all </a:t>
            </a:r>
            <a:r>
              <a:rPr lang="en-US" sz="2400" dirty="0"/>
              <a:t>adult and children should be vaccinated for Hepatitis B especially people most at </a:t>
            </a:r>
            <a:r>
              <a:rPr lang="en-US" sz="2400" dirty="0" smtClean="0"/>
              <a:t>risk. </a:t>
            </a:r>
            <a:endParaRPr lang="en-US" sz="2400" dirty="0"/>
          </a:p>
          <a:p>
            <a:pPr lvl="0" algn="ctr">
              <a:buClr>
                <a:schemeClr val="dk1"/>
              </a:buClr>
              <a:buSzPts val="1100"/>
            </a:pPr>
            <a:r>
              <a:rPr lang="en-US" sz="2400" dirty="0" smtClean="0"/>
              <a:t>    3 </a:t>
            </a:r>
            <a:r>
              <a:rPr lang="ar-LY" sz="2400" dirty="0" smtClean="0"/>
              <a:t>  </a:t>
            </a:r>
            <a:r>
              <a:rPr lang="en-US" sz="2400" dirty="0" smtClean="0"/>
              <a:t>Hepatitis </a:t>
            </a:r>
            <a:r>
              <a:rPr lang="en-US" sz="2400" dirty="0"/>
              <a:t>B can separated in many ways such as from mother to her baby  and through shared  needles for drugs </a:t>
            </a:r>
            <a:r>
              <a:rPr lang="en-US" sz="2400" dirty="0" smtClean="0"/>
              <a:t>.</a:t>
            </a:r>
          </a:p>
          <a:p>
            <a:pPr lvl="0" algn="ctr">
              <a:buClr>
                <a:schemeClr val="dk1"/>
              </a:buClr>
              <a:buSzPts val="1100"/>
            </a:pPr>
            <a:endParaRPr lang="en-US" sz="2400" dirty="0"/>
          </a:p>
        </p:txBody>
      </p:sp>
      <p:sp>
        <p:nvSpPr>
          <p:cNvPr id="3" name="مستطيل 2"/>
          <p:cNvSpPr/>
          <p:nvPr/>
        </p:nvSpPr>
        <p:spPr>
          <a:xfrm>
            <a:off x="508000" y="2606585"/>
            <a:ext cx="11252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en-US" sz="2400" dirty="0" smtClean="0"/>
              <a:t>4  </a:t>
            </a:r>
            <a:r>
              <a:rPr lang="en-US" sz="2400" dirty="0"/>
              <a:t>the majority of people infected with Hepatitis B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DON’T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/>
              <a:t>die from it , get tested and see a doctor for the best treatment plan for you 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مستطيل 3"/>
          <p:cNvSpPr/>
          <p:nvPr/>
        </p:nvSpPr>
        <p:spPr>
          <a:xfrm>
            <a:off x="508000" y="317921"/>
            <a:ext cx="20263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" sz="2400" b="1" dirty="0">
                <a:solidFill>
                  <a:schemeClr val="accent1">
                    <a:lumMod val="75000"/>
                  </a:schemeClr>
                </a:solidFill>
              </a:rPr>
              <a:t>CONCLUSIONS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z="2000" smtClean="0"/>
              <a:t>10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0648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z="2000" smtClean="0"/>
              <a:t>11</a:t>
            </a:fld>
            <a:endParaRPr lang="en-US" sz="2000" dirty="0"/>
          </a:p>
        </p:txBody>
      </p:sp>
      <p:sp>
        <p:nvSpPr>
          <p:cNvPr id="5" name="مستطيل 4"/>
          <p:cNvSpPr/>
          <p:nvPr/>
        </p:nvSpPr>
        <p:spPr>
          <a:xfrm>
            <a:off x="368300" y="511478"/>
            <a:ext cx="9626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1   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Beasley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RP 2009. Rocks along the road to the control of HBV and HCC. 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Ann Epidemiol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 19: 231–234</a:t>
            </a:r>
            <a:endParaRPr lang="en-US" sz="2400" dirty="0"/>
          </a:p>
        </p:txBody>
      </p:sp>
      <p:sp>
        <p:nvSpPr>
          <p:cNvPr id="6" name="مستطيل 5"/>
          <p:cNvSpPr/>
          <p:nvPr/>
        </p:nvSpPr>
        <p:spPr>
          <a:xfrm>
            <a:off x="368300" y="1592037"/>
            <a:ext cx="11010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2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Beasley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RP, Hwang LY, Lee GC, Lan CC, Roan CH, Huang FY, Chen CL 1983c. Prevention of perinatally transmitted hepatitis B virus infections with hepatitis B immune globulin and hepatitis B vaccine. 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Lancet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 2: 1099–1102.</a:t>
            </a:r>
            <a:endParaRPr lang="en-US" sz="2400" dirty="0"/>
          </a:p>
        </p:txBody>
      </p:sp>
      <p:sp>
        <p:nvSpPr>
          <p:cNvPr id="7" name="مستطيل 6"/>
          <p:cNvSpPr/>
          <p:nvPr/>
        </p:nvSpPr>
        <p:spPr>
          <a:xfrm>
            <a:off x="368300" y="2757804"/>
            <a:ext cx="11099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3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Chang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MH, Chen CJ, Lai MS, Hsu HM, Wu TC, Kong MS, Liang DC, Shau WY, Chen DS, Taiwan Childhood Hepatoma Study Group. 1997. Universal hepatitis B vaccination in Taiwan and the incidence of hepatocellular carcinoma in children. 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N Engl J Med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 336: 1855–1859.</a:t>
            </a:r>
            <a:endParaRPr lang="en-US" sz="2400" dirty="0"/>
          </a:p>
        </p:txBody>
      </p:sp>
      <p:pic>
        <p:nvPicPr>
          <p:cNvPr id="3074" name="Picture 2" descr="Studying clipart black and white 3 » Clipart St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300" y="4483291"/>
            <a:ext cx="2587614" cy="182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368300" y="280646"/>
            <a:ext cx="16754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Roboto"/>
              </a:rPr>
              <a:t>Reference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368300" y="4340640"/>
            <a:ext cx="9232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4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.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WHO. Department of Communicable Diseases Surveillance and Response. Hepatitis B.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71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mtClean="0"/>
              <a:t>12</a:t>
            </a:fld>
            <a:endParaRPr lang="en-US"/>
          </a:p>
        </p:txBody>
      </p:sp>
      <p:pic>
        <p:nvPicPr>
          <p:cNvPr id="4098" name="Picture 2" descr="Thank You Hand Drawn Vector Lettering with Smiling Face Cartoon Style Stock  Illustration - Illustration of connection, print: 1577499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957" y="114300"/>
            <a:ext cx="9309361" cy="620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88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3700" y="102739"/>
            <a:ext cx="8143955" cy="5423970"/>
          </a:xfrm>
          <a:prstGeom prst="rect">
            <a:avLst/>
          </a:prstGeom>
        </p:spPr>
      </p:pic>
      <p:sp>
        <p:nvSpPr>
          <p:cNvPr id="5" name="مستطيل مستدير الزوايا 4"/>
          <p:cNvSpPr/>
          <p:nvPr/>
        </p:nvSpPr>
        <p:spPr>
          <a:xfrm>
            <a:off x="6087164" y="2218083"/>
            <a:ext cx="5367132" cy="2001080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 INTRODUCTION </a:t>
            </a:r>
            <a:endParaRPr lang="en-US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z="2000" smtClean="0"/>
              <a:t>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9186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7565" y="198783"/>
            <a:ext cx="3617844" cy="11396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</a:rPr>
              <a:t>OBJECTIVE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مستطيل 2"/>
          <p:cNvSpPr/>
          <p:nvPr/>
        </p:nvSpPr>
        <p:spPr>
          <a:xfrm>
            <a:off x="172276" y="1524000"/>
            <a:ext cx="8335620" cy="1878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Overview of hepatitis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ar-LY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List Symptoms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of Hepatitis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B.</a:t>
            </a:r>
            <a:endParaRPr lang="en-US" sz="3200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Outline Transmutation of hepatitis B virus .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-241706" y="3587865"/>
            <a:ext cx="6648230" cy="619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Discuss Prevention of hepatitis B. </a:t>
            </a: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z="2000" smtClean="0"/>
              <a:t>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188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83108" y="262852"/>
            <a:ext cx="3689087" cy="470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Overview of hepatitis virus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183108" y="992405"/>
            <a:ext cx="99694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Hepatitis B is a contagious liver infection caused by the hepatitis B virus (HBV</a:t>
            </a:r>
            <a:r>
              <a:rPr lang="en-US" sz="2400" dirty="0" smtClean="0"/>
              <a:t>) .</a:t>
            </a:r>
            <a:endParaRPr lang="en-US" sz="2400" dirty="0"/>
          </a:p>
        </p:txBody>
      </p:sp>
      <p:sp>
        <p:nvSpPr>
          <p:cNvPr id="6" name="مستطيل 5"/>
          <p:cNvSpPr/>
          <p:nvPr/>
        </p:nvSpPr>
        <p:spPr>
          <a:xfrm>
            <a:off x="183108" y="2056963"/>
            <a:ext cx="86479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first phase is </a:t>
            </a:r>
            <a:r>
              <a:rPr lang="en-US" sz="2400" dirty="0"/>
              <a:t>called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acute hepatitis B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infection . 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614908" y="2473886"/>
            <a:ext cx="88084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it is </a:t>
            </a:r>
            <a:r>
              <a:rPr lang="en-US" sz="2400" dirty="0" smtClean="0"/>
              <a:t>occur </a:t>
            </a:r>
            <a:r>
              <a:rPr lang="en-US" sz="2400" dirty="0"/>
              <a:t>during the first 6 months after a person becomes infected </a:t>
            </a:r>
          </a:p>
          <a:p>
            <a:r>
              <a:rPr lang="en-US" sz="2400" dirty="0"/>
              <a:t>many people show no symptoms at </a:t>
            </a:r>
            <a:r>
              <a:rPr lang="en-US" sz="2400" dirty="0" smtClean="0"/>
              <a:t>all .</a:t>
            </a:r>
            <a:endParaRPr lang="en-US" sz="2400" dirty="0"/>
          </a:p>
        </p:txBody>
      </p:sp>
      <p:sp>
        <p:nvSpPr>
          <p:cNvPr id="39" name="مستطيل 38"/>
          <p:cNvSpPr/>
          <p:nvPr/>
        </p:nvSpPr>
        <p:spPr>
          <a:xfrm>
            <a:off x="183108" y="3658824"/>
            <a:ext cx="77496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second phase is </a:t>
            </a:r>
            <a:r>
              <a:rPr lang="en-US" sz="2400" dirty="0" smtClean="0"/>
              <a:t>called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chronic hepatitis B  infection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en-US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0" name="مستطيل 39"/>
          <p:cNvSpPr/>
          <p:nvPr/>
        </p:nvSpPr>
        <p:spPr>
          <a:xfrm>
            <a:off x="457485" y="4134298"/>
            <a:ext cx="85436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this  infection persists past 6 months, usually for the rest of the person’s </a:t>
            </a:r>
            <a:r>
              <a:rPr lang="en-US" sz="2400" dirty="0" smtClean="0"/>
              <a:t>life .</a:t>
            </a:r>
            <a:endParaRPr lang="en-US" sz="24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888" y="3889655"/>
            <a:ext cx="3948715" cy="2418888"/>
          </a:xfrm>
          <a:prstGeom prst="rect">
            <a:avLst/>
          </a:prstGeom>
        </p:spPr>
      </p:pic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z="2000" smtClean="0"/>
              <a:t>4</a:t>
            </a:fld>
            <a:endParaRPr lang="en-US" sz="2000" dirty="0"/>
          </a:p>
        </p:txBody>
      </p:sp>
      <p:sp>
        <p:nvSpPr>
          <p:cNvPr id="9" name="مستطيل 8"/>
          <p:cNvSpPr/>
          <p:nvPr/>
        </p:nvSpPr>
        <p:spPr>
          <a:xfrm>
            <a:off x="9001177" y="5794710"/>
            <a:ext cx="723900" cy="30480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90 %</a:t>
            </a:r>
            <a:endParaRPr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9452379" y="4157847"/>
            <a:ext cx="665942" cy="3576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310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39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78872" y="181949"/>
            <a:ext cx="5309852" cy="595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symptoms of hepatitis B virus 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590581" y="1706756"/>
            <a:ext cx="1959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acute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phase </a:t>
            </a:r>
          </a:p>
        </p:txBody>
      </p:sp>
      <p:sp>
        <p:nvSpPr>
          <p:cNvPr id="24" name="مستطيل 23"/>
          <p:cNvSpPr/>
          <p:nvPr/>
        </p:nvSpPr>
        <p:spPr>
          <a:xfrm>
            <a:off x="9027717" y="1766293"/>
            <a:ext cx="2051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Chronic phase 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504173" y="3602723"/>
            <a:ext cx="3334612" cy="2397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378872" y="2445383"/>
            <a:ext cx="3361764" cy="313514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5072" y="1515476"/>
            <a:ext cx="3809277" cy="4484338"/>
          </a:xfrm>
          <a:prstGeom prst="rect">
            <a:avLst/>
          </a:prstGeom>
        </p:spPr>
      </p:pic>
      <p:sp>
        <p:nvSpPr>
          <p:cNvPr id="29" name="مستطيل 28"/>
          <p:cNvSpPr/>
          <p:nvPr/>
        </p:nvSpPr>
        <p:spPr>
          <a:xfrm>
            <a:off x="7996591" y="2445382"/>
            <a:ext cx="4025079" cy="313514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438289" y="2445382"/>
            <a:ext cx="6096000" cy="300184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Jaundice </a:t>
            </a:r>
            <a:endParaRPr lang="en-US" dirty="0" smtClean="0">
              <a:solidFill>
                <a:srgbClr val="3D3D3D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 smtClean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Dark-colored urine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Fatigue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Abdominal pain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Loss of appetite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Nausea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Diarrhea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Fever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5" name="مستطيل 24"/>
          <p:cNvSpPr/>
          <p:nvPr/>
        </p:nvSpPr>
        <p:spPr>
          <a:xfrm>
            <a:off x="7996591" y="2445382"/>
            <a:ext cx="4657629" cy="3704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Ascites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Star-shaped vein pattern </a:t>
            </a:r>
            <a:r>
              <a:rPr lang="en-US" dirty="0" smtClean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 smtClean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Jaundice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Itching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Easy bruising and </a:t>
            </a:r>
            <a:r>
              <a:rPr lang="en-US" dirty="0" smtClean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bleeding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can lead to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lvl="0">
              <a:lnSpc>
                <a:spcPct val="107000"/>
              </a:lnSpc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Cirrhosis </a:t>
            </a:r>
          </a:p>
          <a:p>
            <a:pPr lvl="0">
              <a:lnSpc>
                <a:spcPct val="107000"/>
              </a:lnSpc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other Liver disease </a:t>
            </a:r>
          </a:p>
          <a:p>
            <a:pPr lvl="0">
              <a:lnSpc>
                <a:spcPct val="107000"/>
              </a:lnSpc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endParaRPr lang="en-US" sz="2400" b="1" dirty="0">
              <a:solidFill>
                <a:schemeClr val="bg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z="2000" smtClean="0"/>
              <a:t>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91093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4" grpId="0"/>
      <p:bldP spid="7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758018" y="2439368"/>
            <a:ext cx="6029215" cy="595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Transmutation of hepatitis B virus </a:t>
            </a: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8" t="3678" r="58921" b="48046"/>
          <a:stretch/>
        </p:blipFill>
        <p:spPr>
          <a:xfrm>
            <a:off x="9232321" y="3124428"/>
            <a:ext cx="2648298" cy="3055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z="2000" smtClean="0"/>
              <a:t>6</a:t>
            </a:fld>
            <a:endParaRPr lang="en-US" sz="20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83" t="226" b="49324"/>
          <a:stretch/>
        </p:blipFill>
        <p:spPr>
          <a:xfrm>
            <a:off x="9042401" y="0"/>
            <a:ext cx="3149600" cy="284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" t="53144" r="74491" b="1115"/>
          <a:stretch/>
        </p:blipFill>
        <p:spPr>
          <a:xfrm>
            <a:off x="0" y="0"/>
            <a:ext cx="2602934" cy="2844800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56" t="51663" r="23819" b="-19811"/>
          <a:stretch/>
        </p:blipFill>
        <p:spPr>
          <a:xfrm>
            <a:off x="34535" y="3443426"/>
            <a:ext cx="2955916" cy="3893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99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42900" y="253889"/>
            <a:ext cx="46586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Open Sans"/>
              </a:rPr>
              <a:t>Who is at Risk for Infection?</a:t>
            </a:r>
            <a:endParaRPr lang="en-US" sz="2800" b="0" i="0" dirty="0">
              <a:solidFill>
                <a:schemeClr val="accent2">
                  <a:lumMod val="50000"/>
                </a:schemeClr>
              </a:solidFill>
              <a:effectLst/>
              <a:latin typeface="Open Sans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95285" y="871827"/>
            <a:ext cx="80899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Health care and public safety workers who may have contact with </a:t>
            </a:r>
            <a:r>
              <a:rPr lang="en-US" sz="2000" dirty="0" smtClean="0"/>
              <a:t>blood .</a:t>
            </a:r>
            <a:endParaRPr lang="en-US" sz="2000" dirty="0"/>
          </a:p>
        </p:txBody>
      </p:sp>
      <p:sp>
        <p:nvSpPr>
          <p:cNvPr id="4" name="مستطيل 3"/>
          <p:cNvSpPr/>
          <p:nvPr/>
        </p:nvSpPr>
        <p:spPr>
          <a:xfrm>
            <a:off x="346084" y="1510025"/>
            <a:ext cx="75787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Those living in the same household with an HBV-infected </a:t>
            </a:r>
            <a:r>
              <a:rPr lang="en-US" sz="2000" dirty="0" smtClean="0"/>
              <a:t>person .</a:t>
            </a:r>
            <a:endParaRPr lang="en-US" sz="2000" dirty="0"/>
          </a:p>
        </p:txBody>
      </p:sp>
      <p:sp>
        <p:nvSpPr>
          <p:cNvPr id="5" name="مستطيل 4"/>
          <p:cNvSpPr/>
          <p:nvPr/>
        </p:nvSpPr>
        <p:spPr>
          <a:xfrm>
            <a:off x="295285" y="2080169"/>
            <a:ext cx="8407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Person who Travelers </a:t>
            </a:r>
            <a:r>
              <a:rPr lang="en-US" sz="2000" dirty="0"/>
              <a:t>to places where hepatitis B infection is common 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9900458" y="6485185"/>
            <a:ext cx="1312025" cy="365125"/>
          </a:xfrm>
        </p:spPr>
        <p:txBody>
          <a:bodyPr/>
          <a:lstStyle/>
          <a:p>
            <a:fld id="{E1959619-E562-498E-A38D-21CB57CBEE45}" type="slidenum">
              <a:rPr lang="en-US" sz="2000" smtClean="0"/>
              <a:t>7</a:t>
            </a:fld>
            <a:endParaRPr lang="en-US" sz="2000" dirty="0"/>
          </a:p>
        </p:txBody>
      </p:sp>
      <p:graphicFrame>
        <p:nvGraphicFramePr>
          <p:cNvPr id="9" name="مخطط 8"/>
          <p:cNvGraphicFramePr/>
          <p:nvPr>
            <p:extLst>
              <p:ext uri="{D42A27DB-BD31-4B8C-83A1-F6EECF244321}">
                <p14:modId xmlns:p14="http://schemas.microsoft.com/office/powerpoint/2010/main" val="4026940188"/>
              </p:ext>
            </p:extLst>
          </p:nvPr>
        </p:nvGraphicFramePr>
        <p:xfrm>
          <a:off x="6327059" y="2227006"/>
          <a:ext cx="5793974" cy="3984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7275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7316" y="196334"/>
            <a:ext cx="55197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PREVENTION OF HEPATITIS B VIRUS </a:t>
            </a:r>
            <a:endParaRPr lang="en-US" sz="2400" b="1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0" y="661789"/>
            <a:ext cx="1204869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LY" sz="32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Vaccine  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LY" sz="2400" dirty="0" smtClean="0"/>
              <a:t>     </a:t>
            </a:r>
            <a:r>
              <a:rPr lang="en-US" sz="2400" dirty="0" smtClean="0"/>
              <a:t>is </a:t>
            </a:r>
            <a:r>
              <a:rPr lang="en-US" sz="2400" dirty="0"/>
              <a:t>safe and highly </a:t>
            </a:r>
            <a:r>
              <a:rPr lang="en-US" sz="2400" dirty="0" smtClean="0"/>
              <a:t>effective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LY" sz="2400" dirty="0" smtClean="0"/>
              <a:t>    </a:t>
            </a:r>
            <a:r>
              <a:rPr lang="en-US" sz="2400" dirty="0" smtClean="0"/>
              <a:t> </a:t>
            </a:r>
            <a:r>
              <a:rPr lang="en-US" sz="2400" dirty="0"/>
              <a:t>consists of 3 doses of vaccine (shots</a:t>
            </a:r>
            <a:r>
              <a:rPr lang="en-US" sz="2400" dirty="0" smtClean="0"/>
              <a:t>) 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at 0 . 1 . 6 months  </a:t>
            </a:r>
            <a:r>
              <a:rPr lang="en-US" sz="2400" dirty="0" smtClean="0"/>
              <a:t>.</a:t>
            </a:r>
            <a:endParaRPr lang="ar-LY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LY" sz="2400" dirty="0" smtClean="0"/>
              <a:t>     </a:t>
            </a:r>
            <a:r>
              <a:rPr lang="en-US" sz="2400" dirty="0" smtClean="0"/>
              <a:t>Giving </a:t>
            </a:r>
            <a:r>
              <a:rPr lang="en-US" sz="2400" dirty="0"/>
              <a:t>the infant </a:t>
            </a:r>
            <a:r>
              <a:rPr lang="en-US" sz="2400" dirty="0" smtClean="0"/>
              <a:t>HBIG and vaccine </a:t>
            </a:r>
            <a:r>
              <a:rPr lang="en-US" sz="2400" dirty="0"/>
              <a:t>right away will reliably prevent infection of the </a:t>
            </a:r>
            <a:r>
              <a:rPr lang="en-US" sz="2400" dirty="0" smtClean="0"/>
              <a:t>infant </a:t>
            </a:r>
            <a:endParaRPr lang="en-US" sz="24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LY" sz="2400" dirty="0" smtClean="0"/>
              <a:t>      </a:t>
            </a:r>
            <a:r>
              <a:rPr lang="en-US" sz="2400" dirty="0" smtClean="0"/>
              <a:t>Immunodeficient </a:t>
            </a:r>
            <a:r>
              <a:rPr lang="en-US" sz="2400" dirty="0"/>
              <a:t>patients  require higher doses of vaccine </a:t>
            </a:r>
            <a:r>
              <a:rPr lang="en-US" sz="2400" dirty="0" smtClean="0"/>
              <a:t>administered </a:t>
            </a:r>
            <a:r>
              <a:rPr lang="en-US" sz="2400" dirty="0"/>
              <a:t>at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0 . 1.2.6 months  </a:t>
            </a:r>
            <a:r>
              <a:rPr lang="ar-LY" sz="2400" dirty="0" smtClean="0"/>
              <a:t>.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         health care workers </a:t>
            </a:r>
            <a:r>
              <a:rPr lang="en-US" sz="2400" dirty="0"/>
              <a:t>administered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at 0, 1 and 2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. 12 months .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Google Shape;8195;p57"/>
          <p:cNvSpPr/>
          <p:nvPr/>
        </p:nvSpPr>
        <p:spPr>
          <a:xfrm>
            <a:off x="8973263" y="3432437"/>
            <a:ext cx="2471463" cy="2527000"/>
          </a:xfrm>
          <a:custGeom>
            <a:avLst/>
            <a:gdLst/>
            <a:ahLst/>
            <a:cxnLst/>
            <a:rect l="l" t="t" r="r" b="b"/>
            <a:pathLst>
              <a:path w="11973" h="11839" extrusionOk="0">
                <a:moveTo>
                  <a:pt x="9322" y="655"/>
                </a:moveTo>
                <a:cubicBezTo>
                  <a:pt x="9413" y="655"/>
                  <a:pt x="9499" y="686"/>
                  <a:pt x="9547" y="749"/>
                </a:cubicBezTo>
                <a:lnTo>
                  <a:pt x="11027" y="2198"/>
                </a:lnTo>
                <a:cubicBezTo>
                  <a:pt x="11122" y="2324"/>
                  <a:pt x="11122" y="2545"/>
                  <a:pt x="11027" y="2671"/>
                </a:cubicBezTo>
                <a:cubicBezTo>
                  <a:pt x="10964" y="2718"/>
                  <a:pt x="10870" y="2742"/>
                  <a:pt x="10779" y="2742"/>
                </a:cubicBezTo>
                <a:cubicBezTo>
                  <a:pt x="10689" y="2742"/>
                  <a:pt x="10602" y="2718"/>
                  <a:pt x="10555" y="2671"/>
                </a:cubicBezTo>
                <a:lnTo>
                  <a:pt x="10303" y="2419"/>
                </a:lnTo>
                <a:lnTo>
                  <a:pt x="9074" y="1190"/>
                </a:lnTo>
                <a:cubicBezTo>
                  <a:pt x="8916" y="1096"/>
                  <a:pt x="8916" y="907"/>
                  <a:pt x="9074" y="749"/>
                </a:cubicBezTo>
                <a:cubicBezTo>
                  <a:pt x="9137" y="686"/>
                  <a:pt x="9232" y="655"/>
                  <a:pt x="9322" y="655"/>
                </a:cubicBezTo>
                <a:close/>
                <a:moveTo>
                  <a:pt x="9106" y="2230"/>
                </a:moveTo>
                <a:lnTo>
                  <a:pt x="9547" y="2702"/>
                </a:lnTo>
                <a:lnTo>
                  <a:pt x="9011" y="3270"/>
                </a:lnTo>
                <a:lnTo>
                  <a:pt x="8538" y="2797"/>
                </a:lnTo>
                <a:lnTo>
                  <a:pt x="9106" y="2230"/>
                </a:lnTo>
                <a:close/>
                <a:moveTo>
                  <a:pt x="6333" y="1694"/>
                </a:moveTo>
                <a:cubicBezTo>
                  <a:pt x="6396" y="1694"/>
                  <a:pt x="6522" y="1726"/>
                  <a:pt x="6554" y="1789"/>
                </a:cubicBezTo>
                <a:lnTo>
                  <a:pt x="8759" y="3994"/>
                </a:lnTo>
                <a:lnTo>
                  <a:pt x="9988" y="5223"/>
                </a:lnTo>
                <a:cubicBezTo>
                  <a:pt x="10082" y="5254"/>
                  <a:pt x="10114" y="5349"/>
                  <a:pt x="10114" y="5475"/>
                </a:cubicBezTo>
                <a:cubicBezTo>
                  <a:pt x="10114" y="5538"/>
                  <a:pt x="10082" y="5664"/>
                  <a:pt x="9988" y="5695"/>
                </a:cubicBezTo>
                <a:cubicBezTo>
                  <a:pt x="9925" y="5727"/>
                  <a:pt x="9830" y="5821"/>
                  <a:pt x="9767" y="5821"/>
                </a:cubicBezTo>
                <a:cubicBezTo>
                  <a:pt x="9673" y="5821"/>
                  <a:pt x="9547" y="5790"/>
                  <a:pt x="9515" y="5695"/>
                </a:cubicBezTo>
                <a:lnTo>
                  <a:pt x="6081" y="2261"/>
                </a:lnTo>
                <a:cubicBezTo>
                  <a:pt x="6018" y="2198"/>
                  <a:pt x="5987" y="2104"/>
                  <a:pt x="5987" y="2041"/>
                </a:cubicBezTo>
                <a:cubicBezTo>
                  <a:pt x="5987" y="1946"/>
                  <a:pt x="6018" y="1852"/>
                  <a:pt x="6081" y="1789"/>
                </a:cubicBezTo>
                <a:cubicBezTo>
                  <a:pt x="6176" y="1726"/>
                  <a:pt x="6239" y="1694"/>
                  <a:pt x="6333" y="1694"/>
                </a:cubicBezTo>
                <a:close/>
                <a:moveTo>
                  <a:pt x="6333" y="3459"/>
                </a:moveTo>
                <a:lnTo>
                  <a:pt x="8286" y="5412"/>
                </a:lnTo>
                <a:lnTo>
                  <a:pt x="7782" y="5947"/>
                </a:lnTo>
                <a:lnTo>
                  <a:pt x="7026" y="5191"/>
                </a:lnTo>
                <a:cubicBezTo>
                  <a:pt x="6979" y="5128"/>
                  <a:pt x="6892" y="5097"/>
                  <a:pt x="6802" y="5097"/>
                </a:cubicBezTo>
                <a:cubicBezTo>
                  <a:pt x="6711" y="5097"/>
                  <a:pt x="6617" y="5128"/>
                  <a:pt x="6554" y="5191"/>
                </a:cubicBezTo>
                <a:cubicBezTo>
                  <a:pt x="6459" y="5317"/>
                  <a:pt x="6459" y="5538"/>
                  <a:pt x="6554" y="5664"/>
                </a:cubicBezTo>
                <a:lnTo>
                  <a:pt x="7310" y="6420"/>
                </a:lnTo>
                <a:lnTo>
                  <a:pt x="6837" y="6893"/>
                </a:lnTo>
                <a:lnTo>
                  <a:pt x="4884" y="4908"/>
                </a:lnTo>
                <a:lnTo>
                  <a:pt x="6333" y="3459"/>
                </a:lnTo>
                <a:close/>
                <a:moveTo>
                  <a:pt x="4348" y="5506"/>
                </a:moveTo>
                <a:lnTo>
                  <a:pt x="6333" y="7460"/>
                </a:lnTo>
                <a:lnTo>
                  <a:pt x="5860" y="7932"/>
                </a:lnTo>
                <a:lnTo>
                  <a:pt x="5388" y="7460"/>
                </a:lnTo>
                <a:cubicBezTo>
                  <a:pt x="5325" y="7412"/>
                  <a:pt x="5238" y="7389"/>
                  <a:pt x="5152" y="7389"/>
                </a:cubicBezTo>
                <a:cubicBezTo>
                  <a:pt x="5065" y="7389"/>
                  <a:pt x="4978" y="7412"/>
                  <a:pt x="4915" y="7460"/>
                </a:cubicBezTo>
                <a:cubicBezTo>
                  <a:pt x="4789" y="7586"/>
                  <a:pt x="4789" y="7838"/>
                  <a:pt x="4915" y="7932"/>
                </a:cubicBezTo>
                <a:lnTo>
                  <a:pt x="5388" y="8405"/>
                </a:lnTo>
                <a:lnTo>
                  <a:pt x="5167" y="8657"/>
                </a:lnTo>
                <a:cubicBezTo>
                  <a:pt x="4915" y="8846"/>
                  <a:pt x="4632" y="8940"/>
                  <a:pt x="4360" y="8940"/>
                </a:cubicBezTo>
                <a:cubicBezTo>
                  <a:pt x="4088" y="8940"/>
                  <a:pt x="3828" y="8846"/>
                  <a:pt x="3624" y="8657"/>
                </a:cubicBezTo>
                <a:lnTo>
                  <a:pt x="3151" y="8184"/>
                </a:lnTo>
                <a:cubicBezTo>
                  <a:pt x="2742" y="7775"/>
                  <a:pt x="2742" y="7113"/>
                  <a:pt x="3151" y="6735"/>
                </a:cubicBezTo>
                <a:lnTo>
                  <a:pt x="4348" y="5506"/>
                </a:lnTo>
                <a:close/>
                <a:moveTo>
                  <a:pt x="2678" y="8657"/>
                </a:moveTo>
                <a:lnTo>
                  <a:pt x="3151" y="9129"/>
                </a:lnTo>
                <a:lnTo>
                  <a:pt x="2899" y="9350"/>
                </a:lnTo>
                <a:cubicBezTo>
                  <a:pt x="2836" y="9413"/>
                  <a:pt x="2749" y="9444"/>
                  <a:pt x="2663" y="9444"/>
                </a:cubicBezTo>
                <a:cubicBezTo>
                  <a:pt x="2576" y="9444"/>
                  <a:pt x="2489" y="9413"/>
                  <a:pt x="2426" y="9350"/>
                </a:cubicBezTo>
                <a:cubicBezTo>
                  <a:pt x="2300" y="9255"/>
                  <a:pt x="2300" y="9003"/>
                  <a:pt x="2426" y="8877"/>
                </a:cubicBezTo>
                <a:lnTo>
                  <a:pt x="2678" y="8657"/>
                </a:lnTo>
                <a:close/>
                <a:moveTo>
                  <a:pt x="9389" y="1"/>
                </a:moveTo>
                <a:cubicBezTo>
                  <a:pt x="9121" y="1"/>
                  <a:pt x="8853" y="103"/>
                  <a:pt x="8664" y="308"/>
                </a:cubicBezTo>
                <a:cubicBezTo>
                  <a:pt x="8255" y="686"/>
                  <a:pt x="8255" y="1379"/>
                  <a:pt x="8664" y="1757"/>
                </a:cubicBezTo>
                <a:lnTo>
                  <a:pt x="8097" y="2324"/>
                </a:lnTo>
                <a:lnTo>
                  <a:pt x="7121" y="1316"/>
                </a:lnTo>
                <a:cubicBezTo>
                  <a:pt x="6932" y="1127"/>
                  <a:pt x="6648" y="1001"/>
                  <a:pt x="6365" y="1001"/>
                </a:cubicBezTo>
                <a:cubicBezTo>
                  <a:pt x="6081" y="1001"/>
                  <a:pt x="5829" y="1127"/>
                  <a:pt x="5608" y="1316"/>
                </a:cubicBezTo>
                <a:cubicBezTo>
                  <a:pt x="5419" y="1537"/>
                  <a:pt x="5293" y="1789"/>
                  <a:pt x="5293" y="2072"/>
                </a:cubicBezTo>
                <a:cubicBezTo>
                  <a:pt x="5293" y="2356"/>
                  <a:pt x="5419" y="2639"/>
                  <a:pt x="5608" y="2828"/>
                </a:cubicBezTo>
                <a:lnTo>
                  <a:pt x="5860" y="3049"/>
                </a:lnTo>
                <a:lnTo>
                  <a:pt x="2678" y="6263"/>
                </a:lnTo>
                <a:cubicBezTo>
                  <a:pt x="2143" y="6767"/>
                  <a:pt x="2048" y="7460"/>
                  <a:pt x="2269" y="8090"/>
                </a:cubicBezTo>
                <a:lnTo>
                  <a:pt x="1922" y="8468"/>
                </a:lnTo>
                <a:cubicBezTo>
                  <a:pt x="1607" y="8783"/>
                  <a:pt x="1513" y="9255"/>
                  <a:pt x="1733" y="9634"/>
                </a:cubicBezTo>
                <a:lnTo>
                  <a:pt x="95" y="11240"/>
                </a:lnTo>
                <a:cubicBezTo>
                  <a:pt x="1" y="11366"/>
                  <a:pt x="1" y="11618"/>
                  <a:pt x="95" y="11713"/>
                </a:cubicBezTo>
                <a:cubicBezTo>
                  <a:pt x="190" y="11807"/>
                  <a:pt x="284" y="11839"/>
                  <a:pt x="347" y="11839"/>
                </a:cubicBezTo>
                <a:cubicBezTo>
                  <a:pt x="410" y="11839"/>
                  <a:pt x="536" y="11807"/>
                  <a:pt x="568" y="11713"/>
                </a:cubicBezTo>
                <a:lnTo>
                  <a:pt x="2206" y="10106"/>
                </a:lnTo>
                <a:cubicBezTo>
                  <a:pt x="2363" y="10201"/>
                  <a:pt x="2458" y="10232"/>
                  <a:pt x="2615" y="10232"/>
                </a:cubicBezTo>
                <a:cubicBezTo>
                  <a:pt x="2899" y="10232"/>
                  <a:pt x="3183" y="10106"/>
                  <a:pt x="3372" y="9917"/>
                </a:cubicBezTo>
                <a:lnTo>
                  <a:pt x="3718" y="9571"/>
                </a:lnTo>
                <a:cubicBezTo>
                  <a:pt x="3939" y="9634"/>
                  <a:pt x="4159" y="9665"/>
                  <a:pt x="4348" y="9665"/>
                </a:cubicBezTo>
                <a:cubicBezTo>
                  <a:pt x="4789" y="9665"/>
                  <a:pt x="5262" y="9508"/>
                  <a:pt x="5577" y="9161"/>
                </a:cubicBezTo>
                <a:lnTo>
                  <a:pt x="8759" y="5979"/>
                </a:lnTo>
                <a:lnTo>
                  <a:pt x="9011" y="6199"/>
                </a:lnTo>
                <a:cubicBezTo>
                  <a:pt x="9200" y="6420"/>
                  <a:pt x="9484" y="6515"/>
                  <a:pt x="9767" y="6515"/>
                </a:cubicBezTo>
                <a:cubicBezTo>
                  <a:pt x="10019" y="6515"/>
                  <a:pt x="10303" y="6420"/>
                  <a:pt x="10492" y="6199"/>
                </a:cubicBezTo>
                <a:cubicBezTo>
                  <a:pt x="10712" y="6010"/>
                  <a:pt x="10807" y="5727"/>
                  <a:pt x="10807" y="5475"/>
                </a:cubicBezTo>
                <a:cubicBezTo>
                  <a:pt x="10807" y="5191"/>
                  <a:pt x="10712" y="4908"/>
                  <a:pt x="10492" y="4719"/>
                </a:cubicBezTo>
                <a:lnTo>
                  <a:pt x="9515" y="3711"/>
                </a:lnTo>
                <a:lnTo>
                  <a:pt x="10082" y="3207"/>
                </a:lnTo>
                <a:cubicBezTo>
                  <a:pt x="10271" y="3427"/>
                  <a:pt x="10555" y="3522"/>
                  <a:pt x="10807" y="3522"/>
                </a:cubicBezTo>
                <a:cubicBezTo>
                  <a:pt x="11090" y="3522"/>
                  <a:pt x="11374" y="3427"/>
                  <a:pt x="11563" y="3207"/>
                </a:cubicBezTo>
                <a:cubicBezTo>
                  <a:pt x="11972" y="2828"/>
                  <a:pt x="11972" y="2167"/>
                  <a:pt x="11563" y="1757"/>
                </a:cubicBezTo>
                <a:lnTo>
                  <a:pt x="10114" y="308"/>
                </a:lnTo>
                <a:cubicBezTo>
                  <a:pt x="9925" y="103"/>
                  <a:pt x="9657" y="1"/>
                  <a:pt x="9389" y="1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z="2000" smtClean="0"/>
              <a:t>8</a:t>
            </a:fld>
            <a:endParaRPr lang="en-US" sz="2000" dirty="0"/>
          </a:p>
        </p:txBody>
      </p:sp>
      <p:sp>
        <p:nvSpPr>
          <p:cNvPr id="6" name="مستطيل 5"/>
          <p:cNvSpPr/>
          <p:nvPr/>
        </p:nvSpPr>
        <p:spPr>
          <a:xfrm>
            <a:off x="0" y="2976909"/>
            <a:ext cx="83693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/>
            <a:r>
              <a:rPr lang="ar-LY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>
              <a:spcAft>
                <a:spcPts val="0"/>
              </a:spcAf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-905922" y="3358232"/>
            <a:ext cx="104775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ar-LY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vaccination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is not contraindicated in pregnant or lactating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women</a:t>
            </a:r>
            <a:r>
              <a:rPr lang="ar-LY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0" y="3746800"/>
            <a:ext cx="55007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ar-LY" sz="2400" dirty="0" smtClean="0"/>
              <a:t>      </a:t>
            </a:r>
            <a:r>
              <a:rPr lang="en-US" sz="2400" dirty="0" smtClean="0"/>
              <a:t> Protection </a:t>
            </a:r>
            <a:r>
              <a:rPr lang="en-US" sz="2400" dirty="0"/>
              <a:t>lasts for </a:t>
            </a:r>
            <a:r>
              <a:rPr lang="en-US" sz="2400" dirty="0" smtClean="0"/>
              <a:t>30 years </a:t>
            </a:r>
            <a:r>
              <a:rPr lang="en-US" sz="2400" dirty="0"/>
              <a:t>to life .</a:t>
            </a:r>
          </a:p>
        </p:txBody>
      </p:sp>
    </p:spTree>
    <p:extLst>
      <p:ext uri="{BB962C8B-B14F-4D97-AF65-F5344CB8AC3E}">
        <p14:creationId xmlns:p14="http://schemas.microsoft.com/office/powerpoint/2010/main" val="2416893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68081" y="541087"/>
            <a:ext cx="6222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Open Sans"/>
              </a:rPr>
              <a:t>To reduce </a:t>
            </a: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Open Sans"/>
              </a:rPr>
              <a:t>your risk of getting hepatitis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Open Sans"/>
              </a:rPr>
              <a:t>B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Open Sans"/>
              </a:rPr>
              <a:t> 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23504" y="1143337"/>
            <a:ext cx="29969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modifying behavior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6" name="مستطيل 5"/>
          <p:cNvSpPr/>
          <p:nvPr/>
        </p:nvSpPr>
        <p:spPr>
          <a:xfrm>
            <a:off x="223504" y="1692870"/>
            <a:ext cx="44657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improving individual education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7" name="مستطيل 6"/>
          <p:cNvSpPr/>
          <p:nvPr/>
        </p:nvSpPr>
        <p:spPr>
          <a:xfrm>
            <a:off x="223504" y="2242403"/>
            <a:ext cx="119604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If you are a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health care or public safety worker</a:t>
            </a:r>
            <a:r>
              <a:rPr lang="en-US" sz="2400" dirty="0"/>
              <a:t>, follow universal blood/body fluid precautions and safely handle needles and other </a:t>
            </a:r>
            <a:r>
              <a:rPr lang="en-US" sz="2400" dirty="0" smtClean="0"/>
              <a:t>sharps .</a:t>
            </a:r>
            <a:endParaRPr lang="en-US" sz="2400" dirty="0"/>
          </a:p>
        </p:txBody>
      </p:sp>
      <p:sp>
        <p:nvSpPr>
          <p:cNvPr id="8" name="مستطيل 7"/>
          <p:cNvSpPr/>
          <p:nvPr/>
        </p:nvSpPr>
        <p:spPr>
          <a:xfrm>
            <a:off x="232865" y="4082218"/>
            <a:ext cx="44598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Open Sans"/>
              </a:rPr>
              <a:t>After Exposure to Hepatitis B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223504" y="4703582"/>
            <a:ext cx="75200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Roboto"/>
              </a:rPr>
              <a:t>There is no specific treatment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Roboto"/>
              </a:rPr>
              <a:t>for acute hepatitis B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Roboto"/>
              </a:rPr>
              <a:t>. </a:t>
            </a:r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32865" y="5288983"/>
            <a:ext cx="90510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Roboto"/>
              </a:rPr>
              <a:t>Chronic hepatitis B </a:t>
            </a:r>
            <a:r>
              <a:rPr lang="en-US" sz="2400" dirty="0" smtClean="0">
                <a:solidFill>
                  <a:srgbClr val="000000"/>
                </a:solidFill>
                <a:latin typeface="Roboto"/>
              </a:rPr>
              <a:t>can </a:t>
            </a:r>
            <a:r>
              <a:rPr lang="en-US" sz="2400" dirty="0">
                <a:solidFill>
                  <a:srgbClr val="000000"/>
                </a:solidFill>
                <a:latin typeface="Roboto"/>
              </a:rPr>
              <a:t>be treated with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Roboto"/>
              </a:rPr>
              <a:t>antiviral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Roboto"/>
              </a:rPr>
              <a:t>drugs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Roboto"/>
              </a:rPr>
              <a:t>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4" name="Picture 6" descr="Free Sad Liver Cartoon Image｜Charato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8760" y="3493640"/>
            <a:ext cx="2696226" cy="2696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9619-E562-498E-A38D-21CB57CBEE45}" type="slidenum">
              <a:rPr lang="en-US" sz="2000" smtClean="0"/>
              <a:t>9</a:t>
            </a:fld>
            <a:endParaRPr lang="en-US" sz="2000" dirty="0"/>
          </a:p>
        </p:txBody>
      </p:sp>
      <p:sp>
        <p:nvSpPr>
          <p:cNvPr id="9" name="مستطيل 8"/>
          <p:cNvSpPr/>
          <p:nvPr/>
        </p:nvSpPr>
        <p:spPr>
          <a:xfrm>
            <a:off x="232865" y="3091522"/>
            <a:ext cx="123160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If you have one or more risk factors for hepatitis B infection, you should get a </a:t>
            </a:r>
            <a:r>
              <a:rPr lang="en-US" sz="2400" dirty="0" smtClean="0"/>
              <a:t>simple  </a:t>
            </a:r>
            <a:endParaRPr lang="en-US" sz="2400" dirty="0"/>
          </a:p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HBV blood test .</a:t>
            </a:r>
          </a:p>
        </p:txBody>
      </p:sp>
    </p:spTree>
    <p:extLst>
      <p:ext uri="{BB962C8B-B14F-4D97-AF65-F5344CB8AC3E}">
        <p14:creationId xmlns:p14="http://schemas.microsoft.com/office/powerpoint/2010/main" val="58987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أثر رجعي">
  <a:themeElements>
    <a:clrScheme name="أثر رجعي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أثر رجعي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ثر رجعي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2368</TotalTime>
  <Words>580</Words>
  <Application>Microsoft Office PowerPoint</Application>
  <PresentationFormat>ملء الشاشة</PresentationFormat>
  <Paragraphs>92</Paragraphs>
  <Slides>12</Slides>
  <Notes>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Open Sans</vt:lpstr>
      <vt:lpstr>Roboto</vt:lpstr>
      <vt:lpstr>Segoe UI</vt:lpstr>
      <vt:lpstr>Symbol</vt:lpstr>
      <vt:lpstr>Times New Roman</vt:lpstr>
      <vt:lpstr>أثر رجعي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INFECTION DISEASE PREVENTION</dc:title>
  <dc:creator>Switch Store</dc:creator>
  <cp:lastModifiedBy>Switch Store</cp:lastModifiedBy>
  <cp:revision>89</cp:revision>
  <dcterms:created xsi:type="dcterms:W3CDTF">2022-01-16T07:36:52Z</dcterms:created>
  <dcterms:modified xsi:type="dcterms:W3CDTF">2022-05-20T07:11:13Z</dcterms:modified>
</cp:coreProperties>
</file>