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756" r:id="rId1"/>
  </p:sldMasterIdLst>
  <p:sldIdLst>
    <p:sldId id="256" r:id="rId2"/>
    <p:sldId id="265" r:id="rId3"/>
    <p:sldId id="266" r:id="rId4"/>
    <p:sldId id="267" r:id="rId5"/>
    <p:sldId id="257" r:id="rId6"/>
    <p:sldId id="258" r:id="rId7"/>
    <p:sldId id="260" r:id="rId8"/>
    <p:sldId id="262" r:id="rId9"/>
    <p:sldId id="263" r:id="rId10"/>
    <p:sldId id="264" r:id="rId11"/>
    <p:sldId id="261" r:id="rId12"/>
  </p:sldIdLst>
  <p:sldSz cx="9144000" cy="6858000" type="screen4x3"/>
  <p:notesSz cx="6858000" cy="9144000"/>
  <p:defaultTextStyle>
    <a:defPPr>
      <a:defRPr lang="ar-SA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 varScale="1">
        <p:scale>
          <a:sx n="84" d="100"/>
          <a:sy n="84" d="100"/>
        </p:scale>
        <p:origin x="-1402" y="-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ar-SA" smtClean="0"/>
              <a:t>انقر لتحرير نمط العنوان الثانوي الرئيسي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1B8ABB09-4A1D-463E-8065-109CC2B7EFAA}" type="datetimeFigureOut">
              <a:rPr lang="ar-SA" smtClean="0"/>
              <a:t>29/03/1442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0B34F065-1154-456A-91E3-76DE8E75E17B}" type="slidenum">
              <a:rPr lang="ar-SA" smtClean="0"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ABB09-4A1D-463E-8065-109CC2B7EFAA}" type="datetimeFigureOut">
              <a:rPr lang="ar-SA" smtClean="0"/>
              <a:t>29/03/1442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4F065-1154-456A-91E3-76DE8E75E17B}" type="slidenum">
              <a:rPr lang="ar-SA" smtClean="0"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ABB09-4A1D-463E-8065-109CC2B7EFAA}" type="datetimeFigureOut">
              <a:rPr lang="ar-SA" smtClean="0"/>
              <a:t>29/03/1442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4F065-1154-456A-91E3-76DE8E75E17B}" type="slidenum">
              <a:rPr lang="ar-SA" smtClean="0"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ي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ABB09-4A1D-463E-8065-109CC2B7EFAA}" type="datetimeFigureOut">
              <a:rPr lang="ar-SA" smtClean="0"/>
              <a:t>29/03/1442</a:t>
            </a:fld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4F065-1154-456A-91E3-76DE8E75E17B}" type="slidenum">
              <a:rPr lang="ar-SA" smtClean="0"/>
              <a:t>‹#›</a:t>
            </a:fld>
            <a:endParaRPr lang="ar-SA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ABB09-4A1D-463E-8065-109CC2B7EFAA}" type="datetimeFigureOut">
              <a:rPr lang="ar-SA" smtClean="0"/>
              <a:t>29/03/1442</a:t>
            </a:fld>
            <a:endParaRPr lang="ar-S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4F065-1154-456A-91E3-76DE8E75E17B}" type="slidenum">
              <a:rPr lang="ar-SA" smtClean="0"/>
              <a:t>‹#›</a:t>
            </a:fld>
            <a:endParaRPr lang="ar-SA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ABB09-4A1D-463E-8065-109CC2B7EFAA}" type="datetimeFigureOut">
              <a:rPr lang="ar-SA" smtClean="0"/>
              <a:t>29/03/1442</a:t>
            </a:fld>
            <a:endParaRPr lang="ar-S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4F065-1154-456A-91E3-76DE8E75E17B}" type="slidenum">
              <a:rPr lang="ar-SA" smtClean="0"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ABB09-4A1D-463E-8065-109CC2B7EFAA}" type="datetimeFigureOut">
              <a:rPr lang="ar-SA" smtClean="0"/>
              <a:t>29/03/1442</a:t>
            </a:fld>
            <a:endParaRPr lang="ar-S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4F065-1154-456A-91E3-76DE8E75E17B}" type="slidenum">
              <a:rPr lang="ar-SA" smtClean="0"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محتوى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1B8ABB09-4A1D-463E-8065-109CC2B7EFAA}" type="datetimeFigureOut">
              <a:rPr lang="ar-SA" smtClean="0"/>
              <a:t>29/03/1442</a:t>
            </a:fld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0B34F065-1154-456A-91E3-76DE8E75E17B}" type="slidenum">
              <a:rPr lang="ar-SA" smtClean="0"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صورة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ar-SA" smtClean="0"/>
              <a:t>انقر فوق الأيقونة لإضافة صورة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1B8ABB09-4A1D-463E-8065-109CC2B7EFAA}" type="datetimeFigureOut">
              <a:rPr lang="ar-SA" smtClean="0"/>
              <a:t>29/03/1442</a:t>
            </a:fld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0B34F065-1154-456A-91E3-76DE8E75E17B}" type="slidenum">
              <a:rPr lang="ar-SA" smtClean="0"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ABB09-4A1D-463E-8065-109CC2B7EFAA}" type="datetimeFigureOut">
              <a:rPr lang="ar-SA" smtClean="0"/>
              <a:t>29/03/1442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4F065-1154-456A-91E3-76DE8E75E17B}" type="slidenum">
              <a:rPr lang="ar-SA" smtClean="0"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ABB09-4A1D-463E-8065-109CC2B7EFAA}" type="datetimeFigureOut">
              <a:rPr lang="ar-SA" smtClean="0"/>
              <a:t>29/03/1442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4F065-1154-456A-91E3-76DE8E75E17B}" type="slidenum">
              <a:rPr lang="ar-SA" smtClean="0"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1B8ABB09-4A1D-463E-8065-109CC2B7EFAA}" type="datetimeFigureOut">
              <a:rPr lang="ar-SA" smtClean="0"/>
              <a:t>29/03/1442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0B34F065-1154-456A-91E3-76DE8E75E17B}" type="slidenum">
              <a:rPr lang="ar-SA" smtClean="0"/>
              <a:t>‹#›</a:t>
            </a:fld>
            <a:endParaRPr lang="ar-S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663825"/>
          </a:xfrm>
        </p:spPr>
        <p:txBody>
          <a:bodyPr>
            <a:normAutofit fontScale="90000"/>
          </a:bodyPr>
          <a:lstStyle/>
          <a:p>
            <a:r>
              <a:rPr lang="en-US" sz="5400" dirty="0" smtClean="0">
                <a:solidFill>
                  <a:schemeClr val="bg2">
                    <a:lumMod val="10000"/>
                  </a:schemeClr>
                </a:solidFill>
              </a:rPr>
              <a:t>Clinical approach to renal patient</a:t>
            </a:r>
            <a:endParaRPr lang="ar-SA" sz="54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3" name="عنوان فرعي 2"/>
          <p:cNvSpPr>
            <a:spLocks noGrp="1"/>
          </p:cNvSpPr>
          <p:nvPr>
            <p:ph type="subTitle" idx="1"/>
          </p:nvPr>
        </p:nvSpPr>
        <p:spPr>
          <a:xfrm>
            <a:off x="1403648" y="3933056"/>
            <a:ext cx="6400800" cy="1656184"/>
          </a:xfrm>
        </p:spPr>
        <p:txBody>
          <a:bodyPr>
            <a:noAutofit/>
          </a:bodyPr>
          <a:lstStyle/>
          <a:p>
            <a:pPr rtl="0"/>
            <a:r>
              <a:rPr lang="en-US" sz="1600" b="1" dirty="0" smtClean="0">
                <a:solidFill>
                  <a:schemeClr val="bg2">
                    <a:lumMod val="25000"/>
                  </a:schemeClr>
                </a:solidFill>
              </a:rPr>
              <a:t>Mohamed Osama Ezwaie, MD</a:t>
            </a:r>
          </a:p>
          <a:p>
            <a:pPr rtl="0"/>
            <a:r>
              <a:rPr lang="en-US" sz="1600" b="1" dirty="0" smtClean="0">
                <a:solidFill>
                  <a:schemeClr val="bg2">
                    <a:lumMod val="25000"/>
                  </a:schemeClr>
                </a:solidFill>
              </a:rPr>
              <a:t>Associate Professor of medicine and nephrology</a:t>
            </a:r>
          </a:p>
          <a:p>
            <a:pPr rtl="0"/>
            <a:r>
              <a:rPr lang="en-US" sz="1600" b="1" dirty="0" smtClean="0">
                <a:solidFill>
                  <a:schemeClr val="bg2">
                    <a:lumMod val="25000"/>
                  </a:schemeClr>
                </a:solidFill>
              </a:rPr>
              <a:t>Consultant nephrologist at BMC</a:t>
            </a:r>
          </a:p>
          <a:p>
            <a:pPr rtl="0"/>
            <a:r>
              <a:rPr lang="en-US" sz="1600" b="1" dirty="0" smtClean="0">
                <a:solidFill>
                  <a:schemeClr val="bg2">
                    <a:lumMod val="25000"/>
                  </a:schemeClr>
                </a:solidFill>
              </a:rPr>
              <a:t>mohamed.ezwaie@uob.edu.ly</a:t>
            </a:r>
            <a:endParaRPr lang="ar-SA" sz="1600" b="1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5314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rtl="0"/>
            <a:r>
              <a:rPr lang="en-US" dirty="0" smtClean="0"/>
              <a:t>History </a:t>
            </a:r>
            <a:endParaRPr 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l" rtl="0"/>
            <a:r>
              <a:rPr lang="en-US" dirty="0" smtClean="0">
                <a:solidFill>
                  <a:srgbClr val="C00000"/>
                </a:solidFill>
              </a:rPr>
              <a:t>Recognize</a:t>
            </a:r>
            <a:r>
              <a:rPr lang="en-US" dirty="0" smtClean="0"/>
              <a:t> presenting feature:</a:t>
            </a:r>
          </a:p>
          <a:p>
            <a:pPr algn="l" rtl="0"/>
            <a:endParaRPr lang="en-US" dirty="0" smtClean="0"/>
          </a:p>
          <a:p>
            <a:pPr lvl="1" algn="l" rtl="0"/>
            <a:r>
              <a:rPr lang="en-US" dirty="0" smtClean="0"/>
              <a:t>Symptom (s); leg swelling, red-colored urine, etc</a:t>
            </a:r>
          </a:p>
          <a:p>
            <a:pPr marL="627063" lvl="2" indent="0" algn="l" rtl="0">
              <a:buNone/>
            </a:pPr>
            <a:r>
              <a:rPr lang="en-US" b="1" dirty="0" smtClean="0"/>
              <a:t>			</a:t>
            </a:r>
          </a:p>
          <a:p>
            <a:pPr marL="627063" lvl="2" indent="0" algn="l" rtl="0">
              <a:buNone/>
            </a:pPr>
            <a:r>
              <a:rPr lang="en-US" b="1" dirty="0" smtClean="0"/>
              <a:t>OR</a:t>
            </a:r>
          </a:p>
          <a:p>
            <a:pPr lvl="1" algn="l" rtl="0"/>
            <a:endParaRPr lang="en-US" dirty="0" smtClean="0"/>
          </a:p>
          <a:p>
            <a:pPr lvl="1" algn="l" rtl="0"/>
            <a:r>
              <a:rPr lang="en-US" dirty="0" smtClean="0"/>
              <a:t>Clinical syndrome; </a:t>
            </a:r>
          </a:p>
          <a:p>
            <a:pPr lvl="2" algn="l" rtl="0"/>
            <a:r>
              <a:rPr lang="en-US" dirty="0"/>
              <a:t>N</a:t>
            </a:r>
            <a:r>
              <a:rPr lang="en-US" dirty="0" smtClean="0"/>
              <a:t>ephritic or nephrotic</a:t>
            </a:r>
          </a:p>
          <a:p>
            <a:pPr lvl="2" algn="l" rtl="0"/>
            <a:r>
              <a:rPr lang="en-US" dirty="0" smtClean="0"/>
              <a:t>AKI or CKD</a:t>
            </a:r>
          </a:p>
        </p:txBody>
      </p:sp>
    </p:spTree>
    <p:extLst>
      <p:ext uri="{BB962C8B-B14F-4D97-AF65-F5344CB8AC3E}">
        <p14:creationId xmlns:p14="http://schemas.microsoft.com/office/powerpoint/2010/main" val="410318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rtl="0"/>
            <a:r>
              <a:rPr lang="en-US" dirty="0" smtClean="0"/>
              <a:t>Physical examination</a:t>
            </a:r>
            <a:endParaRPr 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l" rtl="0"/>
            <a:r>
              <a:rPr lang="en-US" dirty="0" smtClean="0">
                <a:solidFill>
                  <a:schemeClr val="tx2">
                    <a:lumMod val="75000"/>
                  </a:schemeClr>
                </a:solidFill>
              </a:rPr>
              <a:t>Covers the following:</a:t>
            </a:r>
          </a:p>
          <a:p>
            <a:pPr lvl="1" algn="l" rtl="0"/>
            <a:r>
              <a:rPr lang="en-US" dirty="0"/>
              <a:t>Related general and regional examination</a:t>
            </a:r>
          </a:p>
          <a:p>
            <a:pPr lvl="1" algn="l" rtl="0"/>
            <a:r>
              <a:rPr lang="en-US" dirty="0" smtClean="0"/>
              <a:t>Renal system examination</a:t>
            </a:r>
          </a:p>
        </p:txBody>
      </p:sp>
    </p:spTree>
    <p:extLst>
      <p:ext uri="{BB962C8B-B14F-4D97-AF65-F5344CB8AC3E}">
        <p14:creationId xmlns:p14="http://schemas.microsoft.com/office/powerpoint/2010/main" val="1653510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rtl="0"/>
            <a:r>
              <a:rPr lang="en-US" dirty="0" smtClean="0"/>
              <a:t>Formulating problem list</a:t>
            </a:r>
            <a:endParaRPr 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l" rtl="0"/>
            <a:r>
              <a:rPr lang="en-US" dirty="0" smtClean="0">
                <a:solidFill>
                  <a:srgbClr val="FF0000"/>
                </a:solidFill>
              </a:rPr>
              <a:t>Proper analysis</a:t>
            </a:r>
            <a:r>
              <a:rPr lang="en-US" dirty="0" smtClean="0">
                <a:solidFill>
                  <a:schemeClr val="tx2">
                    <a:lumMod val="75000"/>
                  </a:schemeClr>
                </a:solidFill>
              </a:rPr>
              <a:t>; of the patient problems to cover the following:</a:t>
            </a:r>
          </a:p>
          <a:p>
            <a:pPr lvl="1" algn="l" rtl="0"/>
            <a:r>
              <a:rPr lang="en-US" dirty="0" smtClean="0"/>
              <a:t>Active renal problem; </a:t>
            </a:r>
          </a:p>
          <a:p>
            <a:pPr lvl="2" algn="l" rtl="0"/>
            <a:r>
              <a:rPr lang="en-US" dirty="0" smtClean="0"/>
              <a:t>presenting complaint ( lesion); system or disease</a:t>
            </a:r>
          </a:p>
          <a:p>
            <a:pPr lvl="2" algn="l" rtl="0"/>
            <a:r>
              <a:rPr lang="en-US" dirty="0" smtClean="0"/>
              <a:t>Possible etiology</a:t>
            </a:r>
          </a:p>
          <a:p>
            <a:pPr lvl="2" algn="l" rtl="0"/>
            <a:r>
              <a:rPr lang="en-US" dirty="0" smtClean="0"/>
              <a:t>Functional status, complications, and possible risk factors</a:t>
            </a:r>
          </a:p>
          <a:p>
            <a:pPr lvl="1" algn="l" rtl="0"/>
            <a:endParaRPr lang="en-US" dirty="0" smtClean="0"/>
          </a:p>
          <a:p>
            <a:pPr lvl="1" algn="l" rtl="0"/>
            <a:r>
              <a:rPr lang="en-US" dirty="0" smtClean="0"/>
              <a:t>Inactive medical conditions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4985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1267544"/>
          </a:xfrm>
        </p:spPr>
        <p:txBody>
          <a:bodyPr/>
          <a:lstStyle/>
          <a:p>
            <a:pPr rtl="0"/>
            <a:r>
              <a:rPr lang="en-US" dirty="0" smtClean="0"/>
              <a:t>General examination ( related)</a:t>
            </a:r>
            <a:endParaRPr lang="ar-SA" dirty="0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899592" y="1772816"/>
            <a:ext cx="7408333" cy="3888432"/>
          </a:xfrm>
        </p:spPr>
        <p:txBody>
          <a:bodyPr>
            <a:normAutofit fontScale="92500" lnSpcReduction="20000"/>
          </a:bodyPr>
          <a:lstStyle/>
          <a:p>
            <a:pPr algn="l" rtl="0"/>
            <a:r>
              <a:rPr lang="en-US" sz="3300" dirty="0" smtClean="0"/>
              <a:t>General look:</a:t>
            </a:r>
          </a:p>
          <a:p>
            <a:pPr lvl="1" algn="l" rtl="0"/>
            <a:r>
              <a:rPr lang="en-US" sz="1900" dirty="0" smtClean="0"/>
              <a:t>Complexion  ( retained urinary pigments; urochromes )</a:t>
            </a:r>
          </a:p>
          <a:p>
            <a:pPr lvl="1" algn="l" rtl="0"/>
            <a:endParaRPr lang="en-US" sz="1900" dirty="0" smtClean="0"/>
          </a:p>
          <a:p>
            <a:pPr lvl="1" algn="l" rtl="0"/>
            <a:r>
              <a:rPr lang="en-US" sz="1900" dirty="0" smtClean="0"/>
              <a:t>Smell ( uremic )</a:t>
            </a:r>
          </a:p>
          <a:p>
            <a:pPr lvl="1" algn="l" rtl="0"/>
            <a:endParaRPr lang="en-US" sz="1900" dirty="0" smtClean="0"/>
          </a:p>
          <a:p>
            <a:pPr lvl="1" algn="l" rtl="0"/>
            <a:r>
              <a:rPr lang="en-US" sz="1900" dirty="0" smtClean="0"/>
              <a:t>Concentration and cognitive functions</a:t>
            </a:r>
          </a:p>
          <a:p>
            <a:pPr lvl="1" algn="l" rtl="0"/>
            <a:endParaRPr lang="en-US" sz="1900" dirty="0" smtClean="0"/>
          </a:p>
          <a:p>
            <a:pPr lvl="1" algn="l" rtl="0"/>
            <a:r>
              <a:rPr lang="en-US" sz="1900" dirty="0" smtClean="0"/>
              <a:t>Built ( BMI ); weight gain due to fluid retention, or wasting in advanced renal failure</a:t>
            </a:r>
          </a:p>
          <a:p>
            <a:pPr lvl="1" algn="l" rtl="0"/>
            <a:endParaRPr lang="en-US" sz="1900" dirty="0" smtClean="0"/>
          </a:p>
          <a:p>
            <a:pPr lvl="1" algn="l" rtl="0"/>
            <a:r>
              <a:rPr lang="en-US" sz="1900" dirty="0" smtClean="0"/>
              <a:t>Breathing pattern</a:t>
            </a:r>
          </a:p>
          <a:p>
            <a:pPr lvl="1" algn="l" rtl="0"/>
            <a:endParaRPr lang="en-US" sz="1900" dirty="0" smtClean="0"/>
          </a:p>
          <a:p>
            <a:pPr lvl="1" algn="l" rtl="0"/>
            <a:r>
              <a:rPr lang="en-US" sz="1900" dirty="0" smtClean="0"/>
              <a:t>Vital signs; blood pressure, postural drop, and hydration status</a:t>
            </a:r>
          </a:p>
          <a:p>
            <a:pPr marL="457200" lvl="1" indent="0" algn="l" rtl="0">
              <a:buNone/>
            </a:pPr>
            <a:endParaRPr lang="en-US" sz="1800" dirty="0" smtClean="0"/>
          </a:p>
        </p:txBody>
      </p:sp>
    </p:spTree>
    <p:extLst>
      <p:ext uri="{BB962C8B-B14F-4D97-AF65-F5344CB8AC3E}">
        <p14:creationId xmlns:p14="http://schemas.microsoft.com/office/powerpoint/2010/main" val="2707875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rtl="0"/>
            <a:r>
              <a:rPr lang="en-US" dirty="0" smtClean="0"/>
              <a:t>Regional examination (related)</a:t>
            </a:r>
            <a:endParaRPr lang="ar-SA" dirty="0"/>
          </a:p>
        </p:txBody>
      </p:sp>
      <p:sp>
        <p:nvSpPr>
          <p:cNvPr id="3" name="عنصر نائب للمحتوى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algn="l" rtl="0"/>
            <a:r>
              <a:rPr lang="en-US" sz="2000" dirty="0" smtClean="0"/>
              <a:t>Face:</a:t>
            </a:r>
          </a:p>
          <a:p>
            <a:pPr lvl="1" algn="l" rtl="0"/>
            <a:r>
              <a:rPr lang="en-US" sz="2000" dirty="0" smtClean="0"/>
              <a:t>Uremic frost ( fine white powder , that precipitated out of sweat)</a:t>
            </a:r>
          </a:p>
          <a:p>
            <a:pPr lvl="1" algn="l" rtl="0"/>
            <a:r>
              <a:rPr lang="en-US" sz="2000" dirty="0" smtClean="0"/>
              <a:t>pallor</a:t>
            </a:r>
          </a:p>
          <a:p>
            <a:pPr algn="l" rtl="0"/>
            <a:endParaRPr lang="en-US" sz="2000" dirty="0"/>
          </a:p>
          <a:p>
            <a:pPr algn="l" rtl="0"/>
            <a:r>
              <a:rPr lang="en-US" sz="2000" dirty="0" smtClean="0"/>
              <a:t>Neck:</a:t>
            </a:r>
          </a:p>
          <a:p>
            <a:pPr lvl="1" algn="l" rtl="0"/>
            <a:r>
              <a:rPr lang="en-US" sz="2000" dirty="0" smtClean="0"/>
              <a:t>JVP</a:t>
            </a:r>
          </a:p>
          <a:p>
            <a:pPr lvl="1" algn="l" rtl="0"/>
            <a:endParaRPr lang="en-US" dirty="0"/>
          </a:p>
        </p:txBody>
      </p:sp>
      <p:sp>
        <p:nvSpPr>
          <p:cNvPr id="4" name="عنصر نائب للمحتوى 3"/>
          <p:cNvSpPr>
            <a:spLocks noGrp="1"/>
          </p:cNvSpPr>
          <p:nvPr>
            <p:ph sz="quarter" idx="14"/>
          </p:nvPr>
        </p:nvSpPr>
        <p:spPr/>
        <p:txBody>
          <a:bodyPr>
            <a:normAutofit fontScale="70000" lnSpcReduction="20000"/>
          </a:bodyPr>
          <a:lstStyle/>
          <a:p>
            <a:pPr algn="l" rtl="0"/>
            <a:r>
              <a:rPr lang="en-US" dirty="0"/>
              <a:t>Hands:</a:t>
            </a:r>
          </a:p>
          <a:p>
            <a:pPr lvl="1" algn="l" rtl="0"/>
            <a:r>
              <a:rPr lang="en-US" dirty="0" err="1"/>
              <a:t>Leukonychia</a:t>
            </a:r>
            <a:r>
              <a:rPr lang="en-US" dirty="0"/>
              <a:t> ( </a:t>
            </a:r>
            <a:r>
              <a:rPr lang="en-US" dirty="0" err="1"/>
              <a:t>hypoalbuminia</a:t>
            </a:r>
            <a:r>
              <a:rPr lang="en-US" dirty="0"/>
              <a:t> )</a:t>
            </a:r>
          </a:p>
          <a:p>
            <a:pPr lvl="1" algn="l" rtl="0"/>
            <a:r>
              <a:rPr lang="en-US" dirty="0"/>
              <a:t>Pallor</a:t>
            </a:r>
          </a:p>
          <a:p>
            <a:pPr lvl="1" algn="l" rtl="0"/>
            <a:r>
              <a:rPr lang="en-US" dirty="0"/>
              <a:t>Half and half </a:t>
            </a:r>
            <a:r>
              <a:rPr lang="en-US" dirty="0" smtClean="0"/>
              <a:t>nails ( chronic renal failure )</a:t>
            </a:r>
            <a:endParaRPr lang="en-US" dirty="0"/>
          </a:p>
          <a:p>
            <a:pPr lvl="1" algn="l" rtl="0"/>
            <a:r>
              <a:rPr lang="en-US" dirty="0"/>
              <a:t>Hand tremors</a:t>
            </a:r>
          </a:p>
          <a:p>
            <a:pPr lvl="1" algn="l" rtl="0"/>
            <a:r>
              <a:rPr lang="en-US" dirty="0"/>
              <a:t>Bruising</a:t>
            </a:r>
          </a:p>
          <a:p>
            <a:pPr lvl="1" algn="l" rtl="0"/>
            <a:r>
              <a:rPr lang="en-US" dirty="0"/>
              <a:t>Swelling arms ; arteriovenous fistula</a:t>
            </a:r>
          </a:p>
          <a:p>
            <a:pPr lvl="1" algn="l" rtl="0"/>
            <a:endParaRPr lang="en-US" dirty="0"/>
          </a:p>
          <a:p>
            <a:pPr algn="l" rtl="0"/>
            <a:r>
              <a:rPr lang="en-US" dirty="0"/>
              <a:t>Legs:</a:t>
            </a:r>
          </a:p>
          <a:p>
            <a:pPr lvl="1" algn="l" rtl="0"/>
            <a:r>
              <a:rPr lang="en-US" dirty="0"/>
              <a:t>Pitting edema; extent</a:t>
            </a:r>
          </a:p>
          <a:p>
            <a:pPr lvl="1" algn="l" rtl="0"/>
            <a:r>
              <a:rPr lang="en-US" dirty="0"/>
              <a:t>Scratch marks</a:t>
            </a:r>
          </a:p>
          <a:p>
            <a:pPr lvl="1" algn="l" rtl="0"/>
            <a:r>
              <a:rPr lang="en-US" dirty="0"/>
              <a:t>Muscle wasting ( uremic state)</a:t>
            </a:r>
            <a:endParaRPr lang="ar-SA" dirty="0"/>
          </a:p>
          <a:p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3417561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620688"/>
            <a:ext cx="9144000" cy="762000"/>
          </a:xfrm>
        </p:spPr>
        <p:txBody>
          <a:bodyPr/>
          <a:lstStyle/>
          <a:p>
            <a:pPr rtl="0"/>
            <a:r>
              <a:rPr lang="en-US" sz="3600" dirty="0">
                <a:latin typeface="Andalus" pitchFamily="18" charset="-78"/>
                <a:cs typeface="Andalus" pitchFamily="18" charset="-78"/>
              </a:rPr>
              <a:t>Renal system (physical assessment)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idx="1"/>
          </p:nvPr>
        </p:nvSpPr>
        <p:spPr>
          <a:xfrm>
            <a:off x="899592" y="1700808"/>
            <a:ext cx="7488832" cy="4022576"/>
          </a:xfrm>
        </p:spPr>
        <p:txBody>
          <a:bodyPr>
            <a:normAutofit fontScale="77500" lnSpcReduction="20000"/>
          </a:bodyPr>
          <a:lstStyle/>
          <a:p>
            <a:pPr algn="l" rtl="0">
              <a:lnSpc>
                <a:spcPct val="90000"/>
              </a:lnSpc>
            </a:pPr>
            <a:r>
              <a:rPr lang="en-US" sz="2800" dirty="0" smtClean="0">
                <a:solidFill>
                  <a:schemeClr val="tx2"/>
                </a:solidFill>
                <a:latin typeface="Andalus" pitchFamily="18" charset="-78"/>
                <a:cs typeface="Andalus" pitchFamily="18" charset="-78"/>
              </a:rPr>
              <a:t>Palpation</a:t>
            </a:r>
            <a:r>
              <a:rPr lang="en-US" sz="2800" dirty="0" smtClean="0">
                <a:latin typeface="Andalus" pitchFamily="18" charset="-78"/>
                <a:cs typeface="Andalus" pitchFamily="18" charset="-78"/>
              </a:rPr>
              <a:t>- </a:t>
            </a:r>
            <a:r>
              <a:rPr lang="en-US" sz="2800" dirty="0">
                <a:latin typeface="Andalus" pitchFamily="18" charset="-78"/>
                <a:cs typeface="Andalus" pitchFamily="18" charset="-78"/>
              </a:rPr>
              <a:t> </a:t>
            </a:r>
            <a:endParaRPr lang="en-US" sz="2800" dirty="0" smtClean="0">
              <a:latin typeface="Andalus" pitchFamily="18" charset="-78"/>
              <a:cs typeface="Andalus" pitchFamily="18" charset="-78"/>
            </a:endParaRPr>
          </a:p>
          <a:p>
            <a:pPr lvl="1" algn="l" rtl="0">
              <a:lnSpc>
                <a:spcPct val="90000"/>
              </a:lnSpc>
            </a:pPr>
            <a:r>
              <a:rPr lang="en-US" sz="2600" dirty="0" err="1">
                <a:latin typeface="Andalus" pitchFamily="18" charset="-78"/>
                <a:cs typeface="Andalus" pitchFamily="18" charset="-78"/>
              </a:rPr>
              <a:t>C</a:t>
            </a:r>
            <a:r>
              <a:rPr lang="en-US" sz="2600" dirty="0" err="1" smtClean="0">
                <a:latin typeface="Andalus" pitchFamily="18" charset="-78"/>
                <a:cs typeface="Andalus" pitchFamily="18" charset="-78"/>
              </a:rPr>
              <a:t>ostovertebral</a:t>
            </a:r>
            <a:r>
              <a:rPr lang="en-US" sz="2600" dirty="0" smtClean="0">
                <a:latin typeface="Andalus" pitchFamily="18" charset="-78"/>
                <a:cs typeface="Andalus" pitchFamily="18" charset="-78"/>
              </a:rPr>
              <a:t> </a:t>
            </a:r>
            <a:r>
              <a:rPr lang="en-US" sz="2600" dirty="0">
                <a:latin typeface="Andalus" pitchFamily="18" charset="-78"/>
                <a:cs typeface="Andalus" pitchFamily="18" charset="-78"/>
              </a:rPr>
              <a:t>angle </a:t>
            </a:r>
            <a:r>
              <a:rPr lang="en-US" sz="2600" dirty="0" smtClean="0">
                <a:latin typeface="Andalus" pitchFamily="18" charset="-78"/>
                <a:cs typeface="Andalus" pitchFamily="18" charset="-78"/>
              </a:rPr>
              <a:t>tenderness</a:t>
            </a:r>
          </a:p>
          <a:p>
            <a:pPr lvl="1" algn="l" rtl="0">
              <a:lnSpc>
                <a:spcPct val="90000"/>
              </a:lnSpc>
            </a:pPr>
            <a:r>
              <a:rPr lang="en-US" sz="2600" dirty="0">
                <a:latin typeface="Andalus" pitchFamily="18" charset="-78"/>
                <a:cs typeface="Andalus" pitchFamily="18" charset="-78"/>
              </a:rPr>
              <a:t>P</a:t>
            </a:r>
            <a:r>
              <a:rPr lang="en-US" sz="2600" dirty="0" smtClean="0">
                <a:latin typeface="Andalus" pitchFamily="18" charset="-78"/>
                <a:cs typeface="Andalus" pitchFamily="18" charset="-78"/>
              </a:rPr>
              <a:t>alpable kidney ( bimanual , </a:t>
            </a:r>
            <a:r>
              <a:rPr lang="en-US" sz="2600" dirty="0" err="1" smtClean="0">
                <a:latin typeface="Andalus" pitchFamily="18" charset="-78"/>
                <a:cs typeface="Andalus" pitchFamily="18" charset="-78"/>
              </a:rPr>
              <a:t>ballotment</a:t>
            </a:r>
            <a:r>
              <a:rPr lang="en-US" sz="2600" dirty="0" smtClean="0">
                <a:latin typeface="Andalus" pitchFamily="18" charset="-78"/>
                <a:cs typeface="Andalus" pitchFamily="18" charset="-78"/>
              </a:rPr>
              <a:t> );</a:t>
            </a:r>
          </a:p>
          <a:p>
            <a:pPr lvl="2" algn="l" rtl="0">
              <a:lnSpc>
                <a:spcPct val="90000"/>
              </a:lnSpc>
            </a:pPr>
            <a:r>
              <a:rPr lang="en-US" sz="2400" dirty="0" smtClean="0">
                <a:latin typeface="Andalus" pitchFamily="18" charset="-78"/>
                <a:cs typeface="Andalus" pitchFamily="18" charset="-78"/>
              </a:rPr>
              <a:t>Polycystic kidney</a:t>
            </a:r>
          </a:p>
          <a:p>
            <a:pPr lvl="2" algn="l" rtl="0">
              <a:lnSpc>
                <a:spcPct val="90000"/>
              </a:lnSpc>
            </a:pPr>
            <a:r>
              <a:rPr lang="en-US" sz="2400" dirty="0" err="1" smtClean="0">
                <a:latin typeface="Andalus" pitchFamily="18" charset="-78"/>
                <a:cs typeface="Andalus" pitchFamily="18" charset="-78"/>
              </a:rPr>
              <a:t>Hydronephrosis</a:t>
            </a:r>
            <a:endParaRPr lang="en-US" sz="2400" dirty="0" smtClean="0">
              <a:latin typeface="Andalus" pitchFamily="18" charset="-78"/>
              <a:cs typeface="Andalus" pitchFamily="18" charset="-78"/>
            </a:endParaRPr>
          </a:p>
          <a:p>
            <a:pPr lvl="2" algn="l" rtl="0">
              <a:lnSpc>
                <a:spcPct val="90000"/>
              </a:lnSpc>
            </a:pPr>
            <a:r>
              <a:rPr lang="en-US" sz="2400" dirty="0" smtClean="0">
                <a:latin typeface="Andalus" pitchFamily="18" charset="-78"/>
                <a:cs typeface="Andalus" pitchFamily="18" charset="-78"/>
              </a:rPr>
              <a:t>Renal mass ( unilateral may indicate carcinoma )</a:t>
            </a:r>
            <a:endParaRPr lang="en-US" sz="2400" dirty="0">
              <a:latin typeface="Andalus" pitchFamily="18" charset="-78"/>
              <a:cs typeface="Andalus" pitchFamily="18" charset="-78"/>
            </a:endParaRPr>
          </a:p>
          <a:p>
            <a:pPr lvl="1" algn="l" rtl="0">
              <a:lnSpc>
                <a:spcPct val="90000"/>
              </a:lnSpc>
            </a:pPr>
            <a:r>
              <a:rPr lang="en-US" sz="2600" dirty="0">
                <a:latin typeface="Andalus" pitchFamily="18" charset="-78"/>
                <a:cs typeface="Andalus" pitchFamily="18" charset="-78"/>
              </a:rPr>
              <a:t>P</a:t>
            </a:r>
            <a:r>
              <a:rPr lang="en-US" sz="2600" dirty="0" smtClean="0">
                <a:latin typeface="Andalus" pitchFamily="18" charset="-78"/>
                <a:cs typeface="Andalus" pitchFamily="18" charset="-78"/>
              </a:rPr>
              <a:t>alpable bladder</a:t>
            </a:r>
          </a:p>
          <a:p>
            <a:pPr lvl="1" algn="l" rtl="0">
              <a:lnSpc>
                <a:spcPct val="90000"/>
              </a:lnSpc>
            </a:pPr>
            <a:r>
              <a:rPr lang="en-US" sz="2600" dirty="0" smtClean="0">
                <a:latin typeface="Andalus" pitchFamily="18" charset="-78"/>
                <a:cs typeface="Andalus" pitchFamily="18" charset="-78"/>
              </a:rPr>
              <a:t>Role out ascites; due fluid retention</a:t>
            </a:r>
          </a:p>
          <a:p>
            <a:pPr algn="l" rtl="0">
              <a:lnSpc>
                <a:spcPct val="90000"/>
              </a:lnSpc>
            </a:pPr>
            <a:endParaRPr lang="en-US" sz="2800" dirty="0">
              <a:latin typeface="Andalus" pitchFamily="18" charset="-78"/>
              <a:cs typeface="Andalus" pitchFamily="18" charset="-78"/>
            </a:endParaRPr>
          </a:p>
          <a:p>
            <a:pPr algn="l" rtl="0">
              <a:lnSpc>
                <a:spcPct val="90000"/>
              </a:lnSpc>
            </a:pPr>
            <a:r>
              <a:rPr lang="en-US" sz="2800" dirty="0">
                <a:solidFill>
                  <a:schemeClr val="tx2"/>
                </a:solidFill>
                <a:latin typeface="Andalus" pitchFamily="18" charset="-78"/>
                <a:cs typeface="Andalus" pitchFamily="18" charset="-78"/>
              </a:rPr>
              <a:t>Percussion</a:t>
            </a:r>
            <a:r>
              <a:rPr lang="en-US" sz="2800" dirty="0">
                <a:latin typeface="Andalus" pitchFamily="18" charset="-78"/>
                <a:cs typeface="Andalus" pitchFamily="18" charset="-78"/>
              </a:rPr>
              <a:t>: Tenderness in the flank may be detected by fist </a:t>
            </a:r>
            <a:r>
              <a:rPr lang="en-US" sz="2800" dirty="0" smtClean="0">
                <a:latin typeface="Andalus" pitchFamily="18" charset="-78"/>
                <a:cs typeface="Andalus" pitchFamily="18" charset="-78"/>
              </a:rPr>
              <a:t>percussion, </a:t>
            </a:r>
            <a:r>
              <a:rPr lang="en-US" sz="2800" dirty="0">
                <a:latin typeface="Andalus" pitchFamily="18" charset="-78"/>
                <a:cs typeface="Andalus" pitchFamily="18" charset="-78"/>
              </a:rPr>
              <a:t>indicate a kidney </a:t>
            </a:r>
            <a:r>
              <a:rPr lang="en-US" sz="2800" dirty="0" smtClean="0">
                <a:latin typeface="Andalus" pitchFamily="18" charset="-78"/>
                <a:cs typeface="Andalus" pitchFamily="18" charset="-78"/>
              </a:rPr>
              <a:t>infection</a:t>
            </a:r>
          </a:p>
          <a:p>
            <a:pPr marL="0" indent="0" algn="l" rtl="0">
              <a:lnSpc>
                <a:spcPct val="90000"/>
              </a:lnSpc>
              <a:buNone/>
            </a:pPr>
            <a:r>
              <a:rPr lang="en-US" sz="2800" dirty="0">
                <a:latin typeface="Andalus" pitchFamily="18" charset="-78"/>
                <a:cs typeface="Andalus" pitchFamily="18" charset="-78"/>
              </a:rPr>
              <a:t>																</a:t>
            </a:r>
          </a:p>
        </p:txBody>
      </p:sp>
    </p:spTree>
    <p:extLst>
      <p:ext uri="{BB962C8B-B14F-4D97-AF65-F5344CB8AC3E}">
        <p14:creationId xmlns:p14="http://schemas.microsoft.com/office/powerpoint/2010/main" val="250177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620688"/>
            <a:ext cx="9144000" cy="762000"/>
          </a:xfrm>
        </p:spPr>
        <p:txBody>
          <a:bodyPr/>
          <a:lstStyle/>
          <a:p>
            <a:pPr rtl="0"/>
            <a:r>
              <a:rPr lang="en-US" sz="3600" dirty="0">
                <a:latin typeface="Andalus" pitchFamily="18" charset="-78"/>
                <a:cs typeface="Andalus" pitchFamily="18" charset="-78"/>
              </a:rPr>
              <a:t>Renal system (physical assessment)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idx="1"/>
          </p:nvPr>
        </p:nvSpPr>
        <p:spPr>
          <a:xfrm>
            <a:off x="827584" y="1628800"/>
            <a:ext cx="7632848" cy="4022576"/>
          </a:xfrm>
        </p:spPr>
        <p:txBody>
          <a:bodyPr>
            <a:normAutofit fontScale="77500" lnSpcReduction="20000"/>
          </a:bodyPr>
          <a:lstStyle/>
          <a:p>
            <a:pPr marL="0" indent="0" algn="l" rtl="0">
              <a:lnSpc>
                <a:spcPct val="90000"/>
              </a:lnSpc>
              <a:buNone/>
            </a:pPr>
            <a:endParaRPr lang="en-US" sz="2800" dirty="0">
              <a:latin typeface="Andalus" pitchFamily="18" charset="-78"/>
              <a:cs typeface="Andalus" pitchFamily="18" charset="-78"/>
            </a:endParaRPr>
          </a:p>
          <a:p>
            <a:pPr algn="l" rtl="0">
              <a:lnSpc>
                <a:spcPct val="90000"/>
              </a:lnSpc>
            </a:pPr>
            <a:r>
              <a:rPr lang="en-US" sz="2800" dirty="0">
                <a:solidFill>
                  <a:schemeClr val="tx2"/>
                </a:solidFill>
                <a:latin typeface="Andalus" pitchFamily="18" charset="-78"/>
                <a:cs typeface="Andalus" pitchFamily="18" charset="-78"/>
              </a:rPr>
              <a:t>Auscultation</a:t>
            </a:r>
            <a:r>
              <a:rPr lang="en-US" sz="2800" dirty="0">
                <a:latin typeface="Andalus" pitchFamily="18" charset="-78"/>
                <a:cs typeface="Andalus" pitchFamily="18" charset="-78"/>
              </a:rPr>
              <a:t>: The abdominal aorta &amp; renal arteries are auscultated for a bruit, which indicates impaired blood flow to the </a:t>
            </a:r>
            <a:r>
              <a:rPr lang="en-US" sz="2800" dirty="0" smtClean="0">
                <a:latin typeface="Andalus" pitchFamily="18" charset="-78"/>
                <a:cs typeface="Andalus" pitchFamily="18" charset="-78"/>
              </a:rPr>
              <a:t>kidney</a:t>
            </a:r>
          </a:p>
          <a:p>
            <a:pPr lvl="1" algn="l" rtl="0">
              <a:lnSpc>
                <a:spcPct val="90000"/>
              </a:lnSpc>
            </a:pPr>
            <a:r>
              <a:rPr lang="en-US" sz="2600" dirty="0">
                <a:latin typeface="Andalus" pitchFamily="18" charset="-78"/>
                <a:cs typeface="Andalus" pitchFamily="18" charset="-78"/>
              </a:rPr>
              <a:t>R</a:t>
            </a:r>
            <a:r>
              <a:rPr lang="en-US" sz="2600" dirty="0" smtClean="0">
                <a:latin typeface="Andalus" pitchFamily="18" charset="-78"/>
                <a:cs typeface="Andalus" pitchFamily="18" charset="-78"/>
              </a:rPr>
              <a:t>enal artery </a:t>
            </a:r>
            <a:r>
              <a:rPr lang="en-US" sz="2600" dirty="0" err="1" smtClean="0">
                <a:latin typeface="Andalus" pitchFamily="18" charset="-78"/>
                <a:cs typeface="Andalus" pitchFamily="18" charset="-78"/>
              </a:rPr>
              <a:t>stonsis</a:t>
            </a:r>
            <a:r>
              <a:rPr lang="en-US" sz="2600" dirty="0" smtClean="0">
                <a:latin typeface="Andalus" pitchFamily="18" charset="-78"/>
                <a:cs typeface="Andalus" pitchFamily="18" charset="-78"/>
              </a:rPr>
              <a:t>:</a:t>
            </a:r>
          </a:p>
          <a:p>
            <a:pPr lvl="2" algn="l" rtl="0">
              <a:lnSpc>
                <a:spcPct val="90000"/>
              </a:lnSpc>
            </a:pPr>
            <a:r>
              <a:rPr lang="en-US" sz="2400" dirty="0" smtClean="0">
                <a:latin typeface="Andalus" pitchFamily="18" charset="-78"/>
                <a:cs typeface="Andalus" pitchFamily="18" charset="-78"/>
              </a:rPr>
              <a:t>Renal bruit best heard above umbilicus, 2 cm to left or right of midline with diaphragm of stethoscope</a:t>
            </a:r>
          </a:p>
          <a:p>
            <a:pPr lvl="2" algn="l" rtl="0">
              <a:lnSpc>
                <a:spcPct val="90000"/>
              </a:lnSpc>
            </a:pPr>
            <a:endParaRPr lang="en-US" sz="2400" dirty="0" smtClean="0">
              <a:latin typeface="Andalus" pitchFamily="18" charset="-78"/>
              <a:cs typeface="Andalus" pitchFamily="18" charset="-78"/>
            </a:endParaRPr>
          </a:p>
          <a:p>
            <a:pPr lvl="2" algn="l" rtl="0">
              <a:lnSpc>
                <a:spcPct val="90000"/>
              </a:lnSpc>
            </a:pPr>
            <a:r>
              <a:rPr lang="en-US" sz="2400" dirty="0" smtClean="0">
                <a:latin typeface="Andalus" pitchFamily="18" charset="-78"/>
                <a:cs typeface="Andalus" pitchFamily="18" charset="-78"/>
              </a:rPr>
              <a:t>Usually systolic, but presence of systolic and diastolic components makes it Hemodynamically significant</a:t>
            </a:r>
          </a:p>
          <a:p>
            <a:pPr lvl="2" algn="l" rtl="0">
              <a:lnSpc>
                <a:spcPct val="90000"/>
              </a:lnSpc>
            </a:pPr>
            <a:endParaRPr lang="en-US" sz="2400" dirty="0" smtClean="0">
              <a:latin typeface="Andalus" pitchFamily="18" charset="-78"/>
              <a:cs typeface="Andalus" pitchFamily="18" charset="-78"/>
            </a:endParaRPr>
          </a:p>
          <a:p>
            <a:pPr lvl="2" algn="l" rtl="0">
              <a:lnSpc>
                <a:spcPct val="90000"/>
              </a:lnSpc>
            </a:pPr>
            <a:r>
              <a:rPr lang="en-US" sz="2400" dirty="0" smtClean="0">
                <a:latin typeface="Andalus" pitchFamily="18" charset="-78"/>
                <a:cs typeface="Andalus" pitchFamily="18" charset="-78"/>
              </a:rPr>
              <a:t>Heard in about 50% of RAS patients</a:t>
            </a:r>
          </a:p>
          <a:p>
            <a:pPr lvl="2" algn="l" rtl="0">
              <a:lnSpc>
                <a:spcPct val="90000"/>
              </a:lnSpc>
            </a:pPr>
            <a:endParaRPr lang="en-US" sz="2400" dirty="0" smtClean="0">
              <a:latin typeface="Andalus" pitchFamily="18" charset="-78"/>
              <a:cs typeface="Andalus" pitchFamily="18" charset="-78"/>
            </a:endParaRPr>
          </a:p>
          <a:p>
            <a:pPr lvl="2" algn="l" rtl="0">
              <a:lnSpc>
                <a:spcPct val="90000"/>
              </a:lnSpc>
            </a:pPr>
            <a:r>
              <a:rPr lang="en-US" sz="2400" dirty="0" smtClean="0">
                <a:latin typeface="Andalus" pitchFamily="18" charset="-78"/>
                <a:cs typeface="Andalus" pitchFamily="18" charset="-78"/>
              </a:rPr>
              <a:t>The absence of hypertension makes diagnosis of RAS unlikely</a:t>
            </a:r>
            <a:r>
              <a:rPr lang="en-US" sz="2400" dirty="0">
                <a:latin typeface="Andalus" pitchFamily="18" charset="-78"/>
                <a:cs typeface="Andalus" pitchFamily="18" charset="-78"/>
              </a:rPr>
              <a:t>															</a:t>
            </a:r>
          </a:p>
        </p:txBody>
      </p:sp>
    </p:spTree>
    <p:extLst>
      <p:ext uri="{BB962C8B-B14F-4D97-AF65-F5344CB8AC3E}">
        <p14:creationId xmlns:p14="http://schemas.microsoft.com/office/powerpoint/2010/main" val="1304151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Selected references</a:t>
            </a:r>
            <a:endParaRPr lang="en-US" dirty="0"/>
          </a:p>
        </p:txBody>
      </p:sp>
      <p:pic>
        <p:nvPicPr>
          <p:cNvPr id="1026" name="Picture 2" descr="C:\Users\SAMSUNG\Desktop\Screenshot_20190111-171643_Amazon Shoppin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2636912"/>
            <a:ext cx="3024336" cy="320638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SAMSUNG\Desktop\Screenshot_20190111-171533_Amazon Shopping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636913"/>
            <a:ext cx="3168352" cy="32298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64952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Additional references</a:t>
            </a:r>
            <a:endParaRPr lang="en-US" dirty="0"/>
          </a:p>
        </p:txBody>
      </p:sp>
      <p:pic>
        <p:nvPicPr>
          <p:cNvPr id="2050" name="Picture 2" descr="C:\Users\SAMSUNG\Desktop\Screenshot_20190111-171015_Amazon Shoppin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564904"/>
            <a:ext cx="3102639" cy="33356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SAMSUNG\Desktop\Screenshot_20190111-171201_Amazon Shopping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564906"/>
            <a:ext cx="3216562" cy="33356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0360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user\Desktop\Nephro course LIMU 2016\Nephrology teaching\thank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7" y="1553771"/>
            <a:ext cx="4314238" cy="3531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5213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دبوس تثبيت">
  <a:themeElements>
    <a:clrScheme name="دفق الهواء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دبوس تثبيت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دبوس تثبيت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104</TotalTime>
  <Words>349</Words>
  <Application>Microsoft Office PowerPoint</Application>
  <PresentationFormat>عرض على الشاشة (3:4)‏</PresentationFormat>
  <Paragraphs>84</Paragraphs>
  <Slides>11</Slides>
  <Notes>0</Notes>
  <HiddenSlides>0</HiddenSlides>
  <MMClips>0</MMClips>
  <ScaleCrop>false</ScaleCrop>
  <HeadingPairs>
    <vt:vector size="4" baseType="variant">
      <vt:variant>
        <vt:lpstr>نسق</vt:lpstr>
      </vt:variant>
      <vt:variant>
        <vt:i4>1</vt:i4>
      </vt:variant>
      <vt:variant>
        <vt:lpstr>عناوين الشرائح</vt:lpstr>
      </vt:variant>
      <vt:variant>
        <vt:i4>11</vt:i4>
      </vt:variant>
    </vt:vector>
  </HeadingPairs>
  <TitlesOfParts>
    <vt:vector size="12" baseType="lpstr">
      <vt:lpstr>دبوس تثبيت</vt:lpstr>
      <vt:lpstr>Clinical approach to renal patient</vt:lpstr>
      <vt:lpstr>History </vt:lpstr>
      <vt:lpstr>Physical examination</vt:lpstr>
      <vt:lpstr>Formulating problem list</vt:lpstr>
      <vt:lpstr>General examination ( related)</vt:lpstr>
      <vt:lpstr>Regional examination (related)</vt:lpstr>
      <vt:lpstr>Renal system (physical assessment)</vt:lpstr>
      <vt:lpstr>Renal system (physical assessment)</vt:lpstr>
      <vt:lpstr>Selected references</vt:lpstr>
      <vt:lpstr>Additional references</vt:lpstr>
      <vt:lpstr>عرض تقديمي في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Examining Renal Patient</dc:title>
  <dc:creator>user</dc:creator>
  <cp:lastModifiedBy>icdl</cp:lastModifiedBy>
  <cp:revision>25</cp:revision>
  <dcterms:created xsi:type="dcterms:W3CDTF">2016-02-05T20:48:58Z</dcterms:created>
  <dcterms:modified xsi:type="dcterms:W3CDTF">2020-11-13T22:41:30Z</dcterms:modified>
</cp:coreProperties>
</file>