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64" r:id="rId1"/>
  </p:sldMasterIdLst>
  <p:notesMasterIdLst>
    <p:notesMasterId r:id="rId14"/>
  </p:notesMasterIdLst>
  <p:sldIdLst>
    <p:sldId id="256" r:id="rId2"/>
    <p:sldId id="265" r:id="rId3"/>
    <p:sldId id="257" r:id="rId4"/>
    <p:sldId id="258" r:id="rId5"/>
    <p:sldId id="259" r:id="rId6"/>
    <p:sldId id="261" r:id="rId7"/>
    <p:sldId id="268" r:id="rId8"/>
    <p:sldId id="260" r:id="rId9"/>
    <p:sldId id="263" r:id="rId10"/>
    <p:sldId id="264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28"/>
    <p:restoredTop sz="95958"/>
  </p:normalViewPr>
  <p:slideViewPr>
    <p:cSldViewPr snapToGrid="0" snapToObjects="1">
      <p:cViewPr varScale="1">
        <p:scale>
          <a:sx n="124" d="100"/>
          <a:sy n="124" d="100"/>
        </p:scale>
        <p:origin x="20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0D33-47C5-884B-8727-33215174B850}" type="datetimeFigureOut">
              <a:rPr lang="en-US" smtClean="0"/>
              <a:t>6/6/22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28C27-4075-9243-9F85-F8C1CF955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04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FA32001-1C34-3746-AB6D-B4D720F979B8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54661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C4914-B925-6842-8B5C-5BEC7EC50325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824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13EF-626F-CF41-98BA-45018EF5B5DA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86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0B27A-E5C3-414A-9E7D-C3E6570B41A7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585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465117-05D3-684E-9871-9D9CB69FA2EA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610858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21DB-22F6-D64C-9910-0E20287BB10B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06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46A66-B7AD-974E-988B-A943749707EA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47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CE11-6EDE-A244-B6FC-F042AA820A36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17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67105-10D0-BA48-BE1D-C621D49A261B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609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090E68-44BA-634D-A18F-63EB20434533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23694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E7F541-E0DB-704D-92C1-5518C13BD587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4265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A2A03EC-AC1A-9D49-A627-7290FF179D29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7141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hf hdr="0" ft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y.clevelandclinic.org/health/diseases/3986-breast-cancer" TargetMode="External"/><Relationship Id="rId2" Type="http://schemas.openxmlformats.org/officeDocument/2006/relationships/hyperlink" Target="https://www.webmd.com/breast-cancer/understanding-breast-cancer-basics#091e9c5e80010b06-1-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osomething.org/us/facts/11-facts-about-breast-cancer" TargetMode="External"/><Relationship Id="rId4" Type="http://schemas.openxmlformats.org/officeDocument/2006/relationships/hyperlink" Target="https://www.healthline.com/health/breast-cancer#survival-rate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5B55E-7F4D-F041-B770-B9012780A6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Breast Cancer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4B762-812A-F44C-A3A9-C367D3CDAC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1118" y="4094386"/>
            <a:ext cx="5015753" cy="1943344"/>
          </a:xfrm>
        </p:spPr>
        <p:txBody>
          <a:bodyPr>
            <a:normAutofit fontScale="55000" lnSpcReduction="2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By: Sumer Tuwahni </a:t>
            </a:r>
          </a:p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3478</a:t>
            </a:r>
          </a:p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year student </a:t>
            </a:r>
          </a:p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LIMU</a:t>
            </a:r>
          </a:p>
          <a:p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May18,2022</a:t>
            </a: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F7FF55-B8C1-5A4E-A4CC-12229D387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09" y="5244353"/>
            <a:ext cx="1928871" cy="143923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DE25AE-138B-F043-8315-C02C309CF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9619" y="107577"/>
            <a:ext cx="1975876" cy="147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58299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C1071-A54B-B54A-BAB4-8193BE1CF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2546" y="559821"/>
            <a:ext cx="9601200" cy="924791"/>
          </a:xfrm>
        </p:spPr>
        <p:txBody>
          <a:bodyPr/>
          <a:lstStyle/>
          <a:p>
            <a:r>
              <a:rPr lang="en-US" dirty="0"/>
              <a:t> 			Did you know?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E88C6FD-051F-A44E-AA9F-5C3BE6C069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5445" y="4447309"/>
            <a:ext cx="5987618" cy="2331591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D00DA6-44A3-2D4F-BE4F-B0A8A7D5D44E}"/>
              </a:ext>
            </a:extLst>
          </p:cNvPr>
          <p:cNvSpPr txBox="1"/>
          <p:nvPr/>
        </p:nvSpPr>
        <p:spPr>
          <a:xfrm>
            <a:off x="1662545" y="1274218"/>
            <a:ext cx="96012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Women who get regularly screened for breast cancer have a 47% lower risk of  dying from this  disease compared to those who don’t.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Breast cancer is the first leading cause of cancer deaths among women globally.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Breast cancer deaths have been declining since 1990 due to early detections, better screening, increase awareness, and new management options.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F1A180-E4EA-7A45-BDCF-4E41C72B5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D0BC-07C9-BB4C-AF8E-A2B157EDA532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B33B1E-5101-4548-A550-3FBE3618B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759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D0107-9D49-1E41-8EE8-113B97469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2091" y="685800"/>
            <a:ext cx="9601200" cy="665019"/>
          </a:xfrm>
        </p:spPr>
        <p:txBody>
          <a:bodyPr>
            <a:normAutofit fontScale="90000"/>
          </a:bodyPr>
          <a:lstStyle/>
          <a:p>
            <a:r>
              <a:rPr lang="en-US" dirty="0"/>
              <a:t>		References: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58499-7BA9-C54B-A75B-0720710D1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350819"/>
            <a:ext cx="9753600" cy="4516582"/>
          </a:xfrm>
        </p:spPr>
        <p:txBody>
          <a:bodyPr>
            <a:normAutofit fontScale="77500" lnSpcReduction="20000"/>
          </a:bodyPr>
          <a:lstStyle/>
          <a:p>
            <a:endParaRPr lang="en-US" sz="3000" dirty="0"/>
          </a:p>
          <a:p>
            <a:r>
              <a:rPr lang="en-US" sz="3000" dirty="0"/>
              <a:t>Breast Cancer [Internet]. WebMD. 2022 [cited 10 May 2022]. Available from: </a:t>
            </a:r>
            <a:r>
              <a:rPr lang="en-US" sz="3000" dirty="0">
                <a:hlinkClick r:id="rId2"/>
              </a:rPr>
              <a:t>https://www.webmd.com/breast-cancer/understanding-breast-cancer-basics#091e9c5e80010b06-1-2</a:t>
            </a:r>
            <a:endParaRPr lang="en-US" sz="3000" dirty="0"/>
          </a:p>
          <a:p>
            <a:r>
              <a:rPr lang="en-US" sz="3000" dirty="0"/>
              <a:t>Breast Cancer Overview: Causes, Symptoms, Signs, Stages &amp; Types [Internet]. Cleveland Clinic. 2022 [cited 10 May 2022]. Available from: </a:t>
            </a:r>
            <a:r>
              <a:rPr lang="en-US" sz="3000" dirty="0">
                <a:hlinkClick r:id="rId3"/>
              </a:rPr>
              <a:t>https://my.clevelandclinic.org/health/diseases/3986-breast-cancer</a:t>
            </a:r>
            <a:endParaRPr lang="en-US" sz="3000" dirty="0"/>
          </a:p>
          <a:p>
            <a:r>
              <a:rPr lang="en-US" sz="3000" dirty="0"/>
              <a:t>Everything You Need to Know About Breast Cancer [Internet]. Healthline. 2022 [cited 10 May 2022]. Available from: </a:t>
            </a:r>
            <a:r>
              <a:rPr lang="en-US" sz="3000" dirty="0">
                <a:hlinkClick r:id="rId4"/>
              </a:rPr>
              <a:t>https://www.healthline.com/health/breast-cancer#survival-rate</a:t>
            </a:r>
            <a:endParaRPr lang="en-US" sz="3000" dirty="0"/>
          </a:p>
          <a:p>
            <a:r>
              <a:rPr lang="en-US" sz="3000" dirty="0"/>
              <a:t> 11 Facts About Breast Cancer [Internet]. </a:t>
            </a:r>
            <a:r>
              <a:rPr lang="en-US" sz="3000" dirty="0" err="1"/>
              <a:t>DoSomething.org</a:t>
            </a:r>
            <a:r>
              <a:rPr lang="en-US" sz="3000" dirty="0"/>
              <a:t>. 2022 [cited 10 May 2022]. Available from: </a:t>
            </a:r>
            <a:r>
              <a:rPr lang="en-US" sz="3000" dirty="0">
                <a:hlinkClick r:id="rId5"/>
              </a:rPr>
              <a:t>https://www.dosomething.org/us/facts/11-facts-about-breast-cancer</a:t>
            </a:r>
            <a:endParaRPr lang="en-US" sz="3000" dirty="0"/>
          </a:p>
          <a:p>
            <a:endParaRPr lang="en-US" sz="3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50F92-7A89-8441-B0A6-AC00B3BED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959B-270D-3F45-82E6-C6530052E1A9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E04F54-D65D-B04D-8A88-2A3021DB5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053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FCBD39-DF68-CB4D-8C5B-2FB82ABC91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5753" y="817418"/>
            <a:ext cx="7240493" cy="5223164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B5C026-6BB4-CA44-A4B6-D50CADAC7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7583-D3C4-C94B-8B82-1712B60D59B9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921381-FF24-4C49-8650-F27A60E3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16971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00904-5746-0741-BB36-A5A94385F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3BF07-97E7-BA49-9A2D-69A10938C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 what is breast cancer?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stages of breast cancer?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the risk factors that effect breast cancer?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 how breast cancer is diagnosed?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management options for breast cancer?</a:t>
            </a: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F71DE-0E62-3441-B988-AA68D87EB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849A-1C29-B748-8901-5898FB8E825F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EFEE88-845D-9D40-BF92-42EB693E6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108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590C5"/>
            </a:gs>
            <a:gs pos="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51229-2BB9-9348-882B-F7349504B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Breast cancer?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22083-13F9-6842-9593-ADF4EC26C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8426" y="1638300"/>
            <a:ext cx="9601200" cy="3581400"/>
          </a:xfrm>
        </p:spPr>
        <p:txBody>
          <a:bodyPr>
            <a:normAutofit fontScale="92500" lnSpcReduction="10000"/>
          </a:bodyPr>
          <a:lstStyle/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 cancer that develops in the breast cells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can grow larger in the breast and spread to nearby lymph nodes or through the patients bloodstream to other organs.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cancer cell make a group and can invade surrounding tissues or spread ( metastasize)  to other areas of the body and causing  a tumor in the breast.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5CAE02-04A4-CE45-B89B-C7A04288E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340" y="4818444"/>
            <a:ext cx="3704286" cy="1739323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6DD7CB-12D5-5549-AA09-63EC02619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B636B-AAB6-A646-8C28-C4875361F8EA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1DDB8-C5AA-004F-9646-CC700DC42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921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590C5"/>
            </a:gs>
            <a:gs pos="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8DBE2-D373-6346-979F-90777E1CD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42900"/>
            <a:ext cx="8956964" cy="935182"/>
          </a:xfrm>
        </p:spPr>
        <p:txBody>
          <a:bodyPr>
            <a:normAutofit fontScale="90000"/>
          </a:bodyPr>
          <a:lstStyle/>
          <a:p>
            <a:r>
              <a:rPr lang="en-US" dirty="0"/>
              <a:t>		Stages of breast cancer: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6F25D8-65EB-D240-AB0B-A76B2A4262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50181" y="1097971"/>
            <a:ext cx="5514509" cy="5266461"/>
          </a:xfrm>
          <a:gradFill>
            <a:gsLst>
              <a:gs pos="0">
                <a:srgbClr val="F590C5"/>
              </a:gs>
              <a:gs pos="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B829B5-00DC-0749-B93F-D908E6669A12}"/>
              </a:ext>
            </a:extLst>
          </p:cNvPr>
          <p:cNvSpPr txBox="1"/>
          <p:nvPr/>
        </p:nvSpPr>
        <p:spPr>
          <a:xfrm>
            <a:off x="824703" y="1278082"/>
            <a:ext cx="61091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/>
              <a:t>Stage 0:- </a:t>
            </a:r>
            <a:r>
              <a:rPr lang="en-US" sz="2000" u="sng" dirty="0"/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disease is non-invasive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/>
              <a:t>Stage 1:-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ancer cells spread to nearby breast tissue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/>
              <a:t>Stage 2:-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tumor at this stage is  measured to be between 2-5 cm and does not affect nearby lymph nodes.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/>
              <a:t>Stage 3:-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cancer is spread to nearby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tissues and lymph nodes only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u="sng" dirty="0"/>
              <a:t>Stage 4:-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cancer is spread to distant organs such as bones, lungs, brain, and liver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1B93A3-DA35-D34C-B19A-5C48D483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9E3F5-CE00-4C42-9020-C9648B711E05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BC68E4-3482-8448-9869-FCF7D800B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617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344AC-88F6-E340-946F-A323029F9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Risk factors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0C36F2B-262D-954D-BE88-4865A10FC4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749988"/>
              </p:ext>
            </p:extLst>
          </p:nvPr>
        </p:nvGraphicFramePr>
        <p:xfrm>
          <a:off x="1156854" y="1695660"/>
          <a:ext cx="10030692" cy="4476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15346">
                  <a:extLst>
                    <a:ext uri="{9D8B030D-6E8A-4147-A177-3AD203B41FA5}">
                      <a16:colId xmlns:a16="http://schemas.microsoft.com/office/drawing/2014/main" val="438956406"/>
                    </a:ext>
                  </a:extLst>
                </a:gridCol>
                <a:gridCol w="5015346">
                  <a:extLst>
                    <a:ext uri="{9D8B030D-6E8A-4147-A177-3AD203B41FA5}">
                      <a16:colId xmlns:a16="http://schemas.microsoft.com/office/drawing/2014/main" val="1228577238"/>
                    </a:ext>
                  </a:extLst>
                </a:gridCol>
              </a:tblGrid>
              <a:tr h="594545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Cannot be changed </a:t>
                      </a:r>
                    </a:p>
                  </a:txBody>
                  <a:tcPr marL="99484" marR="99484"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 be changed </a:t>
                      </a:r>
                    </a:p>
                  </a:txBody>
                  <a:tcPr marL="99484" marR="99484"/>
                </a:tc>
                <a:extLst>
                  <a:ext uri="{0D108BD9-81ED-4DB2-BD59-A6C34878D82A}">
                    <a16:rowId xmlns:a16="http://schemas.microsoft.com/office/drawing/2014/main" val="2633503132"/>
                  </a:ext>
                </a:extLst>
              </a:tr>
              <a:tr h="9700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Family history and genetic factors</a:t>
                      </a:r>
                    </a:p>
                  </a:txBody>
                  <a:tcPr marL="99484" marR="99484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Lack of physical activity</a:t>
                      </a:r>
                    </a:p>
                  </a:txBody>
                  <a:tcPr marL="99484" marR="99484"/>
                </a:tc>
                <a:extLst>
                  <a:ext uri="{0D108BD9-81ED-4DB2-BD59-A6C34878D82A}">
                    <a16:rowId xmlns:a16="http://schemas.microsoft.com/office/drawing/2014/main" val="4111438338"/>
                  </a:ext>
                </a:extLst>
              </a:tr>
              <a:tr h="531961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 </a:t>
                      </a:r>
                    </a:p>
                  </a:txBody>
                  <a:tcPr marL="99484" marR="99484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Poor Diet</a:t>
                      </a:r>
                    </a:p>
                  </a:txBody>
                  <a:tcPr marL="99484" marR="99484"/>
                </a:tc>
                <a:extLst>
                  <a:ext uri="{0D108BD9-81ED-4DB2-BD59-A6C34878D82A}">
                    <a16:rowId xmlns:a16="http://schemas.microsoft.com/office/drawing/2014/main" val="774448728"/>
                  </a:ext>
                </a:extLst>
              </a:tr>
              <a:tr h="531961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Race </a:t>
                      </a:r>
                    </a:p>
                  </a:txBody>
                  <a:tcPr marL="99484" marR="99484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Being overweight or obese</a:t>
                      </a:r>
                    </a:p>
                  </a:txBody>
                  <a:tcPr marL="99484" marR="99484"/>
                </a:tc>
                <a:extLst>
                  <a:ext uri="{0D108BD9-81ED-4DB2-BD59-A6C34878D82A}">
                    <a16:rowId xmlns:a16="http://schemas.microsoft.com/office/drawing/2014/main" val="2791371921"/>
                  </a:ext>
                </a:extLst>
              </a:tr>
              <a:tr h="565063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Gender</a:t>
                      </a:r>
                    </a:p>
                  </a:txBody>
                  <a:tcPr marL="99484" marR="99484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Drinking alcohol</a:t>
                      </a:r>
                    </a:p>
                  </a:txBody>
                  <a:tcPr marL="99484" marR="99484"/>
                </a:tc>
                <a:extLst>
                  <a:ext uri="{0D108BD9-81ED-4DB2-BD59-A6C34878D82A}">
                    <a16:rowId xmlns:a16="http://schemas.microsoft.com/office/drawing/2014/main" val="1239227286"/>
                  </a:ext>
                </a:extLst>
              </a:tr>
              <a:tr h="531961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Personal health history</a:t>
                      </a:r>
                    </a:p>
                  </a:txBody>
                  <a:tcPr marL="99484" marR="99484"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Radiation to the chest </a:t>
                      </a:r>
                    </a:p>
                  </a:txBody>
                  <a:tcPr marL="99484" marR="99484"/>
                </a:tc>
                <a:extLst>
                  <a:ext uri="{0D108BD9-81ED-4DB2-BD59-A6C34878D82A}">
                    <a16:rowId xmlns:a16="http://schemas.microsoft.com/office/drawing/2014/main" val="668562205"/>
                  </a:ext>
                </a:extLst>
              </a:tr>
              <a:tr h="3755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484" marR="99484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484" marR="99484"/>
                </a:tc>
                <a:extLst>
                  <a:ext uri="{0D108BD9-81ED-4DB2-BD59-A6C34878D82A}">
                    <a16:rowId xmlns:a16="http://schemas.microsoft.com/office/drawing/2014/main" val="1516563069"/>
                  </a:ext>
                </a:extLst>
              </a:tr>
              <a:tr h="3755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484" marR="99484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484" marR="99484"/>
                </a:tc>
                <a:extLst>
                  <a:ext uri="{0D108BD9-81ED-4DB2-BD59-A6C34878D82A}">
                    <a16:rowId xmlns:a16="http://schemas.microsoft.com/office/drawing/2014/main" val="937309624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32A26E-A78D-224E-9D4D-3918615D9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7E0DB-B0EF-6541-A368-E17F2A224E43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9157E-6F99-0C47-903E-509B408A1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875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C9C28-85D9-0742-8054-B26D685F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How is breast cancer diagnosed?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53ADE1-FC4B-1448-BEBD-648960FB4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685060"/>
            <a:ext cx="9601200" cy="3581400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Mammogram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a detailed X-Ray that gives the doctor a better vison of the lump and other problems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resonance imagine (MRI)- 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body scan that uses magnets linked to a computer to create detailed imaging of the patients breast</a:t>
            </a:r>
          </a:p>
          <a:p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Biopsy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it is a type of test that the doctor removes tissue or fluid from the breast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8C4895-5D6E-634E-9C0F-EE23306A0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1" y="4927554"/>
            <a:ext cx="2479496" cy="15229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770D43-E76B-E44B-BBEB-4AA822BF4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3805" y="4684635"/>
            <a:ext cx="1758885" cy="20097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0F30E8-45EA-BF47-8665-50968C700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598" y="4677342"/>
            <a:ext cx="2379266" cy="1936688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E489E8-52AC-444C-B4B5-8D65D1091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0E190-4DF2-524B-8449-815C3C81B632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0FF6485-0C1A-454E-B2FF-ABDC7B66E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54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569CF-71B5-C14A-B1B0-48A8E56F7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923A05-0D6A-E045-B3A3-3877222E8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423" y="421520"/>
            <a:ext cx="8377382" cy="601496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B96878-CE8F-3045-A9FB-3C0663213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39A93-D94A-8B4D-9482-51A53ED5A071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BD186F8-7501-1947-B233-1ECF87C4A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152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4A027-81AE-364F-9A6B-C7F805FBD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7674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Management options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A8E3718-D724-D644-BD43-AEE24DC66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62545"/>
            <a:ext cx="9601200" cy="4883728"/>
          </a:xfrm>
        </p:spPr>
        <p:txBody>
          <a:bodyPr>
            <a:normAutofit fontScale="77500" lnSpcReduction="20000"/>
          </a:bodyPr>
          <a:lstStyle/>
          <a:p>
            <a:r>
              <a:rPr lang="en-US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Surgery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 procedure removing the tumor, depending on what stage of breast cancer,  but the tumor could always grow back.</a:t>
            </a:r>
            <a:endParaRPr lang="en-US" sz="3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Chemotherapy- 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 type of breast cancer method that uses a mixture of drugs to  try too demolish the cancer cells from continuing to grow, or slow down the growth</a:t>
            </a:r>
          </a:p>
          <a:p>
            <a:r>
              <a:rPr lang="en-US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 therapy: 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uses high energy rays to try to kill the cancer cell. It affects the area where the radiation is given surrounding skin or cells.</a:t>
            </a:r>
          </a:p>
          <a:p>
            <a:r>
              <a:rPr lang="en-US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Hormone therapy:  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cancers grow in reaction to certain hormones. Certain medication stops the hormones from attaching to the cancer cells, results in stopping its growth.</a:t>
            </a:r>
          </a:p>
          <a:p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drugs-  </a:t>
            </a:r>
            <a:r>
              <a:rPr lang="en-US" sz="3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certain drugs that stop the cells from grow out of control. </a:t>
            </a: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46B5D4-DE03-C543-9BB1-0EE83EC8C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195A2-C5E7-654E-A812-044B6F7D23A8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2C8384-378B-7842-B55C-CFC4FCA46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184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1D05E96-46AE-8349-B1B7-3D6DE126B9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429492"/>
            <a:ext cx="4499264" cy="299950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E5E174-6FDC-D84F-BA35-79789DDB15D4}"/>
              </a:ext>
            </a:extLst>
          </p:cNvPr>
          <p:cNvSpPr txBox="1"/>
          <p:nvPr/>
        </p:nvSpPr>
        <p:spPr>
          <a:xfrm>
            <a:off x="1371600" y="3901719"/>
            <a:ext cx="55245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Follow-up care-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surgery the patient will need regular checkups after treatment for breast cancer. This help ensure that a if there are any changes or new symptoms the will be noted and treated.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6F2227-EB82-A543-A2F1-56F02FD36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576" y="1617453"/>
            <a:ext cx="4155076" cy="275994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6C1288-F0D6-5C4B-8619-DE6ADB4F1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8E7CC-5121-AD45-9B57-2CA7AF986CA2}" type="datetimeyyyy">
              <a:rPr lang="en-US" smtClean="0"/>
              <a:t>2022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EFD5CD-67FF-DD47-AFB4-4D2623570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7777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ustom 2">
      <a:dk1>
        <a:srgbClr val="000000"/>
      </a:dk1>
      <a:lt1>
        <a:srgbClr val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{A28C0BBA-986C-8646-85CD-8F91059F290B}tf10001072</Template>
  <TotalTime>5178</TotalTime>
  <Words>725</Words>
  <Application>Microsoft Macintosh PowerPoint</Application>
  <PresentationFormat>Widescreen</PresentationFormat>
  <Paragraphs>84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Franklin Gothic Book</vt:lpstr>
      <vt:lpstr>Times New Roman</vt:lpstr>
      <vt:lpstr>Crop</vt:lpstr>
      <vt:lpstr>Breast Cancer Management</vt:lpstr>
      <vt:lpstr>   Objectives</vt:lpstr>
      <vt:lpstr>What is Breast cancer?</vt:lpstr>
      <vt:lpstr>  Stages of breast cancer:  </vt:lpstr>
      <vt:lpstr>   Risk factors </vt:lpstr>
      <vt:lpstr>How is breast cancer diagnosed?</vt:lpstr>
      <vt:lpstr>    </vt:lpstr>
      <vt:lpstr>   Management options </vt:lpstr>
      <vt:lpstr>PowerPoint Presentation</vt:lpstr>
      <vt:lpstr>    Did you know? </vt:lpstr>
      <vt:lpstr>  References: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Breast Cancer Management</dc:title>
  <dc:creator>Microsoft Office User</dc:creator>
  <cp:lastModifiedBy>Microsoft Office User</cp:lastModifiedBy>
  <cp:revision>29</cp:revision>
  <dcterms:created xsi:type="dcterms:W3CDTF">2022-05-09T22:45:31Z</dcterms:created>
  <dcterms:modified xsi:type="dcterms:W3CDTF">2022-06-06T20:47:48Z</dcterms:modified>
</cp:coreProperties>
</file>