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354" r:id="rId6"/>
    <p:sldId id="355" r:id="rId7"/>
    <p:sldId id="343" r:id="rId8"/>
    <p:sldId id="300" r:id="rId9"/>
    <p:sldId id="273" r:id="rId10"/>
    <p:sldId id="301" r:id="rId11"/>
    <p:sldId id="304" r:id="rId12"/>
    <p:sldId id="305" r:id="rId13"/>
    <p:sldId id="306" r:id="rId14"/>
    <p:sldId id="307" r:id="rId15"/>
    <p:sldId id="308" r:id="rId16"/>
    <p:sldId id="312" r:id="rId17"/>
    <p:sldId id="309" r:id="rId18"/>
    <p:sldId id="310" r:id="rId19"/>
    <p:sldId id="313" r:id="rId20"/>
    <p:sldId id="278" r:id="rId21"/>
    <p:sldId id="279" r:id="rId22"/>
    <p:sldId id="280" r:id="rId23"/>
    <p:sldId id="281" r:id="rId24"/>
    <p:sldId id="282" r:id="rId25"/>
    <p:sldId id="318" r:id="rId26"/>
    <p:sldId id="319" r:id="rId27"/>
    <p:sldId id="317" r:id="rId28"/>
    <p:sldId id="320" r:id="rId29"/>
    <p:sldId id="321" r:id="rId30"/>
    <p:sldId id="353" r:id="rId31"/>
    <p:sldId id="348" r:id="rId32"/>
    <p:sldId id="344" r:id="rId33"/>
    <p:sldId id="345" r:id="rId34"/>
    <p:sldId id="288" r:id="rId35"/>
    <p:sldId id="289" r:id="rId36"/>
    <p:sldId id="328" r:id="rId37"/>
    <p:sldId id="329" r:id="rId38"/>
    <p:sldId id="291" r:id="rId39"/>
    <p:sldId id="292" r:id="rId40"/>
    <p:sldId id="333" r:id="rId41"/>
    <p:sldId id="293" r:id="rId42"/>
    <p:sldId id="330" r:id="rId43"/>
    <p:sldId id="294" r:id="rId44"/>
    <p:sldId id="295" r:id="rId45"/>
    <p:sldId id="349" r:id="rId46"/>
    <p:sldId id="356" r:id="rId4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2EA355-3AC5-452A-8AA9-F4D904F07F6D}" type="doc">
      <dgm:prSet loTypeId="urn:microsoft.com/office/officeart/2005/8/layout/radial1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E9AB6BF-532C-419D-BBF7-5407CE6D7788}">
      <dgm:prSet phldrT="[Text]" custT="1"/>
      <dgm:spPr/>
      <dgm:t>
        <a:bodyPr/>
        <a:lstStyle/>
        <a:p>
          <a:r>
            <a:rPr lang="en-US" sz="3600" dirty="0" smtClean="0">
              <a:solidFill>
                <a:schemeClr val="tx1">
                  <a:lumMod val="95000"/>
                  <a:lumOff val="5000"/>
                </a:schemeClr>
              </a:solidFill>
              <a:sym typeface="Wingdings 3"/>
            </a:rPr>
            <a:t> </a:t>
          </a:r>
          <a:r>
            <a:rPr lang="en-US" sz="3600" dirty="0" smtClean="0">
              <a:solidFill>
                <a:schemeClr val="tx1">
                  <a:lumMod val="95000"/>
                  <a:lumOff val="5000"/>
                </a:schemeClr>
              </a:solidFill>
            </a:rPr>
            <a:t>Ca</a:t>
          </a:r>
          <a:r>
            <a:rPr lang="en-US" sz="3600" baseline="30000" dirty="0" smtClean="0">
              <a:solidFill>
                <a:schemeClr val="tx1">
                  <a:lumMod val="95000"/>
                  <a:lumOff val="5000"/>
                </a:schemeClr>
              </a:solidFill>
            </a:rPr>
            <a:t>++</a:t>
          </a:r>
          <a:endParaRPr lang="en-US" sz="3600" baseline="30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C642475-6F48-46E6-82D7-48FD45F4866F}" type="parTrans" cxnId="{D1DDF2FC-B98F-4D8E-A8BA-368E4EE66CBF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84ACEC23-0933-4553-B052-35BED36B7A37}" type="sibTrans" cxnId="{D1DDF2FC-B98F-4D8E-A8BA-368E4EE66CBF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0219ED38-B985-4DC2-BF14-D4B219C87B8E}">
      <dgm:prSet phldrT="[Text]" custT="1"/>
      <dgm:spPr/>
      <dgm:t>
        <a:bodyPr/>
        <a:lstStyle/>
        <a:p>
          <a:r>
            <a:rPr lang="en-US" sz="32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PTH</a:t>
          </a:r>
          <a:endParaRPr lang="en-US" sz="32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31D1444-CD3C-473C-8ECB-D1057C3D6812}" type="parTrans" cxnId="{53599E68-80D2-4B1B-AEF4-8D98BDDD1826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B3FBE9B-7F89-42C7-B724-C3FA66D1C8A8}" type="sibTrans" cxnId="{53599E68-80D2-4B1B-AEF4-8D98BDDD1826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A129E40F-5E5A-488F-9D21-30313DCBFF01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Vitamin D</a:t>
          </a:r>
          <a:endParaRPr lang="en-US" sz="24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61A0E78-ED46-4F03-A396-535E4C8DAD09}" type="parTrans" cxnId="{126CF29F-21BF-40A3-A041-7227398A496E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B8FD46F-3F95-4854-BFBE-A016CD010535}" type="sibTrans" cxnId="{126CF29F-21BF-40A3-A041-7227398A496E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D456A97C-7165-4478-9ABE-C2CF506DDAE5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Malignancy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0410C78-01C5-41EF-AE4A-A0B095086204}" type="parTrans" cxnId="{ADE709B4-85D8-45E7-A8F7-59BF79A0F894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9B29D24-A934-40E6-B3E5-18E9A355C667}" type="sibTrans" cxnId="{ADE709B4-85D8-45E7-A8F7-59BF79A0F894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29BB4708-89A0-4CAA-A549-1D504A76A180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Medicines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78A375F-81BC-405E-8E1F-D68AD14DEE56}" type="parTrans" cxnId="{FD4A19F8-F026-4A9A-BE33-E97979141B79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1A49F15-0DFF-4E0B-BBBD-D6D342C504C5}" type="sibTrans" cxnId="{FD4A19F8-F026-4A9A-BE33-E97979141B79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831D7A0E-53A3-4F87-939F-81DE4CEB9242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Endocrine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469E6CF-2170-4B69-86A9-D0574E43E9AB}" type="parTrans" cxnId="{C006D057-6A40-4B1E-AB8F-47EAC96E4818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F3715AE-8BFA-418B-BA92-39427C2C2FEF}" type="sibTrans" cxnId="{C006D057-6A40-4B1E-AB8F-47EAC96E4818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C39C971F-75C5-4F22-BDF5-407CCA9AA2AC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Genetic</a:t>
          </a:r>
          <a:endParaRPr lang="en-US" sz="24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9BB8478-D08F-49C0-81CE-82E80D0E1A47}" type="parTrans" cxnId="{FCDC8F44-512D-4153-AED4-5D89DCB988B7}">
      <dgm:prSet custT="1"/>
      <dgm:spPr/>
      <dgm:t>
        <a:bodyPr/>
        <a:lstStyle/>
        <a:p>
          <a:endParaRPr lang="en-US" sz="8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4589BEB-4B73-43BE-A872-CE4C9845A578}" type="sibTrans" cxnId="{FCDC8F44-512D-4153-AED4-5D89DCB988B7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B4E35BE3-966A-4E0E-B72D-1660F102E4C1}" type="pres">
      <dgm:prSet presAssocID="{392EA355-3AC5-452A-8AA9-F4D904F07F6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FEB63B-7CFF-4C61-833A-F51F432404F9}" type="pres">
      <dgm:prSet presAssocID="{3E9AB6BF-532C-419D-BBF7-5407CE6D7788}" presName="centerShape" presStyleLbl="node0" presStyleIdx="0" presStyleCnt="1" custScaleX="125029" custScaleY="125029"/>
      <dgm:spPr/>
      <dgm:t>
        <a:bodyPr/>
        <a:lstStyle/>
        <a:p>
          <a:endParaRPr lang="en-US"/>
        </a:p>
      </dgm:t>
    </dgm:pt>
    <dgm:pt modelId="{94759659-9177-4814-A0FD-E9A7D4B00A0D}" type="pres">
      <dgm:prSet presAssocID="{C31D1444-CD3C-473C-8ECB-D1057C3D6812}" presName="Name9" presStyleLbl="parChTrans1D2" presStyleIdx="0" presStyleCnt="6"/>
      <dgm:spPr/>
      <dgm:t>
        <a:bodyPr/>
        <a:lstStyle/>
        <a:p>
          <a:endParaRPr lang="en-US"/>
        </a:p>
      </dgm:t>
    </dgm:pt>
    <dgm:pt modelId="{01258B49-9B29-4AF1-BE5D-E333172F1FAD}" type="pres">
      <dgm:prSet presAssocID="{C31D1444-CD3C-473C-8ECB-D1057C3D6812}" presName="connTx" presStyleLbl="parChTrans1D2" presStyleIdx="0" presStyleCnt="6"/>
      <dgm:spPr/>
      <dgm:t>
        <a:bodyPr/>
        <a:lstStyle/>
        <a:p>
          <a:endParaRPr lang="en-US"/>
        </a:p>
      </dgm:t>
    </dgm:pt>
    <dgm:pt modelId="{4B4C196A-610E-4882-AB16-C97C7ACC62C2}" type="pres">
      <dgm:prSet presAssocID="{0219ED38-B985-4DC2-BF14-D4B219C87B8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94D1BF-2CAB-4A52-B963-19CC54FA7243}" type="pres">
      <dgm:prSet presAssocID="{E61A0E78-ED46-4F03-A396-535E4C8DAD09}" presName="Name9" presStyleLbl="parChTrans1D2" presStyleIdx="1" presStyleCnt="6"/>
      <dgm:spPr/>
      <dgm:t>
        <a:bodyPr/>
        <a:lstStyle/>
        <a:p>
          <a:endParaRPr lang="en-US"/>
        </a:p>
      </dgm:t>
    </dgm:pt>
    <dgm:pt modelId="{66012CA4-7FBF-43E5-AFDD-EE91D3ED2894}" type="pres">
      <dgm:prSet presAssocID="{E61A0E78-ED46-4F03-A396-535E4C8DAD09}" presName="connTx" presStyleLbl="parChTrans1D2" presStyleIdx="1" presStyleCnt="6"/>
      <dgm:spPr/>
      <dgm:t>
        <a:bodyPr/>
        <a:lstStyle/>
        <a:p>
          <a:endParaRPr lang="en-US"/>
        </a:p>
      </dgm:t>
    </dgm:pt>
    <dgm:pt modelId="{45CDAB00-3B51-4C7A-A5B8-BA2BB8D6CF83}" type="pres">
      <dgm:prSet presAssocID="{A129E40F-5E5A-488F-9D21-30313DCBFF01}" presName="node" presStyleLbl="node1" presStyleIdx="1" presStyleCnt="6" custScaleX="1268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97F46E-3EFB-43B1-8354-588A3D3B0011}" type="pres">
      <dgm:prSet presAssocID="{C0410C78-01C5-41EF-AE4A-A0B095086204}" presName="Name9" presStyleLbl="parChTrans1D2" presStyleIdx="2" presStyleCnt="6"/>
      <dgm:spPr/>
      <dgm:t>
        <a:bodyPr/>
        <a:lstStyle/>
        <a:p>
          <a:endParaRPr lang="en-US"/>
        </a:p>
      </dgm:t>
    </dgm:pt>
    <dgm:pt modelId="{E26B8B00-F59C-43E0-8B6C-60FA21B7F366}" type="pres">
      <dgm:prSet presAssocID="{C0410C78-01C5-41EF-AE4A-A0B095086204}" presName="connTx" presStyleLbl="parChTrans1D2" presStyleIdx="2" presStyleCnt="6"/>
      <dgm:spPr/>
      <dgm:t>
        <a:bodyPr/>
        <a:lstStyle/>
        <a:p>
          <a:endParaRPr lang="en-US"/>
        </a:p>
      </dgm:t>
    </dgm:pt>
    <dgm:pt modelId="{DBD11E51-E037-4A33-B42E-51B1145D1AB9}" type="pres">
      <dgm:prSet presAssocID="{D456A97C-7165-4478-9ABE-C2CF506DDAE5}" presName="node" presStyleLbl="node1" presStyleIdx="2" presStyleCnt="6" custScaleX="1244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A0C1A5-0B33-4D44-B61F-A76D2D41D7A6}" type="pres">
      <dgm:prSet presAssocID="{578A375F-81BC-405E-8E1F-D68AD14DEE56}" presName="Name9" presStyleLbl="parChTrans1D2" presStyleIdx="3" presStyleCnt="6"/>
      <dgm:spPr/>
      <dgm:t>
        <a:bodyPr/>
        <a:lstStyle/>
        <a:p>
          <a:endParaRPr lang="en-US"/>
        </a:p>
      </dgm:t>
    </dgm:pt>
    <dgm:pt modelId="{EA471DE5-00F1-414B-A3B8-BD556C43810D}" type="pres">
      <dgm:prSet presAssocID="{578A375F-81BC-405E-8E1F-D68AD14DEE56}" presName="connTx" presStyleLbl="parChTrans1D2" presStyleIdx="3" presStyleCnt="6"/>
      <dgm:spPr/>
      <dgm:t>
        <a:bodyPr/>
        <a:lstStyle/>
        <a:p>
          <a:endParaRPr lang="en-US"/>
        </a:p>
      </dgm:t>
    </dgm:pt>
    <dgm:pt modelId="{8D5FD495-CC47-4394-907A-4AC0EC95AAD4}" type="pres">
      <dgm:prSet presAssocID="{29BB4708-89A0-4CAA-A549-1D504A76A180}" presName="node" presStyleLbl="node1" presStyleIdx="3" presStyleCnt="6" custScaleX="1240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9B3E27-769D-4A3F-8459-0FBDA255A206}" type="pres">
      <dgm:prSet presAssocID="{A469E6CF-2170-4B69-86A9-D0574E43E9AB}" presName="Name9" presStyleLbl="parChTrans1D2" presStyleIdx="4" presStyleCnt="6"/>
      <dgm:spPr/>
      <dgm:t>
        <a:bodyPr/>
        <a:lstStyle/>
        <a:p>
          <a:endParaRPr lang="en-US"/>
        </a:p>
      </dgm:t>
    </dgm:pt>
    <dgm:pt modelId="{0423CE79-27FF-448F-986E-C1E584FECF33}" type="pres">
      <dgm:prSet presAssocID="{A469E6CF-2170-4B69-86A9-D0574E43E9AB}" presName="connTx" presStyleLbl="parChTrans1D2" presStyleIdx="4" presStyleCnt="6"/>
      <dgm:spPr/>
      <dgm:t>
        <a:bodyPr/>
        <a:lstStyle/>
        <a:p>
          <a:endParaRPr lang="en-US"/>
        </a:p>
      </dgm:t>
    </dgm:pt>
    <dgm:pt modelId="{03575005-B322-47D3-BD65-5EAE0AAEB8B5}" type="pres">
      <dgm:prSet presAssocID="{831D7A0E-53A3-4F87-939F-81DE4CEB9242}" presName="node" presStyleLbl="node1" presStyleIdx="4" presStyleCnt="6" custScaleX="1221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ECDAB6-B4B8-44C7-9531-29BF25372AF2}" type="pres">
      <dgm:prSet presAssocID="{B9BB8478-D08F-49C0-81CE-82E80D0E1A47}" presName="Name9" presStyleLbl="parChTrans1D2" presStyleIdx="5" presStyleCnt="6"/>
      <dgm:spPr/>
      <dgm:t>
        <a:bodyPr/>
        <a:lstStyle/>
        <a:p>
          <a:endParaRPr lang="en-US"/>
        </a:p>
      </dgm:t>
    </dgm:pt>
    <dgm:pt modelId="{E6CCDBE4-A88E-45E1-A166-64379CB287EA}" type="pres">
      <dgm:prSet presAssocID="{B9BB8478-D08F-49C0-81CE-82E80D0E1A47}" presName="connTx" presStyleLbl="parChTrans1D2" presStyleIdx="5" presStyleCnt="6"/>
      <dgm:spPr/>
      <dgm:t>
        <a:bodyPr/>
        <a:lstStyle/>
        <a:p>
          <a:endParaRPr lang="en-US"/>
        </a:p>
      </dgm:t>
    </dgm:pt>
    <dgm:pt modelId="{E1C42763-1D18-485E-81B4-A9905F0D0A57}" type="pres">
      <dgm:prSet presAssocID="{C39C971F-75C5-4F22-BDF5-407CCA9AA2A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E709B4-85D8-45E7-A8F7-59BF79A0F894}" srcId="{3E9AB6BF-532C-419D-BBF7-5407CE6D7788}" destId="{D456A97C-7165-4478-9ABE-C2CF506DDAE5}" srcOrd="2" destOrd="0" parTransId="{C0410C78-01C5-41EF-AE4A-A0B095086204}" sibTransId="{A9B29D24-A934-40E6-B3E5-18E9A355C667}"/>
    <dgm:cxn modelId="{B48B6CC3-FD68-4062-9852-0D488DB7B70D}" type="presOf" srcId="{3E9AB6BF-532C-419D-BBF7-5407CE6D7788}" destId="{47FEB63B-7CFF-4C61-833A-F51F432404F9}" srcOrd="0" destOrd="0" presId="urn:microsoft.com/office/officeart/2005/8/layout/radial1"/>
    <dgm:cxn modelId="{126CF29F-21BF-40A3-A041-7227398A496E}" srcId="{3E9AB6BF-532C-419D-BBF7-5407CE6D7788}" destId="{A129E40F-5E5A-488F-9D21-30313DCBFF01}" srcOrd="1" destOrd="0" parTransId="{E61A0E78-ED46-4F03-A396-535E4C8DAD09}" sibTransId="{3B8FD46F-3F95-4854-BFBE-A016CD010535}"/>
    <dgm:cxn modelId="{6498249B-5B18-4690-ACF5-F0E47A60D5AF}" type="presOf" srcId="{D456A97C-7165-4478-9ABE-C2CF506DDAE5}" destId="{DBD11E51-E037-4A33-B42E-51B1145D1AB9}" srcOrd="0" destOrd="0" presId="urn:microsoft.com/office/officeart/2005/8/layout/radial1"/>
    <dgm:cxn modelId="{85CE7BA5-01BD-4D4F-A006-2671BD6617AD}" type="presOf" srcId="{29BB4708-89A0-4CAA-A549-1D504A76A180}" destId="{8D5FD495-CC47-4394-907A-4AC0EC95AAD4}" srcOrd="0" destOrd="0" presId="urn:microsoft.com/office/officeart/2005/8/layout/radial1"/>
    <dgm:cxn modelId="{D1DDF2FC-B98F-4D8E-A8BA-368E4EE66CBF}" srcId="{392EA355-3AC5-452A-8AA9-F4D904F07F6D}" destId="{3E9AB6BF-532C-419D-BBF7-5407CE6D7788}" srcOrd="0" destOrd="0" parTransId="{BC642475-6F48-46E6-82D7-48FD45F4866F}" sibTransId="{84ACEC23-0933-4553-B052-35BED36B7A37}"/>
    <dgm:cxn modelId="{B36143EB-A3D3-4B37-954E-A74D5FA444D4}" type="presOf" srcId="{B9BB8478-D08F-49C0-81CE-82E80D0E1A47}" destId="{E6CCDBE4-A88E-45E1-A166-64379CB287EA}" srcOrd="1" destOrd="0" presId="urn:microsoft.com/office/officeart/2005/8/layout/radial1"/>
    <dgm:cxn modelId="{55A551C3-AB3E-4283-A833-523BB39F8FA2}" type="presOf" srcId="{578A375F-81BC-405E-8E1F-D68AD14DEE56}" destId="{5EA0C1A5-0B33-4D44-B61F-A76D2D41D7A6}" srcOrd="0" destOrd="0" presId="urn:microsoft.com/office/officeart/2005/8/layout/radial1"/>
    <dgm:cxn modelId="{FD0788CE-C87A-440A-95A2-967756EDA41B}" type="presOf" srcId="{392EA355-3AC5-452A-8AA9-F4D904F07F6D}" destId="{B4E35BE3-966A-4E0E-B72D-1660F102E4C1}" srcOrd="0" destOrd="0" presId="urn:microsoft.com/office/officeart/2005/8/layout/radial1"/>
    <dgm:cxn modelId="{725BCEB2-F6B4-47DA-A908-5408F5A11B58}" type="presOf" srcId="{E61A0E78-ED46-4F03-A396-535E4C8DAD09}" destId="{6394D1BF-2CAB-4A52-B963-19CC54FA7243}" srcOrd="0" destOrd="0" presId="urn:microsoft.com/office/officeart/2005/8/layout/radial1"/>
    <dgm:cxn modelId="{F0EAE7AB-72A3-4820-A8E6-1DCE3FA7885F}" type="presOf" srcId="{C39C971F-75C5-4F22-BDF5-407CCA9AA2AC}" destId="{E1C42763-1D18-485E-81B4-A9905F0D0A57}" srcOrd="0" destOrd="0" presId="urn:microsoft.com/office/officeart/2005/8/layout/radial1"/>
    <dgm:cxn modelId="{61E6CF8A-D815-462E-ADEE-14C0604479C9}" type="presOf" srcId="{C31D1444-CD3C-473C-8ECB-D1057C3D6812}" destId="{01258B49-9B29-4AF1-BE5D-E333172F1FAD}" srcOrd="1" destOrd="0" presId="urn:microsoft.com/office/officeart/2005/8/layout/radial1"/>
    <dgm:cxn modelId="{C006D057-6A40-4B1E-AB8F-47EAC96E4818}" srcId="{3E9AB6BF-532C-419D-BBF7-5407CE6D7788}" destId="{831D7A0E-53A3-4F87-939F-81DE4CEB9242}" srcOrd="4" destOrd="0" parTransId="{A469E6CF-2170-4B69-86A9-D0574E43E9AB}" sibTransId="{6F3715AE-8BFA-418B-BA92-39427C2C2FEF}"/>
    <dgm:cxn modelId="{F5B29BC7-5E7D-4DDF-8FDB-0CD9D06DC792}" type="presOf" srcId="{A129E40F-5E5A-488F-9D21-30313DCBFF01}" destId="{45CDAB00-3B51-4C7A-A5B8-BA2BB8D6CF83}" srcOrd="0" destOrd="0" presId="urn:microsoft.com/office/officeart/2005/8/layout/radial1"/>
    <dgm:cxn modelId="{FD4A19F8-F026-4A9A-BE33-E97979141B79}" srcId="{3E9AB6BF-532C-419D-BBF7-5407CE6D7788}" destId="{29BB4708-89A0-4CAA-A549-1D504A76A180}" srcOrd="3" destOrd="0" parTransId="{578A375F-81BC-405E-8E1F-D68AD14DEE56}" sibTransId="{91A49F15-0DFF-4E0B-BBBD-D6D342C504C5}"/>
    <dgm:cxn modelId="{3756A92F-F3FF-4ADD-8264-E657D7D1E59C}" type="presOf" srcId="{831D7A0E-53A3-4F87-939F-81DE4CEB9242}" destId="{03575005-B322-47D3-BD65-5EAE0AAEB8B5}" srcOrd="0" destOrd="0" presId="urn:microsoft.com/office/officeart/2005/8/layout/radial1"/>
    <dgm:cxn modelId="{703B913B-5799-4C3E-9A7C-34C35676AB14}" type="presOf" srcId="{C0410C78-01C5-41EF-AE4A-A0B095086204}" destId="{E26B8B00-F59C-43E0-8B6C-60FA21B7F366}" srcOrd="1" destOrd="0" presId="urn:microsoft.com/office/officeart/2005/8/layout/radial1"/>
    <dgm:cxn modelId="{D93DFD72-5E6C-4986-B040-F8C041D70348}" type="presOf" srcId="{B9BB8478-D08F-49C0-81CE-82E80D0E1A47}" destId="{C5ECDAB6-B4B8-44C7-9531-29BF25372AF2}" srcOrd="0" destOrd="0" presId="urn:microsoft.com/office/officeart/2005/8/layout/radial1"/>
    <dgm:cxn modelId="{FCDC8F44-512D-4153-AED4-5D89DCB988B7}" srcId="{3E9AB6BF-532C-419D-BBF7-5407CE6D7788}" destId="{C39C971F-75C5-4F22-BDF5-407CCA9AA2AC}" srcOrd="5" destOrd="0" parTransId="{B9BB8478-D08F-49C0-81CE-82E80D0E1A47}" sibTransId="{64589BEB-4B73-43BE-A872-CE4C9845A578}"/>
    <dgm:cxn modelId="{53599E68-80D2-4B1B-AEF4-8D98BDDD1826}" srcId="{3E9AB6BF-532C-419D-BBF7-5407CE6D7788}" destId="{0219ED38-B985-4DC2-BF14-D4B219C87B8E}" srcOrd="0" destOrd="0" parTransId="{C31D1444-CD3C-473C-8ECB-D1057C3D6812}" sibTransId="{FB3FBE9B-7F89-42C7-B724-C3FA66D1C8A8}"/>
    <dgm:cxn modelId="{46B460C6-2B07-4DEF-9DDA-C7753530C6AF}" type="presOf" srcId="{A469E6CF-2170-4B69-86A9-D0574E43E9AB}" destId="{089B3E27-769D-4A3F-8459-0FBDA255A206}" srcOrd="0" destOrd="0" presId="urn:microsoft.com/office/officeart/2005/8/layout/radial1"/>
    <dgm:cxn modelId="{AD6533E9-9F19-4B2C-A0FB-2ADFE2FC90A2}" type="presOf" srcId="{578A375F-81BC-405E-8E1F-D68AD14DEE56}" destId="{EA471DE5-00F1-414B-A3B8-BD556C43810D}" srcOrd="1" destOrd="0" presId="urn:microsoft.com/office/officeart/2005/8/layout/radial1"/>
    <dgm:cxn modelId="{9A7D0B91-20C5-412D-9349-4ED84C0CF80C}" type="presOf" srcId="{A469E6CF-2170-4B69-86A9-D0574E43E9AB}" destId="{0423CE79-27FF-448F-986E-C1E584FECF33}" srcOrd="1" destOrd="0" presId="urn:microsoft.com/office/officeart/2005/8/layout/radial1"/>
    <dgm:cxn modelId="{525A4B79-5303-4DBB-BB20-4212DB96DFA0}" type="presOf" srcId="{C0410C78-01C5-41EF-AE4A-A0B095086204}" destId="{C197F46E-3EFB-43B1-8354-588A3D3B0011}" srcOrd="0" destOrd="0" presId="urn:microsoft.com/office/officeart/2005/8/layout/radial1"/>
    <dgm:cxn modelId="{23DD938E-3B40-4CB3-B295-67B4A7F8F29B}" type="presOf" srcId="{E61A0E78-ED46-4F03-A396-535E4C8DAD09}" destId="{66012CA4-7FBF-43E5-AFDD-EE91D3ED2894}" srcOrd="1" destOrd="0" presId="urn:microsoft.com/office/officeart/2005/8/layout/radial1"/>
    <dgm:cxn modelId="{AEF37ABD-0682-4841-B560-3E9871EA59CD}" type="presOf" srcId="{0219ED38-B985-4DC2-BF14-D4B219C87B8E}" destId="{4B4C196A-610E-4882-AB16-C97C7ACC62C2}" srcOrd="0" destOrd="0" presId="urn:microsoft.com/office/officeart/2005/8/layout/radial1"/>
    <dgm:cxn modelId="{B773B002-C3D3-4EA5-A052-0A9E3EF26E83}" type="presOf" srcId="{C31D1444-CD3C-473C-8ECB-D1057C3D6812}" destId="{94759659-9177-4814-A0FD-E9A7D4B00A0D}" srcOrd="0" destOrd="0" presId="urn:microsoft.com/office/officeart/2005/8/layout/radial1"/>
    <dgm:cxn modelId="{A8E1031F-C8FD-45DA-934F-C9DB5D1ED2FB}" type="presParOf" srcId="{B4E35BE3-966A-4E0E-B72D-1660F102E4C1}" destId="{47FEB63B-7CFF-4C61-833A-F51F432404F9}" srcOrd="0" destOrd="0" presId="urn:microsoft.com/office/officeart/2005/8/layout/radial1"/>
    <dgm:cxn modelId="{E95AD5BA-D837-487C-AADA-45FF7D522A87}" type="presParOf" srcId="{B4E35BE3-966A-4E0E-B72D-1660F102E4C1}" destId="{94759659-9177-4814-A0FD-E9A7D4B00A0D}" srcOrd="1" destOrd="0" presId="urn:microsoft.com/office/officeart/2005/8/layout/radial1"/>
    <dgm:cxn modelId="{39D86BB1-1949-40D4-8CE5-85F2C364B2A5}" type="presParOf" srcId="{94759659-9177-4814-A0FD-E9A7D4B00A0D}" destId="{01258B49-9B29-4AF1-BE5D-E333172F1FAD}" srcOrd="0" destOrd="0" presId="urn:microsoft.com/office/officeart/2005/8/layout/radial1"/>
    <dgm:cxn modelId="{8FFF5ECD-7143-4B31-96C6-AC5F7F94890A}" type="presParOf" srcId="{B4E35BE3-966A-4E0E-B72D-1660F102E4C1}" destId="{4B4C196A-610E-4882-AB16-C97C7ACC62C2}" srcOrd="2" destOrd="0" presId="urn:microsoft.com/office/officeart/2005/8/layout/radial1"/>
    <dgm:cxn modelId="{C1A74E70-3801-49FB-A292-4CC5EE803F93}" type="presParOf" srcId="{B4E35BE3-966A-4E0E-B72D-1660F102E4C1}" destId="{6394D1BF-2CAB-4A52-B963-19CC54FA7243}" srcOrd="3" destOrd="0" presId="urn:microsoft.com/office/officeart/2005/8/layout/radial1"/>
    <dgm:cxn modelId="{1160A759-5A6F-4369-81FF-816EF989232A}" type="presParOf" srcId="{6394D1BF-2CAB-4A52-B963-19CC54FA7243}" destId="{66012CA4-7FBF-43E5-AFDD-EE91D3ED2894}" srcOrd="0" destOrd="0" presId="urn:microsoft.com/office/officeart/2005/8/layout/radial1"/>
    <dgm:cxn modelId="{82B92940-7F36-4878-BCDE-62CF6683916D}" type="presParOf" srcId="{B4E35BE3-966A-4E0E-B72D-1660F102E4C1}" destId="{45CDAB00-3B51-4C7A-A5B8-BA2BB8D6CF83}" srcOrd="4" destOrd="0" presId="urn:microsoft.com/office/officeart/2005/8/layout/radial1"/>
    <dgm:cxn modelId="{2E0BF604-A590-49A1-956B-F088D867F599}" type="presParOf" srcId="{B4E35BE3-966A-4E0E-B72D-1660F102E4C1}" destId="{C197F46E-3EFB-43B1-8354-588A3D3B0011}" srcOrd="5" destOrd="0" presId="urn:microsoft.com/office/officeart/2005/8/layout/radial1"/>
    <dgm:cxn modelId="{68D7C952-703A-406E-8A65-C1C7F12DE8E3}" type="presParOf" srcId="{C197F46E-3EFB-43B1-8354-588A3D3B0011}" destId="{E26B8B00-F59C-43E0-8B6C-60FA21B7F366}" srcOrd="0" destOrd="0" presId="urn:microsoft.com/office/officeart/2005/8/layout/radial1"/>
    <dgm:cxn modelId="{CEF6B039-8152-4114-88C1-36E75ECD8E54}" type="presParOf" srcId="{B4E35BE3-966A-4E0E-B72D-1660F102E4C1}" destId="{DBD11E51-E037-4A33-B42E-51B1145D1AB9}" srcOrd="6" destOrd="0" presId="urn:microsoft.com/office/officeart/2005/8/layout/radial1"/>
    <dgm:cxn modelId="{5167EE77-2468-4DC9-8300-CA497D5ED713}" type="presParOf" srcId="{B4E35BE3-966A-4E0E-B72D-1660F102E4C1}" destId="{5EA0C1A5-0B33-4D44-B61F-A76D2D41D7A6}" srcOrd="7" destOrd="0" presId="urn:microsoft.com/office/officeart/2005/8/layout/radial1"/>
    <dgm:cxn modelId="{40F0CAA8-706C-4E83-843B-980D7E3C811C}" type="presParOf" srcId="{5EA0C1A5-0B33-4D44-B61F-A76D2D41D7A6}" destId="{EA471DE5-00F1-414B-A3B8-BD556C43810D}" srcOrd="0" destOrd="0" presId="urn:microsoft.com/office/officeart/2005/8/layout/radial1"/>
    <dgm:cxn modelId="{74E41629-DC51-47DB-B2CE-B2589F95694F}" type="presParOf" srcId="{B4E35BE3-966A-4E0E-B72D-1660F102E4C1}" destId="{8D5FD495-CC47-4394-907A-4AC0EC95AAD4}" srcOrd="8" destOrd="0" presId="urn:microsoft.com/office/officeart/2005/8/layout/radial1"/>
    <dgm:cxn modelId="{6B922BDA-BF52-4806-9642-A4ECE705744E}" type="presParOf" srcId="{B4E35BE3-966A-4E0E-B72D-1660F102E4C1}" destId="{089B3E27-769D-4A3F-8459-0FBDA255A206}" srcOrd="9" destOrd="0" presId="urn:microsoft.com/office/officeart/2005/8/layout/radial1"/>
    <dgm:cxn modelId="{C053B336-AAE4-4E57-AF05-FADC5EF31656}" type="presParOf" srcId="{089B3E27-769D-4A3F-8459-0FBDA255A206}" destId="{0423CE79-27FF-448F-986E-C1E584FECF33}" srcOrd="0" destOrd="0" presId="urn:microsoft.com/office/officeart/2005/8/layout/radial1"/>
    <dgm:cxn modelId="{20893AF7-793A-43C7-9F42-8E71132EC840}" type="presParOf" srcId="{B4E35BE3-966A-4E0E-B72D-1660F102E4C1}" destId="{03575005-B322-47D3-BD65-5EAE0AAEB8B5}" srcOrd="10" destOrd="0" presId="urn:microsoft.com/office/officeart/2005/8/layout/radial1"/>
    <dgm:cxn modelId="{E5596015-2338-49D3-BABD-2EC45B60D16C}" type="presParOf" srcId="{B4E35BE3-966A-4E0E-B72D-1660F102E4C1}" destId="{C5ECDAB6-B4B8-44C7-9531-29BF25372AF2}" srcOrd="11" destOrd="0" presId="urn:microsoft.com/office/officeart/2005/8/layout/radial1"/>
    <dgm:cxn modelId="{20A0DABC-20D5-425A-861A-FF86FC26EE11}" type="presParOf" srcId="{C5ECDAB6-B4B8-44C7-9531-29BF25372AF2}" destId="{E6CCDBE4-A88E-45E1-A166-64379CB287EA}" srcOrd="0" destOrd="0" presId="urn:microsoft.com/office/officeart/2005/8/layout/radial1"/>
    <dgm:cxn modelId="{30D6B030-9B1E-4C53-A516-1D372CAA42CF}" type="presParOf" srcId="{B4E35BE3-966A-4E0E-B72D-1660F102E4C1}" destId="{E1C42763-1D18-485E-81B4-A9905F0D0A57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EB63B-7CFF-4C61-833A-F51F432404F9}">
      <dsp:nvSpPr>
        <dsp:cNvPr id="0" name=""/>
        <dsp:cNvSpPr/>
      </dsp:nvSpPr>
      <dsp:spPr>
        <a:xfrm>
          <a:off x="3948047" y="1764154"/>
          <a:ext cx="1851729" cy="185172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tx1">
                  <a:lumMod val="95000"/>
                  <a:lumOff val="5000"/>
                </a:schemeClr>
              </a:solidFill>
              <a:sym typeface="Wingdings 3"/>
            </a:rPr>
            <a:t> </a:t>
          </a:r>
          <a:r>
            <a:rPr lang="en-US" sz="36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Ca</a:t>
          </a:r>
          <a:r>
            <a:rPr lang="en-US" sz="3600" kern="1200" baseline="30000" dirty="0" smtClean="0">
              <a:solidFill>
                <a:schemeClr val="tx1">
                  <a:lumMod val="95000"/>
                  <a:lumOff val="5000"/>
                </a:schemeClr>
              </a:solidFill>
            </a:rPr>
            <a:t>++</a:t>
          </a:r>
          <a:endParaRPr lang="en-US" sz="3600" kern="1200" baseline="300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219226" y="2035333"/>
        <a:ext cx="1309371" cy="1309371"/>
      </dsp:txXfrm>
    </dsp:sp>
    <dsp:sp modelId="{94759659-9177-4814-A0FD-E9A7D4B00A0D}">
      <dsp:nvSpPr>
        <dsp:cNvPr id="0" name=""/>
        <dsp:cNvSpPr/>
      </dsp:nvSpPr>
      <dsp:spPr>
        <a:xfrm rot="16200000">
          <a:off x="4743355" y="1619971"/>
          <a:ext cx="261113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261113" y="136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867384" y="1627069"/>
        <a:ext cx="13055" cy="13055"/>
      </dsp:txXfrm>
    </dsp:sp>
    <dsp:sp modelId="{4B4C196A-610E-4882-AB16-C97C7ACC62C2}">
      <dsp:nvSpPr>
        <dsp:cNvPr id="0" name=""/>
        <dsp:cNvSpPr/>
      </dsp:nvSpPr>
      <dsp:spPr>
        <a:xfrm>
          <a:off x="4133392" y="22000"/>
          <a:ext cx="1481039" cy="148103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PTH</a:t>
          </a:r>
          <a:endParaRPr lang="en-US" sz="32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350285" y="238893"/>
        <a:ext cx="1047253" cy="1047253"/>
      </dsp:txXfrm>
    </dsp:sp>
    <dsp:sp modelId="{6394D1BF-2CAB-4A52-B963-19CC54FA7243}">
      <dsp:nvSpPr>
        <dsp:cNvPr id="0" name=""/>
        <dsp:cNvSpPr/>
      </dsp:nvSpPr>
      <dsp:spPr>
        <a:xfrm rot="19800000">
          <a:off x="5667255" y="2181816"/>
          <a:ext cx="126576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126576" y="136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727379" y="2192277"/>
        <a:ext cx="6328" cy="6328"/>
      </dsp:txXfrm>
    </dsp:sp>
    <dsp:sp modelId="{45CDAB00-3B51-4C7A-A5B8-BA2BB8D6CF83}">
      <dsp:nvSpPr>
        <dsp:cNvPr id="0" name=""/>
        <dsp:cNvSpPr/>
      </dsp:nvSpPr>
      <dsp:spPr>
        <a:xfrm>
          <a:off x="5603869" y="985749"/>
          <a:ext cx="1878610" cy="1481039"/>
        </a:xfrm>
        <a:prstGeom prst="ellipse">
          <a:avLst/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shade val="51000"/>
                <a:satMod val="130000"/>
              </a:schemeClr>
            </a:gs>
            <a:gs pos="80000">
              <a:schemeClr val="accent5">
                <a:hueOff val="-1986775"/>
                <a:satOff val="7962"/>
                <a:lumOff val="1726"/>
                <a:alphaOff val="0"/>
                <a:shade val="93000"/>
                <a:satMod val="13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Vitamin D</a:t>
          </a:r>
          <a:endParaRPr lang="en-US" sz="24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878985" y="1202642"/>
        <a:ext cx="1328378" cy="1047253"/>
      </dsp:txXfrm>
    </dsp:sp>
    <dsp:sp modelId="{C197F46E-3EFB-43B1-8354-588A3D3B0011}">
      <dsp:nvSpPr>
        <dsp:cNvPr id="0" name=""/>
        <dsp:cNvSpPr/>
      </dsp:nvSpPr>
      <dsp:spPr>
        <a:xfrm rot="1800000">
          <a:off x="5666537" y="3173649"/>
          <a:ext cx="137296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137296" y="136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731753" y="3183843"/>
        <a:ext cx="6864" cy="6864"/>
      </dsp:txXfrm>
    </dsp:sp>
    <dsp:sp modelId="{DBD11E51-E037-4A33-B42E-51B1145D1AB9}">
      <dsp:nvSpPr>
        <dsp:cNvPr id="0" name=""/>
        <dsp:cNvSpPr/>
      </dsp:nvSpPr>
      <dsp:spPr>
        <a:xfrm>
          <a:off x="5621375" y="2913248"/>
          <a:ext cx="1843598" cy="1481039"/>
        </a:xfrm>
        <a:prstGeom prst="ellipse">
          <a:avLst/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shade val="51000"/>
                <a:satMod val="130000"/>
              </a:schemeClr>
            </a:gs>
            <a:gs pos="80000">
              <a:schemeClr val="accent5">
                <a:hueOff val="-3973551"/>
                <a:satOff val="15924"/>
                <a:lumOff val="3451"/>
                <a:alphaOff val="0"/>
                <a:shade val="93000"/>
                <a:satMod val="13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Malignancy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891364" y="3130141"/>
        <a:ext cx="1303620" cy="1047253"/>
      </dsp:txXfrm>
    </dsp:sp>
    <dsp:sp modelId="{5EA0C1A5-0B33-4D44-B61F-A76D2D41D7A6}">
      <dsp:nvSpPr>
        <dsp:cNvPr id="0" name=""/>
        <dsp:cNvSpPr/>
      </dsp:nvSpPr>
      <dsp:spPr>
        <a:xfrm rot="5400000">
          <a:off x="4743355" y="3732814"/>
          <a:ext cx="261113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261113" y="136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867384" y="3739912"/>
        <a:ext cx="13055" cy="13055"/>
      </dsp:txXfrm>
    </dsp:sp>
    <dsp:sp modelId="{8D5FD495-CC47-4394-907A-4AC0EC95AAD4}">
      <dsp:nvSpPr>
        <dsp:cNvPr id="0" name=""/>
        <dsp:cNvSpPr/>
      </dsp:nvSpPr>
      <dsp:spPr>
        <a:xfrm>
          <a:off x="3955178" y="3876997"/>
          <a:ext cx="1837467" cy="1481039"/>
        </a:xfrm>
        <a:prstGeom prst="ellipse">
          <a:avLst/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shade val="51000"/>
                <a:satMod val="130000"/>
              </a:schemeClr>
            </a:gs>
            <a:gs pos="80000">
              <a:schemeClr val="accent5">
                <a:hueOff val="-5960326"/>
                <a:satOff val="23887"/>
                <a:lumOff val="5177"/>
                <a:alphaOff val="0"/>
                <a:shade val="93000"/>
                <a:satMod val="13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Medicines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224269" y="4093890"/>
        <a:ext cx="1299285" cy="1047253"/>
      </dsp:txXfrm>
    </dsp:sp>
    <dsp:sp modelId="{089B3E27-769D-4A3F-8459-0FBDA255A206}">
      <dsp:nvSpPr>
        <dsp:cNvPr id="0" name=""/>
        <dsp:cNvSpPr/>
      </dsp:nvSpPr>
      <dsp:spPr>
        <a:xfrm rot="9000000">
          <a:off x="3933950" y="3176340"/>
          <a:ext cx="148057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148057" y="136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10800000">
        <a:off x="4004277" y="3186264"/>
        <a:ext cx="7402" cy="7402"/>
      </dsp:txXfrm>
    </dsp:sp>
    <dsp:sp modelId="{03575005-B322-47D3-BD65-5EAE0AAEB8B5}">
      <dsp:nvSpPr>
        <dsp:cNvPr id="0" name=""/>
        <dsp:cNvSpPr/>
      </dsp:nvSpPr>
      <dsp:spPr>
        <a:xfrm>
          <a:off x="2300089" y="2913248"/>
          <a:ext cx="1809119" cy="1481039"/>
        </a:xfrm>
        <a:prstGeom prst="ellipse">
          <a:avLst/>
        </a:prstGeom>
        <a:gradFill rotWithShape="0">
          <a:gsLst>
            <a:gs pos="0">
              <a:schemeClr val="accent5">
                <a:hueOff val="-7947101"/>
                <a:satOff val="31849"/>
                <a:lumOff val="6902"/>
                <a:alphaOff val="0"/>
                <a:shade val="51000"/>
                <a:satMod val="130000"/>
              </a:schemeClr>
            </a:gs>
            <a:gs pos="80000">
              <a:schemeClr val="accent5">
                <a:hueOff val="-7947101"/>
                <a:satOff val="31849"/>
                <a:lumOff val="6902"/>
                <a:alphaOff val="0"/>
                <a:shade val="93000"/>
                <a:satMod val="130000"/>
              </a:schemeClr>
            </a:gs>
            <a:gs pos="100000">
              <a:schemeClr val="accent5">
                <a:hueOff val="-7947101"/>
                <a:satOff val="31849"/>
                <a:lumOff val="69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Endocrine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565028" y="3130141"/>
        <a:ext cx="1279241" cy="1047253"/>
      </dsp:txXfrm>
    </dsp:sp>
    <dsp:sp modelId="{C5ECDAB6-B4B8-44C7-9531-29BF25372AF2}">
      <dsp:nvSpPr>
        <dsp:cNvPr id="0" name=""/>
        <dsp:cNvSpPr/>
      </dsp:nvSpPr>
      <dsp:spPr>
        <a:xfrm rot="12600000">
          <a:off x="3828467" y="2148182"/>
          <a:ext cx="261113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261113" y="136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10800000">
        <a:off x="3952496" y="2155280"/>
        <a:ext cx="13055" cy="13055"/>
      </dsp:txXfrm>
    </dsp:sp>
    <dsp:sp modelId="{E1C42763-1D18-485E-81B4-A9905F0D0A57}">
      <dsp:nvSpPr>
        <dsp:cNvPr id="0" name=""/>
        <dsp:cNvSpPr/>
      </dsp:nvSpPr>
      <dsp:spPr>
        <a:xfrm>
          <a:off x="2464129" y="985749"/>
          <a:ext cx="1481039" cy="1481039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Genetic</a:t>
          </a:r>
          <a:endParaRPr lang="en-US" sz="24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681022" y="1202642"/>
        <a:ext cx="1047253" cy="10472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10/07/1440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Parathyroid </a:t>
            </a:r>
            <a:r>
              <a:rPr lang="en-US" b="1" dirty="0" smtClean="0"/>
              <a:t>disease </a:t>
            </a:r>
            <a:r>
              <a:rPr lang="en-US" b="1" dirty="0" smtClean="0"/>
              <a:t>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ar-LY" sz="3600" b="1" i="1" dirty="0" smtClean="0">
              <a:solidFill>
                <a:srgbClr val="C00000"/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n-US" sz="3600" b="1" i="1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Dr </a:t>
            </a:r>
            <a:r>
              <a:rPr lang="en-US" sz="3600" b="1" i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Mousa Tuwati Alfakhri</a:t>
            </a:r>
            <a:endParaRPr lang="ar-SA" sz="3600" b="1" i="1" dirty="0">
              <a:solidFill>
                <a:srgbClr val="C00000"/>
              </a:solidFill>
              <a:latin typeface="Aparajita" pitchFamily="34" charset="0"/>
            </a:endParaRPr>
          </a:p>
          <a:p>
            <a:endParaRPr lang="ar-SA" sz="3600" b="1" dirty="0">
              <a:solidFill>
                <a:srgbClr val="C00000"/>
              </a:solidFill>
              <a:latin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58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19256" cy="1301006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Clinical features of Primary </a:t>
            </a:r>
            <a:r>
              <a:rPr lang="en-US" b="1" dirty="0">
                <a:solidFill>
                  <a:srgbClr val="FF0000"/>
                </a:solidFill>
              </a:rPr>
              <a:t>hyperparathyroidism </a:t>
            </a:r>
            <a:br>
              <a:rPr lang="en-US" b="1" dirty="0">
                <a:solidFill>
                  <a:srgbClr val="FF0000"/>
                </a:solidFill>
              </a:rPr>
            </a:b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000" dirty="0"/>
              <a:t> </a:t>
            </a:r>
            <a:r>
              <a:rPr lang="en-US" sz="4000" dirty="0" smtClean="0"/>
              <a:t>90%  are asymptomatic, accidental diagosed on routine investigation</a:t>
            </a:r>
          </a:p>
          <a:p>
            <a:pPr algn="l" rtl="0"/>
            <a:r>
              <a:rPr lang="en-US" sz="4000" dirty="0" smtClean="0"/>
              <a:t>Symtomes of hypercalcemia</a:t>
            </a:r>
          </a:p>
          <a:p>
            <a:pPr algn="l" rtl="0"/>
            <a:r>
              <a:rPr lang="en-US" sz="4000" dirty="0" smtClean="0"/>
              <a:t>Renal and bones complication 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280197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7239000" cy="4525963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Renal 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dirty="0" smtClean="0"/>
              <a:t>Nephrolithiasis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dirty="0" smtClean="0"/>
              <a:t>Nephrogenic Diabetes Insipidus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dirty="0" smtClean="0"/>
              <a:t>Nephrocalcinosis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BF81DE-31E4-411F-8B66-6B9E77C49241}" type="slidenum">
              <a:rPr/>
              <a:pPr>
                <a:defRPr/>
              </a:p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850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b="1" dirty="0" smtClean="0">
                <a:solidFill>
                  <a:srgbClr val="C00000"/>
                </a:solidFill>
              </a:rPr>
              <a:t>Skeleton 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Bone pains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Arthritis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Osteoporosis</a:t>
            </a:r>
          </a:p>
          <a:p>
            <a:pPr algn="l" rtl="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Osteitis fibrosa </a:t>
            </a:r>
            <a:r>
              <a:rPr lang="en-US" sz="2800" dirty="0" smtClean="0"/>
              <a:t>cystica(</a:t>
            </a:r>
            <a:r>
              <a:rPr lang="en-US" sz="2800" dirty="0"/>
              <a:t>subperiosteal resorption of the distal phalanges, distal tappering of the clavicles, a “salt and pepper” appearance of the skull ,</a:t>
            </a:r>
            <a:r>
              <a:rPr lang="en-US" sz="2800" dirty="0" smtClean="0"/>
              <a:t>bone </a:t>
            </a:r>
            <a:r>
              <a:rPr lang="en-US" sz="2800" dirty="0"/>
              <a:t>cysts and brown tumors of the long bones</a:t>
            </a:r>
            <a:r>
              <a:rPr lang="en-US" sz="2800" dirty="0" smtClean="0"/>
              <a:t> )</a:t>
            </a:r>
          </a:p>
          <a:p>
            <a:pPr algn="l" rtl="0" eaLnBrk="1" hangingPunct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2800" dirty="0" smtClean="0"/>
              <a:t>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5F7D80-AB26-456A-856C-36CFC5F35C97}" type="slidenum">
              <a:rPr/>
              <a:pPr>
                <a:defRPr/>
              </a:p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85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162800" cy="4525963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FontTx/>
              <a:buNone/>
            </a:pPr>
            <a:r>
              <a:rPr lang="en-US" b="1" dirty="0" smtClean="0">
                <a:solidFill>
                  <a:srgbClr val="C00000"/>
                </a:solidFill>
              </a:rPr>
              <a:t>Abdominal 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Nausea, vomiting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Severe anorexia, weight loss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Constipation (not relieved by Rx.)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Abdominal pain (vague and diffuse)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Pancreatitis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dirty="0" smtClean="0"/>
              <a:t>Peptic ulcer disease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580448-BA1D-4960-B4B0-6533D4A0644A}" type="slidenum">
              <a:rPr/>
              <a:pPr>
                <a:defRPr/>
              </a:pPr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775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772400" cy="4724400"/>
          </a:xfrm>
        </p:spPr>
        <p:txBody>
          <a:bodyPr>
            <a:normAutofit/>
          </a:bodyPr>
          <a:lstStyle/>
          <a:p>
            <a:pPr algn="l" rtl="0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Psychological 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Impaired concentration 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Impaired memory, Depression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Confusion, stupor, coma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Lethargy and severe fatigue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Extreme muscle weakness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8D8D912-3E58-4DD7-A5E8-C503F5660D1B}" type="slidenum">
              <a:rPr/>
              <a:pPr>
                <a:defRPr/>
              </a:pPr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345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Features </a:t>
            </a:r>
            <a:endParaRPr lang="en-US" dirty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525963"/>
          </a:xfrm>
        </p:spPr>
        <p:txBody>
          <a:bodyPr>
            <a:normAutofit fontScale="92500" lnSpcReduction="20000"/>
          </a:bodyPr>
          <a:lstStyle/>
          <a:p>
            <a:pPr algn="l" rtl="0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3000" b="1" dirty="0" smtClean="0">
                <a:solidFill>
                  <a:srgbClr val="C00000"/>
                </a:solidFill>
              </a:rPr>
              <a:t>Cardiovascular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Hypertension, Increased risk of CHD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ECG changes of shortened QT interval, PR prolonged, QRS widened, ST </a:t>
            </a:r>
            <a:r>
              <a:rPr lang="en-US" sz="3000" dirty="0" smtClean="0">
                <a:sym typeface="Wingdings 3" pitchFamily="18" charset="2"/>
              </a:rPr>
              <a:t>, Bradycardia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Cardiac arrhythmias; Vascular calcification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3000" b="1" dirty="0" smtClean="0">
                <a:solidFill>
                  <a:srgbClr val="C00000"/>
                </a:solidFill>
              </a:rPr>
              <a:t>Others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Itching (Generalized Pruritus)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Keratitis, conjunctivitis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Corneal calcification (band keratopathy)</a:t>
            </a:r>
          </a:p>
          <a:p>
            <a:pPr algn="l" rtl="0" eaLnBrk="1" hangingPunct="1">
              <a:spcBef>
                <a:spcPts val="600"/>
              </a:spcBef>
              <a:spcAft>
                <a:spcPts val="600"/>
              </a:spcAft>
            </a:pPr>
            <a:endParaRPr lang="en-US" sz="3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2AA68D-E739-4521-9A09-52EB8DF422FF}" type="slidenum">
              <a:rPr/>
              <a:pPr>
                <a:defRPr/>
              </a:pPr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338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47248" cy="221825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Diagnosis </a:t>
            </a:r>
            <a:r>
              <a:rPr lang="en-US" b="1" dirty="0">
                <a:solidFill>
                  <a:srgbClr val="FF0000"/>
                </a:solidFill>
              </a:rPr>
              <a:t>of primary hyperparathydism</a:t>
            </a:r>
            <a:r>
              <a:rPr lang="ar-SA" b="1" dirty="0">
                <a:solidFill>
                  <a:srgbClr val="FF0000"/>
                </a:solidFill>
              </a:rPr>
              <a:t/>
            </a:r>
            <a:br>
              <a:rPr lang="ar-SA" b="1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en-US" sz="4000" b="1" dirty="0">
                <a:solidFill>
                  <a:srgbClr val="FF0000"/>
                </a:solidFill>
              </a:rPr>
              <a:t/>
            </a:r>
            <a:br>
              <a:rPr lang="en-US" sz="4000" b="1" dirty="0">
                <a:solidFill>
                  <a:srgbClr val="FF0000"/>
                </a:solidFill>
              </a:rPr>
            </a:b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4294967295"/>
          </p:nvPr>
        </p:nvSpPr>
        <p:spPr>
          <a:xfrm>
            <a:off x="395536" y="2924944"/>
            <a:ext cx="8229600" cy="280831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/>
              <a:t>Biochemical </a:t>
            </a:r>
            <a:r>
              <a:rPr lang="en-US" dirty="0" smtClean="0"/>
              <a:t>investigation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Imaging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Pre-operative localization of the abnormal parathyroid gland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6837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Biochemical investigation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853136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P</a:t>
            </a:r>
            <a:r>
              <a:rPr lang="en-US" dirty="0" smtClean="0"/>
              <a:t>resence </a:t>
            </a:r>
            <a:r>
              <a:rPr lang="en-US" dirty="0"/>
              <a:t>of established hypercalcaemia in more than one serum measurement accompanied by elevated </a:t>
            </a:r>
            <a:r>
              <a:rPr lang="en-US" dirty="0" smtClean="0"/>
              <a:t>PTH </a:t>
            </a:r>
            <a:r>
              <a:rPr lang="en-US" dirty="0"/>
              <a:t>is characteristic </a:t>
            </a:r>
          </a:p>
          <a:p>
            <a:pPr algn="l" rtl="0"/>
            <a:r>
              <a:rPr lang="en-US" dirty="0"/>
              <a:t>Serum phosphate is usually low but may be normal. 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/>
              <a:t>B</a:t>
            </a:r>
            <a:r>
              <a:rPr lang="en-US" dirty="0" smtClean="0"/>
              <a:t>lood </a:t>
            </a:r>
            <a:r>
              <a:rPr lang="en-US" dirty="0"/>
              <a:t>alkaline phosphatase (of bone origin) </a:t>
            </a:r>
            <a:r>
              <a:rPr lang="en-US" dirty="0" smtClean="0"/>
              <a:t> are commonly elevated when </a:t>
            </a:r>
            <a:r>
              <a:rPr lang="en-US" dirty="0"/>
              <a:t>the bones are </a:t>
            </a:r>
            <a:r>
              <a:rPr lang="en-US" dirty="0" smtClean="0"/>
              <a:t>involved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82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b="1" dirty="0">
                <a:cs typeface="+mj-cs"/>
              </a:rPr>
              <a:t>24-hour urine calcium </a:t>
            </a:r>
            <a:r>
              <a:rPr lang="en-US" sz="2800" b="1" dirty="0" smtClean="0">
                <a:cs typeface="+mj-cs"/>
              </a:rPr>
              <a:t>excretion</a:t>
            </a:r>
          </a:p>
          <a:p>
            <a:pPr marL="0" indent="0" algn="l" rtl="0">
              <a:lnSpc>
                <a:spcPct val="80000"/>
              </a:lnSpc>
              <a:buNone/>
              <a:defRPr/>
            </a:pPr>
            <a:r>
              <a:rPr lang="en-US" sz="2800" b="1" dirty="0" smtClean="0">
                <a:cs typeface="+mj-cs"/>
              </a:rPr>
              <a:t>In primary hyperparathyroidism there is increase in urinary excretion of ca more than 100mg /24 hr </a:t>
            </a:r>
            <a:endParaRPr lang="en-US" sz="2800" b="1" dirty="0">
              <a:cs typeface="+mj-cs"/>
            </a:endParaRPr>
          </a:p>
          <a:p>
            <a:pPr marL="0" indent="0" algn="l" rtl="0">
              <a:lnSpc>
                <a:spcPct val="80000"/>
              </a:lnSpc>
              <a:buNone/>
              <a:defRPr/>
            </a:pPr>
            <a:endParaRPr lang="en-US" sz="2800" b="1" dirty="0">
              <a:cs typeface="+mj-cs"/>
            </a:endParaRPr>
          </a:p>
          <a:p>
            <a:pPr marL="0" indent="0" algn="l" rtl="0">
              <a:lnSpc>
                <a:spcPct val="80000"/>
              </a:lnSpc>
              <a:buNone/>
              <a:defRPr/>
            </a:pPr>
            <a:endParaRPr lang="en-US" sz="2800" b="1" dirty="0">
              <a:cs typeface="+mj-cs"/>
            </a:endParaRPr>
          </a:p>
          <a:p>
            <a:pPr marL="0" indent="0" algn="l" rtl="0">
              <a:lnSpc>
                <a:spcPct val="80000"/>
              </a:lnSpc>
              <a:buNone/>
              <a:defRPr/>
            </a:pPr>
            <a:r>
              <a:rPr lang="en-US" dirty="0" smtClean="0">
                <a:cs typeface="+mj-cs"/>
              </a:rPr>
              <a:t>Values </a:t>
            </a:r>
            <a:r>
              <a:rPr lang="en-US" dirty="0">
                <a:cs typeface="+mj-cs"/>
              </a:rPr>
              <a:t>below 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+mj-cs"/>
              </a:rPr>
              <a:t>100 mg/24 </a:t>
            </a:r>
            <a:r>
              <a:rPr lang="en-US" b="1" dirty="0">
                <a:solidFill>
                  <a:srgbClr val="FF0000"/>
                </a:solidFill>
                <a:cs typeface="+mj-cs"/>
              </a:rPr>
              <a:t>hours</a:t>
            </a:r>
            <a:r>
              <a:rPr lang="en-US" b="1" dirty="0">
                <a:cs typeface="+mj-cs"/>
              </a:rPr>
              <a:t> </a:t>
            </a:r>
            <a:r>
              <a:rPr lang="en-US" dirty="0">
                <a:cs typeface="+mj-cs"/>
              </a:rPr>
              <a:t>or a calcium to creatinine ratio of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+mj-cs"/>
              </a:rPr>
              <a:t>&lt;0.01 </a:t>
            </a:r>
            <a:r>
              <a:rPr lang="en-US" dirty="0">
                <a:cs typeface="+mj-cs"/>
              </a:rPr>
              <a:t>are suggestive of Familial hypocalciuric hypercalcaemia</a:t>
            </a:r>
          </a:p>
        </p:txBody>
      </p:sp>
    </p:spTree>
    <p:extLst>
      <p:ext uri="{BB962C8B-B14F-4D97-AF65-F5344CB8AC3E}">
        <p14:creationId xmlns:p14="http://schemas.microsoft.com/office/powerpoint/2010/main" val="379361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Familial </a:t>
            </a:r>
            <a:r>
              <a:rPr lang="en-US" sz="3200" b="1" dirty="0">
                <a:solidFill>
                  <a:srgbClr val="FF0000"/>
                </a:solidFill>
                <a:latin typeface="+mn-lt"/>
              </a:rPr>
              <a:t>hypocalciuric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hypercalcaemia</a:t>
            </a:r>
            <a:br>
              <a:rPr lang="en-US" sz="3200" b="1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FHH</a:t>
            </a:r>
            <a:r>
              <a:rPr lang="en-US" sz="3200" dirty="0">
                <a:solidFill>
                  <a:srgbClr val="FF0000"/>
                </a:solidFill>
                <a:latin typeface="+mn-lt"/>
              </a:rPr>
              <a:t/>
            </a:r>
            <a:br>
              <a:rPr lang="en-US" sz="3200" dirty="0">
                <a:solidFill>
                  <a:srgbClr val="FF0000"/>
                </a:solidFill>
                <a:latin typeface="+mn-lt"/>
              </a:rPr>
            </a:br>
            <a:endParaRPr lang="ar-SA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576064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benign </a:t>
            </a:r>
            <a:r>
              <a:rPr lang="en-US" sz="2400" dirty="0"/>
              <a:t>condition </a:t>
            </a:r>
            <a:r>
              <a:rPr lang="en-US" sz="2400" dirty="0" smtClean="0"/>
              <a:t>easily </a:t>
            </a:r>
            <a:r>
              <a:rPr lang="en-US" sz="2400" dirty="0"/>
              <a:t>mistaken for </a:t>
            </a:r>
            <a:r>
              <a:rPr lang="en-US" sz="2400" dirty="0" smtClean="0"/>
              <a:t>mild hyperparathyroidism</a:t>
            </a:r>
            <a:r>
              <a:rPr lang="en-US" sz="2400" dirty="0"/>
              <a:t>. 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AD inherited </a:t>
            </a:r>
            <a:r>
              <a:rPr lang="en-US" sz="2400" dirty="0"/>
              <a:t>disorder characterized by hypocalciuria (usually &lt;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50 mg/24 h</a:t>
            </a:r>
            <a:r>
              <a:rPr lang="en-US" sz="2400" dirty="0"/>
              <a:t>), </a:t>
            </a:r>
            <a:r>
              <a:rPr lang="en-US" sz="2400" dirty="0" smtClean="0"/>
              <a:t>and </a:t>
            </a:r>
            <a:r>
              <a:rPr lang="en-US" sz="2400" dirty="0"/>
              <a:t>normal or minimally elevated levels of </a:t>
            </a:r>
            <a:r>
              <a:rPr lang="en-US" sz="2400" dirty="0" smtClean="0"/>
              <a:t>PTH.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Calcium-sensing </a:t>
            </a:r>
            <a:r>
              <a:rPr lang="en-US" sz="2400" dirty="0"/>
              <a:t>receptors in </a:t>
            </a:r>
            <a:r>
              <a:rPr lang="en-US" sz="2400" dirty="0" smtClean="0"/>
              <a:t> </a:t>
            </a:r>
            <a:r>
              <a:rPr lang="en-US" sz="2400" dirty="0"/>
              <a:t>renal tubules are </a:t>
            </a:r>
            <a:r>
              <a:rPr lang="en-US" sz="2400" dirty="0" smtClean="0"/>
              <a:t> </a:t>
            </a:r>
            <a:r>
              <a:rPr lang="en-US" sz="2400" dirty="0"/>
              <a:t>affected and </a:t>
            </a:r>
            <a:r>
              <a:rPr lang="en-US" sz="2400" dirty="0" smtClean="0"/>
              <a:t>this leads </a:t>
            </a:r>
            <a:r>
              <a:rPr lang="en-US" sz="2400" dirty="0"/>
              <a:t>to increased renal tubular reabsorption of calcium and </a:t>
            </a:r>
            <a:r>
              <a:rPr lang="en-US" sz="2400" dirty="0" smtClean="0"/>
              <a:t>hypocalciuria</a:t>
            </a:r>
            <a:r>
              <a:rPr lang="en-US" sz="2400" dirty="0"/>
              <a:t>. 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/>
              <a:t>inactivating mutation in calcium sensing receptor gene, reduces ability of  parathyroid gland to ‘sense’ ionised ca. concentrations. As  result, highe calcium levels </a:t>
            </a:r>
            <a:r>
              <a:rPr lang="en-US" sz="2400" dirty="0" smtClean="0"/>
              <a:t>fails to </a:t>
            </a:r>
            <a:r>
              <a:rPr lang="en-US" sz="2400" dirty="0"/>
              <a:t>suppress PTH secretion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/>
              <a:t>These patients do not normalize their hypercalcemia after subtotal parathyroid removal and should not be subjected to surgery. 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/>
              <a:t>excellent prognosis and is easily diagnosed with family history and urinary calcium clearance determination</a:t>
            </a:r>
          </a:p>
          <a:p>
            <a:pPr algn="l" rtl="0">
              <a:buFont typeface="Wingdings" pitchFamily="2" charset="2"/>
              <a:buChar char="Ø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6597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+mn-lt"/>
              </a:rPr>
              <a:t>objectives</a:t>
            </a:r>
            <a:endParaRPr lang="ar-SA" sz="6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Anatomy of parathyroid glands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Parathyroid hormone function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Hyperparathyroidism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hypoparathyroidism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810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8291264" cy="151443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+mn-lt"/>
              </a:rPr>
              <a:t>Imaging</a:t>
            </a:r>
            <a:br>
              <a:rPr lang="en-US" sz="5400" b="1" dirty="0">
                <a:solidFill>
                  <a:srgbClr val="FF0000"/>
                </a:solidFill>
                <a:latin typeface="+mn-lt"/>
              </a:rPr>
            </a:br>
            <a:endParaRPr lang="ar-SA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5055840"/>
          </a:xfrm>
        </p:spPr>
        <p:txBody>
          <a:bodyPr>
            <a:normAutofit fontScale="92500"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    Skeletal X-rays</a:t>
            </a:r>
            <a:r>
              <a:rPr lang="en-US" dirty="0" smtClean="0"/>
              <a:t>. 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In the early stages there is demineralisation, with subperiosteal erosions and terminal resorption in the phalanges</a:t>
            </a:r>
            <a:r>
              <a:rPr lang="en-US" sz="3500" dirty="0" smtClean="0"/>
              <a:t>,</a:t>
            </a:r>
            <a:r>
              <a:rPr lang="en-US" sz="2600" dirty="0" smtClean="0"/>
              <a:t>“salt and pepper” appearance </a:t>
            </a:r>
            <a:r>
              <a:rPr lang="en-US" sz="3500" dirty="0" smtClean="0"/>
              <a:t> </a:t>
            </a:r>
            <a:r>
              <a:rPr lang="en-US" dirty="0" smtClean="0"/>
              <a:t>may be seen on lateral X-rays of the skull. </a:t>
            </a:r>
            <a:endParaRPr lang="ar-SA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Reduced bone mineral density, resulting in either osteopenia or osteoporosis, is most common skeletal manifestation of hyperparathyroidism. This is usually not evident radiographically and requires assessment by DEXA scan.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175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Skeletal x-ray </a:t>
            </a:r>
            <a:endParaRPr lang="ar-SA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4034831" cy="4372273"/>
          </a:xfrm>
        </p:spPr>
      </p:pic>
      <p:sp>
        <p:nvSpPr>
          <p:cNvPr id="10" name="عنصر نائب للمحتوى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/>
              <a:t>Plain radiograph of both hands showing subperiosteal resorption involving proximal phalanges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91099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4038600" cy="4003487"/>
          </a:xfrm>
        </p:spPr>
      </p:pic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+mn-lt"/>
              </a:rPr>
              <a:t>Skull x-ray </a:t>
            </a:r>
            <a:endParaRPr lang="ar-SA" sz="6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عنوان 1"/>
          <p:cNvSpPr>
            <a:spLocks noGrp="1"/>
          </p:cNvSpPr>
          <p:nvPr>
            <p:ph sz="half" idx="2"/>
          </p:nvPr>
        </p:nvSpPr>
        <p:spPr/>
        <p:txBody>
          <a:bodyPr>
            <a:normAutofit fontScale="97500"/>
          </a:bodyPr>
          <a:lstStyle/>
          <a:p>
            <a:pPr marL="0" indent="0" algn="l">
              <a:buNone/>
            </a:pPr>
            <a:r>
              <a:rPr lang="en-US" sz="2800" dirty="0" smtClean="0"/>
              <a:t>Plain radiograph of skull lateral view showing osteopenia with multiple lytic lesions, “salt and pepper” appearance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110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539552" y="116632"/>
            <a:ext cx="8352928" cy="1431032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+mn-lt"/>
              </a:rPr>
              <a:t>Pre-operative localization of the abnormal parathyroid gland:</a:t>
            </a:r>
            <a:r>
              <a:rPr lang="en-US" sz="3200" b="1" dirty="0">
                <a:solidFill>
                  <a:srgbClr val="FF0000"/>
                </a:solidFill>
                <a:latin typeface="+mn-lt"/>
              </a:rPr>
              <a:t/>
            </a:r>
            <a:br>
              <a:rPr lang="en-US" sz="3200" b="1" dirty="0">
                <a:solidFill>
                  <a:srgbClr val="FF0000"/>
                </a:solidFill>
                <a:latin typeface="+mn-lt"/>
              </a:rPr>
            </a:br>
            <a:endParaRPr lang="ar-SA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1484784"/>
            <a:ext cx="8363272" cy="4839816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200" dirty="0" smtClean="0"/>
              <a:t>Ultrasound: not sensitive </a:t>
            </a:r>
            <a:r>
              <a:rPr lang="en-US" sz="3200" dirty="0"/>
              <a:t>for small tumours, </a:t>
            </a:r>
            <a:r>
              <a:rPr lang="en-US" sz="3200" dirty="0" smtClean="0"/>
              <a:t>but it is </a:t>
            </a:r>
            <a:r>
              <a:rPr lang="en-US" sz="3200" dirty="0"/>
              <a:t>simple and safe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3200" dirty="0"/>
              <a:t>High-resolution CT scan or MRI (more sensitive)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3200" dirty="0"/>
              <a:t>Radioisotope scanning using 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99</a:t>
            </a:r>
            <a:r>
              <a:rPr lang="en-US" sz="3200" b="1" dirty="0">
                <a:solidFill>
                  <a:srgbClr val="FF0000"/>
                </a:solidFill>
              </a:rPr>
              <a:t>mTc-sestamibi</a:t>
            </a:r>
            <a:r>
              <a:rPr lang="en-US" sz="3200" dirty="0"/>
              <a:t>, which is approximately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90</a:t>
            </a:r>
            <a:r>
              <a:rPr lang="en-US" sz="3200" dirty="0"/>
              <a:t>% sensitive in detecting adenomas.</a:t>
            </a:r>
          </a:p>
          <a:p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370009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Treatment </a:t>
            </a:r>
            <a:endParaRPr lang="ar-SA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Surgical treatment</a:t>
            </a:r>
          </a:p>
          <a:p>
            <a:pPr algn="l" rtl="0"/>
            <a:r>
              <a:rPr lang="en-US" dirty="0" smtClean="0"/>
              <a:t>Conservative treatment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1744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Guidelines for the management of primary hyperparathyroidism</a:t>
            </a: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700808"/>
            <a:ext cx="9036496" cy="54006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/>
              <a:t>Patients with classic symptoms of PHPT should be referred for </a:t>
            </a:r>
            <a:r>
              <a:rPr lang="en-US" sz="2800" dirty="0" smtClean="0"/>
              <a:t>surgery</a:t>
            </a:r>
            <a:endParaRPr lang="en-US" sz="2800" baseline="30000" dirty="0"/>
          </a:p>
          <a:p>
            <a:pPr algn="l" rtl="0">
              <a:buFont typeface="Wingdings" pitchFamily="2" charset="2"/>
              <a:buChar char="Ø"/>
            </a:pPr>
            <a:r>
              <a:rPr lang="en-US" sz="2800" dirty="0"/>
              <a:t>The current indications for surgery in asymptomatic PHPT </a:t>
            </a:r>
          </a:p>
          <a:p>
            <a:pPr marL="0" lvl="0" indent="0" algn="l" rtl="0">
              <a:buNone/>
            </a:pPr>
            <a:r>
              <a:rPr lang="en-US" sz="2800" b="1" dirty="0"/>
              <a:t>1</a:t>
            </a:r>
            <a:r>
              <a:rPr lang="en-US" sz="2800" dirty="0"/>
              <a:t>. Serum </a:t>
            </a:r>
            <a:r>
              <a:rPr lang="en-US" sz="2800" dirty="0" smtClean="0"/>
              <a:t>Ca </a:t>
            </a:r>
            <a:r>
              <a:rPr lang="en-US" sz="2800" dirty="0"/>
              <a:t>value </a:t>
            </a:r>
            <a:r>
              <a:rPr lang="en-US" sz="2800" dirty="0" smtClean="0"/>
              <a:t> </a:t>
            </a:r>
            <a:r>
              <a:rPr lang="en-US" sz="2800" dirty="0"/>
              <a:t>1 mg/dL above the upper limit of normal.</a:t>
            </a:r>
          </a:p>
          <a:p>
            <a:pPr marL="0" lvl="0" indent="0" algn="l" rtl="0">
              <a:buNone/>
            </a:pPr>
            <a:r>
              <a:rPr lang="en-US" sz="2800" b="1" dirty="0"/>
              <a:t>2.</a:t>
            </a:r>
            <a:r>
              <a:rPr lang="en-US" sz="2800" dirty="0"/>
              <a:t> Peri- or post-menopausal women and men at least 50 years old who have a </a:t>
            </a:r>
            <a:r>
              <a:rPr lang="en-US" sz="2800" dirty="0">
                <a:solidFill>
                  <a:srgbClr val="FF0000"/>
                </a:solidFill>
              </a:rPr>
              <a:t>T-score</a:t>
            </a:r>
            <a:r>
              <a:rPr lang="en-US" sz="2800" dirty="0"/>
              <a:t> </a:t>
            </a:r>
            <a:r>
              <a:rPr lang="en-US" sz="2800" dirty="0" smtClean="0"/>
              <a:t>≤ </a:t>
            </a:r>
            <a:r>
              <a:rPr lang="en-US" sz="2800" dirty="0">
                <a:solidFill>
                  <a:srgbClr val="FF0000"/>
                </a:solidFill>
              </a:rPr>
              <a:t>−2.5 </a:t>
            </a:r>
            <a:r>
              <a:rPr lang="en-US" sz="2800" dirty="0" smtClean="0">
                <a:solidFill>
                  <a:srgbClr val="FF0000"/>
                </a:solidFill>
              </a:rPr>
              <a:t>( DEXA scan)</a:t>
            </a:r>
            <a:r>
              <a:rPr lang="en-US" sz="2800" dirty="0" smtClean="0"/>
              <a:t>at </a:t>
            </a:r>
            <a:r>
              <a:rPr lang="en-US" sz="2800" dirty="0"/>
              <a:t>the lumbar spine, femoral neck, </a:t>
            </a:r>
            <a:r>
              <a:rPr lang="en-US" sz="2800" dirty="0" smtClean="0"/>
              <a:t> </a:t>
            </a:r>
            <a:r>
              <a:rPr lang="en-US" sz="2800" dirty="0"/>
              <a:t>hip, or distal 1/3 </a:t>
            </a:r>
            <a:r>
              <a:rPr lang="en-US" sz="2800" dirty="0" smtClean="0"/>
              <a:t>radius. </a:t>
            </a:r>
          </a:p>
          <a:p>
            <a:pPr marL="0" lvl="0" indent="0" algn="l" rtl="0">
              <a:buNone/>
            </a:pPr>
            <a:r>
              <a:rPr lang="en-US" sz="2800" b="1" dirty="0" smtClean="0"/>
              <a:t>3</a:t>
            </a:r>
            <a:r>
              <a:rPr lang="en-US" sz="2800" dirty="0"/>
              <a:t>. Creatinine clearance of less than 60 mL/minute.</a:t>
            </a:r>
          </a:p>
          <a:p>
            <a:pPr marL="0" lvl="0" indent="0" algn="l" rtl="0">
              <a:buNone/>
            </a:pPr>
            <a:r>
              <a:rPr lang="en-US" sz="2800" b="1" dirty="0"/>
              <a:t>4</a:t>
            </a:r>
            <a:r>
              <a:rPr lang="en-US" sz="2800" dirty="0" smtClean="0"/>
              <a:t>.</a:t>
            </a:r>
            <a:r>
              <a:rPr lang="en-US" sz="2800" dirty="0"/>
              <a:t> Presence of hypercalciuria (more than 400 mg/day) </a:t>
            </a:r>
          </a:p>
          <a:p>
            <a:pPr marL="0" lvl="0" indent="0" algn="l" rtl="0">
              <a:buNone/>
            </a:pPr>
            <a:r>
              <a:rPr lang="en-US" sz="2800" b="1" dirty="0"/>
              <a:t>5</a:t>
            </a:r>
            <a:r>
              <a:rPr lang="en-US" sz="2800" dirty="0" smtClean="0"/>
              <a:t>.</a:t>
            </a:r>
            <a:r>
              <a:rPr lang="en-US" sz="2800" dirty="0"/>
              <a:t> Age of less than 50 years.</a:t>
            </a:r>
          </a:p>
          <a:p>
            <a:pPr marL="0" indent="0" algn="l" rtl="0"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29913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Non-surgical treatment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Patients who are treated conservatively without surgery should have calcium biochemistry and renal function checked annually and bone density monitored </a:t>
            </a:r>
            <a:r>
              <a:rPr lang="en-US" dirty="0" smtClean="0"/>
              <a:t>periodically</a:t>
            </a:r>
          </a:p>
          <a:p>
            <a:pPr algn="l" rtl="0"/>
            <a:r>
              <a:rPr lang="en-US" b="1" dirty="0">
                <a:solidFill>
                  <a:srgbClr val="FF0000"/>
                </a:solidFill>
              </a:rPr>
              <a:t>Cinacalcet</a:t>
            </a:r>
            <a:r>
              <a:rPr lang="en-US" dirty="0"/>
              <a:t> is </a:t>
            </a:r>
            <a:r>
              <a:rPr lang="en-US" dirty="0" smtClean="0"/>
              <a:t> calcimimetic enhances  </a:t>
            </a:r>
            <a:r>
              <a:rPr lang="en-US" dirty="0"/>
              <a:t>sensitivity of </a:t>
            </a:r>
            <a:r>
              <a:rPr lang="en-US" dirty="0" smtClean="0"/>
              <a:t> </a:t>
            </a:r>
            <a:r>
              <a:rPr lang="en-US" dirty="0"/>
              <a:t>calcium-sensing receptor, so reducing </a:t>
            </a:r>
            <a:r>
              <a:rPr lang="en-US" b="1" dirty="0">
                <a:solidFill>
                  <a:srgbClr val="FF0000"/>
                </a:solidFill>
              </a:rPr>
              <a:t>PTH</a:t>
            </a:r>
            <a:r>
              <a:rPr lang="en-US" dirty="0"/>
              <a:t> levels, and is licensed for tertiary hyperparathyroidism and </a:t>
            </a:r>
            <a:r>
              <a:rPr lang="en-US" dirty="0" smtClean="0"/>
              <a:t> </a:t>
            </a:r>
            <a:r>
              <a:rPr lang="en-US" dirty="0"/>
              <a:t>treatment for patients with primary hyperparathyroidism who are unwilling to have surgery or are medically unfit</a:t>
            </a:r>
            <a:endParaRPr lang="ar-SA" dirty="0"/>
          </a:p>
          <a:p>
            <a:pPr algn="l" rt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7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What is parathyroid crisis </a:t>
            </a:r>
            <a:r>
              <a:rPr lang="en-US" dirty="0">
                <a:solidFill>
                  <a:srgbClr val="FF0000"/>
                </a:solidFill>
              </a:rPr>
              <a:t>?</a:t>
            </a:r>
            <a:br>
              <a:rPr lang="en-US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052736"/>
            <a:ext cx="8496944" cy="5073427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Hypercalcemic crisis caused </a:t>
            </a:r>
            <a:r>
              <a:rPr lang="en-US" dirty="0"/>
              <a:t>by excess PTH 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Patients</a:t>
            </a:r>
            <a:r>
              <a:rPr lang="en-US" dirty="0"/>
              <a:t> </a:t>
            </a:r>
            <a:r>
              <a:rPr lang="en-US" dirty="0" smtClean="0"/>
              <a:t>commonly </a:t>
            </a:r>
            <a:r>
              <a:rPr lang="en-US" dirty="0"/>
              <a:t>present with altered sensorium and serum calcium &gt;14 mg/dl </a:t>
            </a:r>
            <a:r>
              <a:rPr lang="en-US" dirty="0" smtClean="0"/>
              <a:t>and highly </a:t>
            </a:r>
            <a:r>
              <a:rPr lang="en-US" dirty="0"/>
              <a:t>elevated PTH levels (&gt;20 fold). 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Parathyroid </a:t>
            </a:r>
            <a:r>
              <a:rPr lang="en-US" dirty="0"/>
              <a:t>crisis is rare in patients </a:t>
            </a:r>
            <a:r>
              <a:rPr lang="en-US" dirty="0" smtClean="0"/>
              <a:t>with PHPT.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mechanism  parathyroid </a:t>
            </a:r>
            <a:r>
              <a:rPr lang="en-US" dirty="0"/>
              <a:t>crisis is not known, but may be related to life- </a:t>
            </a:r>
            <a:r>
              <a:rPr lang="en-US" dirty="0" smtClean="0"/>
              <a:t>threatening intercurrent </a:t>
            </a:r>
            <a:r>
              <a:rPr lang="en-US" dirty="0"/>
              <a:t>illness, volume </a:t>
            </a:r>
            <a:r>
              <a:rPr lang="en-US" dirty="0" smtClean="0"/>
              <a:t>depletion.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7049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Other causes Of Hypercalcaemia</a:t>
            </a:r>
            <a:endParaRPr lang="en-US" b="1" dirty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4958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dirty="0" smtClean="0"/>
              <a:t>More than </a:t>
            </a:r>
            <a:r>
              <a:rPr lang="en-US" sz="4800" b="1" dirty="0" smtClean="0">
                <a:solidFill>
                  <a:srgbClr val="FF0000"/>
                </a:solidFill>
              </a:rPr>
              <a:t>90</a:t>
            </a:r>
            <a:r>
              <a:rPr lang="en-US" sz="4000" dirty="0" smtClean="0"/>
              <a:t> percent of hypercalcemia cases are</a:t>
            </a:r>
          </a:p>
          <a:p>
            <a:pPr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4000" dirty="0" smtClean="0"/>
              <a:t>     Primary hyperparathyroidism and malignancy</a:t>
            </a:r>
          </a:p>
          <a:p>
            <a:pPr marL="0" indent="0" algn="l" rtl="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4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3DE899-D095-4E53-AB1F-4D6C75F74BB5}" type="slidenum">
              <a:rPr/>
              <a:pPr>
                <a:defRPr/>
              </a:pPr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973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b="1" dirty="0" smtClean="0"/>
              <a:t>Causes of Hypercalcemia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819122"/>
              </p:ext>
            </p:extLst>
          </p:nvPr>
        </p:nvGraphicFramePr>
        <p:xfrm>
          <a:off x="-319285" y="1173163"/>
          <a:ext cx="9782570" cy="5380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DC15B-0F14-49B1-8A6D-FDFF495D2214}" type="slidenum">
              <a:rPr/>
              <a:pPr>
                <a:defRPr/>
              </a:pPr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20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+mn-lt"/>
              </a:rPr>
              <a:t>Anatomy</a:t>
            </a:r>
            <a:endParaRPr lang="ar-SA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There are normally four parathyroid glands </a:t>
            </a:r>
            <a:r>
              <a:rPr lang="en-US" dirty="0" smtClean="0"/>
              <a:t>situated </a:t>
            </a:r>
            <a:r>
              <a:rPr lang="en-US" dirty="0"/>
              <a:t>posterior to </a:t>
            </a:r>
            <a:r>
              <a:rPr lang="en-US" dirty="0" smtClean="0"/>
              <a:t> thyroid</a:t>
            </a:r>
          </a:p>
          <a:p>
            <a:pPr algn="l" rtl="0"/>
            <a:r>
              <a:rPr lang="en-US" dirty="0"/>
              <a:t> Each gland is about </a:t>
            </a:r>
            <a:r>
              <a:rPr lang="en-US" dirty="0" smtClean="0"/>
              <a:t>size </a:t>
            </a:r>
            <a:r>
              <a:rPr lang="en-US" dirty="0"/>
              <a:t>of a grain of rice (weighs approximately 30 </a:t>
            </a:r>
            <a:r>
              <a:rPr lang="en-US" dirty="0" smtClean="0"/>
              <a:t>m.grams </a:t>
            </a:r>
            <a:r>
              <a:rPr lang="en-US" dirty="0"/>
              <a:t>and is 3-4 </a:t>
            </a:r>
            <a:r>
              <a:rPr lang="en-US" dirty="0" smtClean="0"/>
              <a:t>mm </a:t>
            </a:r>
            <a:r>
              <a:rPr lang="en-US" dirty="0"/>
              <a:t>in diameter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parathyroid </a:t>
            </a:r>
            <a:r>
              <a:rPr lang="en-US" dirty="0"/>
              <a:t>glands share </a:t>
            </a:r>
            <a:r>
              <a:rPr lang="en-US" dirty="0" smtClean="0"/>
              <a:t> </a:t>
            </a:r>
            <a:r>
              <a:rPr lang="en-US" dirty="0"/>
              <a:t>similar blood supply, venous drainage, and lymphatic drainage to the thyroid glands</a:t>
            </a:r>
            <a:endParaRPr lang="en-US" dirty="0" smtClean="0"/>
          </a:p>
          <a:p>
            <a:pPr algn="l" rtl="0"/>
            <a:r>
              <a:rPr lang="en-US" dirty="0" smtClean="0"/>
              <a:t>occasionally </a:t>
            </a:r>
            <a:r>
              <a:rPr lang="en-US" dirty="0"/>
              <a:t>additional glands </a:t>
            </a:r>
            <a:r>
              <a:rPr lang="en-US" dirty="0" smtClean="0"/>
              <a:t> </a:t>
            </a:r>
            <a:r>
              <a:rPr lang="en-US" dirty="0"/>
              <a:t>may be found elsewhere in </a:t>
            </a:r>
            <a:r>
              <a:rPr lang="en-US" dirty="0" smtClean="0"/>
              <a:t> </a:t>
            </a:r>
            <a:r>
              <a:rPr lang="en-US" dirty="0"/>
              <a:t>neck or </a:t>
            </a:r>
            <a:r>
              <a:rPr lang="en-US" dirty="0" smtClean="0"/>
              <a:t>mediastinum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9619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211960" y="-28511"/>
            <a:ext cx="4618856" cy="3528392"/>
          </a:xfrm>
        </p:spPr>
        <p:txBody>
          <a:bodyPr>
            <a:noAutofit/>
          </a:bodyPr>
          <a:lstStyle/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en-US" sz="1800" b="1" u="sng" dirty="0" smtClean="0">
                <a:solidFill>
                  <a:srgbClr val="FF0000"/>
                </a:solidFill>
              </a:rPr>
              <a:t/>
            </a:r>
            <a:br>
              <a:rPr lang="en-US" sz="1800" b="1" u="sng" dirty="0" smtClean="0">
                <a:solidFill>
                  <a:srgbClr val="FF0000"/>
                </a:solidFill>
              </a:rPr>
            </a:br>
            <a:r>
              <a:rPr lang="en-US" sz="1800" b="1" u="sng" dirty="0" smtClean="0">
                <a:solidFill>
                  <a:srgbClr val="FF0000"/>
                </a:solidFill>
              </a:rPr>
              <a:t/>
            </a:r>
            <a:br>
              <a:rPr lang="en-US" sz="1800" b="1" u="sng" dirty="0" smtClean="0">
                <a:solidFill>
                  <a:srgbClr val="FF0000"/>
                </a:solidFill>
              </a:rPr>
            </a:br>
            <a:r>
              <a:rPr lang="en-US" sz="1800" b="1" u="sng" dirty="0">
                <a:solidFill>
                  <a:srgbClr val="FF0000"/>
                </a:solidFill>
              </a:rPr>
              <a:t/>
            </a:r>
            <a:br>
              <a:rPr lang="en-US" sz="1800" b="1" u="sng" dirty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Endocrine </a:t>
            </a:r>
            <a:r>
              <a:rPr lang="en-US" sz="2400" b="1" dirty="0">
                <a:solidFill>
                  <a:srgbClr val="FF0000"/>
                </a:solidFill>
              </a:rPr>
              <a:t>Diseases</a:t>
            </a:r>
            <a:r>
              <a:rPr lang="en-US" sz="2400" b="1" u="sng" dirty="0">
                <a:solidFill>
                  <a:srgbClr val="FF0000"/>
                </a:solidFill>
              </a:rPr>
              <a:t/>
            </a:r>
            <a:br>
              <a:rPr lang="en-US" sz="2400" b="1" u="sng" dirty="0">
                <a:solidFill>
                  <a:srgbClr val="FF0000"/>
                </a:solidFill>
              </a:rPr>
            </a:br>
            <a:r>
              <a:rPr lang="en-US" sz="2000" b="1" dirty="0"/>
              <a:t>Hyperthyroidism</a:t>
            </a:r>
            <a:br>
              <a:rPr lang="en-US" sz="2000" b="1" dirty="0"/>
            </a:br>
            <a:r>
              <a:rPr lang="en-US" sz="2000" b="1" dirty="0"/>
              <a:t>Adrenal insufficiency</a:t>
            </a:r>
            <a:br>
              <a:rPr lang="en-US" sz="2000" b="1" dirty="0"/>
            </a:br>
            <a:r>
              <a:rPr lang="en-US" sz="2000" b="1" dirty="0"/>
              <a:t>Acromegaly</a:t>
            </a:r>
            <a:br>
              <a:rPr lang="en-US" sz="2000" b="1" dirty="0"/>
            </a:br>
            <a:r>
              <a:rPr lang="en-US" sz="2000" b="1" dirty="0" smtClean="0"/>
              <a:t>Pheochromocytoma</a:t>
            </a:r>
            <a:br>
              <a:rPr lang="en-US" sz="2000" b="1" dirty="0" smtClean="0"/>
            </a:br>
            <a:r>
              <a:rPr lang="en-US" sz="2800" b="1" dirty="0">
                <a:solidFill>
                  <a:srgbClr val="FF0000"/>
                </a:solidFill>
              </a:rPr>
              <a:t>Genetic </a:t>
            </a:r>
            <a:br>
              <a:rPr lang="en-US" sz="2800" b="1" dirty="0">
                <a:solidFill>
                  <a:srgbClr val="FF0000"/>
                </a:solidFill>
              </a:rPr>
            </a:br>
            <a:r>
              <a:rPr lang="en-US" sz="2000" b="1" dirty="0"/>
              <a:t>Familial hypocalciuric hypercalcemia (FHH)</a:t>
            </a:r>
            <a:br>
              <a:rPr lang="en-US" sz="2000" b="1" dirty="0"/>
            </a:br>
            <a:r>
              <a:rPr lang="en-US" sz="1600" b="1" dirty="0"/>
              <a:t>    </a:t>
            </a:r>
            <a:r>
              <a:rPr lang="en-US" sz="1600" b="1" dirty="0">
                <a:ea typeface="Calibri"/>
                <a:cs typeface="Arial"/>
              </a:rPr>
              <a:t/>
            </a:r>
            <a:br>
              <a:rPr lang="en-US" sz="1600" b="1" dirty="0">
                <a:ea typeface="Calibri"/>
                <a:cs typeface="Arial"/>
              </a:rPr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ar-LY" sz="1600" dirty="0"/>
              <a:t> </a:t>
            </a:r>
            <a:endParaRPr lang="en-US" sz="1600" dirty="0">
              <a:ea typeface="Calibri"/>
              <a:cs typeface="Arial"/>
            </a:endParaRPr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>
          <a:xfrm>
            <a:off x="251520" y="-243408"/>
            <a:ext cx="4032448" cy="2010519"/>
          </a:xfrm>
        </p:spPr>
        <p:txBody>
          <a:bodyPr>
            <a:normAutofit/>
          </a:bodyPr>
          <a:lstStyle/>
          <a:p>
            <a:pPr algn="just" rtl="0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Parathyroid hormone-related</a:t>
            </a:r>
          </a:p>
          <a:p>
            <a:pPr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Primary hyperparathyroidism</a:t>
            </a:r>
          </a:p>
          <a:p>
            <a:pPr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Tertiary   </a:t>
            </a:r>
            <a:r>
              <a:rPr lang="en-US" sz="2000" dirty="0"/>
              <a:t>hyperparathyroidism</a:t>
            </a:r>
          </a:p>
          <a:p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>
          <a:xfrm>
            <a:off x="179512" y="1628800"/>
            <a:ext cx="3813820" cy="2016224"/>
          </a:xfrm>
        </p:spPr>
        <p:txBody>
          <a:bodyPr>
            <a:normAutofit fontScale="85000" lnSpcReduction="20000"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>
                <a:tab pos="457200" algn="l"/>
              </a:tabLst>
            </a:pPr>
            <a:r>
              <a:rPr lang="en-US" sz="2800" b="1" dirty="0">
                <a:solidFill>
                  <a:srgbClr val="FF0000"/>
                </a:solidFill>
              </a:rPr>
              <a:t>Medications</a:t>
            </a:r>
          </a:p>
          <a:p>
            <a:pPr mar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Thiazide diuretics </a:t>
            </a:r>
          </a:p>
          <a:p>
            <a:pPr mar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Lithium </a:t>
            </a:r>
          </a:p>
          <a:p>
            <a:pPr mar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Milk-alkali syndrome (calcium + antacids)</a:t>
            </a:r>
          </a:p>
          <a:p>
            <a:pPr mar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Vitamin A intoxication </a:t>
            </a:r>
          </a:p>
          <a:p>
            <a:endParaRPr lang="ar-SA" dirty="0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sz="quarter" idx="3"/>
          </p:nvPr>
        </p:nvSpPr>
        <p:spPr>
          <a:xfrm>
            <a:off x="4067944" y="2996952"/>
            <a:ext cx="5076056" cy="3688184"/>
          </a:xfrm>
        </p:spPr>
        <p:txBody>
          <a:bodyPr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tabLst>
                <a:tab pos="457200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Malignancy</a:t>
            </a:r>
            <a:endParaRPr lang="en-US" sz="2800" dirty="0">
              <a:solidFill>
                <a:srgbClr val="FF0000"/>
              </a:solidFill>
            </a:endParaRPr>
          </a:p>
          <a:p>
            <a:pPr marL="342900" marR="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457200" algn="l"/>
              </a:tabLst>
            </a:pPr>
            <a:r>
              <a:rPr lang="en-US" sz="2000" dirty="0"/>
              <a:t>Humoral hypercalcemia of malignancy (mediated by PTHrP) – common cause Solid tumors, especially lung, head and   neck squamous cancers ,Renal Cell Carcinoma </a:t>
            </a:r>
          </a:p>
          <a:p>
            <a:pPr marL="342900" marR="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457200" algn="l"/>
              </a:tabLst>
            </a:pPr>
            <a:r>
              <a:rPr lang="en-US" sz="2000" dirty="0"/>
              <a:t>Local osteolysis (mediated by cytokines) </a:t>
            </a:r>
          </a:p>
          <a:p>
            <a:pPr marR="0" lvl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2000" dirty="0" smtClean="0"/>
              <a:t>       Multiple Myeloma,Breast </a:t>
            </a:r>
            <a:r>
              <a:rPr lang="en-US" sz="2000" dirty="0"/>
              <a:t>cancer</a:t>
            </a:r>
          </a:p>
          <a:p>
            <a:pPr algn="l" rtl="0"/>
            <a:endParaRPr lang="ar-SA" sz="2000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4"/>
          </p:nvPr>
        </p:nvSpPr>
        <p:spPr>
          <a:xfrm>
            <a:off x="179512" y="3573016"/>
            <a:ext cx="3816424" cy="2337123"/>
          </a:xfrm>
        </p:spPr>
        <p:txBody>
          <a:bodyPr/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>
                <a:tab pos="457200" algn="l"/>
              </a:tabLst>
            </a:pPr>
            <a:r>
              <a:rPr lang="en-US" b="1" dirty="0">
                <a:solidFill>
                  <a:srgbClr val="FF0000"/>
                </a:solidFill>
              </a:rPr>
              <a:t>Vitamin D-related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VitaminD intoxication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 smtClean="0"/>
              <a:t>Granulomatous-diseases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 smtClean="0"/>
              <a:t>(Sarcoidosis</a:t>
            </a:r>
            <a:r>
              <a:rPr lang="en-US" b="1" dirty="0"/>
              <a:t>, </a:t>
            </a:r>
            <a:r>
              <a:rPr lang="en-US" b="1" dirty="0" smtClean="0"/>
              <a:t>Tuberculosis)</a:t>
            </a:r>
            <a:endParaRPr lang="en-US" b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b="1" dirty="0"/>
              <a:t>Hodgkin’s lymphoma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3551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C:\Users\mosa\Desktop\1df9271285fa0cfd951dae80221561a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7986"/>
            <a:ext cx="7992888" cy="662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0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158644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+mn-lt"/>
              </a:rPr>
              <a:t>Secondary hyperparathyroidism </a:t>
            </a:r>
            <a:r>
              <a:rPr lang="en-US" sz="4000" dirty="0">
                <a:solidFill>
                  <a:srgbClr val="FF0000"/>
                </a:solidFill>
                <a:latin typeface="+mn-lt"/>
              </a:rPr>
              <a:t/>
            </a:r>
            <a:br>
              <a:rPr lang="en-US" sz="4000" dirty="0">
                <a:solidFill>
                  <a:srgbClr val="FF0000"/>
                </a:solidFill>
                <a:latin typeface="+mn-lt"/>
              </a:rPr>
            </a:br>
            <a:endParaRPr lang="ar-SA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219256" cy="483981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is </a:t>
            </a:r>
            <a:r>
              <a:rPr lang="en-US" dirty="0"/>
              <a:t>physiological compensatory hypertrophy of all parathyroids because of hypocalcaemia, such as occurs in chronic kidney disease or vitamin D deficiency. </a:t>
            </a:r>
            <a:r>
              <a:rPr lang="en-US" dirty="0">
                <a:solidFill>
                  <a:srgbClr val="FF0000"/>
                </a:solidFill>
              </a:rPr>
              <a:t>PTH levels are raised but calcium levels are low or normal</a:t>
            </a:r>
            <a:r>
              <a:rPr lang="en-US" dirty="0"/>
              <a:t>, and PTH falls to normal after correction of the cause of hypocalcaemia where this is possible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0152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+mn-lt"/>
              </a:rPr>
              <a:t>Tertiary hyperparathyroidism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/>
            </a:r>
            <a:br>
              <a:rPr lang="en-US" dirty="0">
                <a:solidFill>
                  <a:srgbClr val="FF0000"/>
                </a:solidFill>
                <a:latin typeface="+mn-lt"/>
              </a:rPr>
            </a:br>
            <a:endParaRPr lang="ar-SA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91264" cy="4767808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is </a:t>
            </a:r>
            <a:r>
              <a:rPr lang="en-US" dirty="0"/>
              <a:t>the development of apparently autonomous parathyroid hyperplasia after </a:t>
            </a:r>
            <a:r>
              <a:rPr lang="en-US" dirty="0" smtClean="0"/>
              <a:t>longstanding secondary </a:t>
            </a:r>
            <a:r>
              <a:rPr lang="en-US" dirty="0"/>
              <a:t>hyperparathyroidism, most often in renal failure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Plasma calcium and phosphate are both </a:t>
            </a:r>
            <a:r>
              <a:rPr lang="en-US" dirty="0" smtClean="0"/>
              <a:t>raised.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Parathyroidectomy is necessary at this stage.</a:t>
            </a:r>
          </a:p>
          <a:p>
            <a:pPr marL="0" indent="0" algn="l" rtl="0">
              <a:buNone/>
            </a:pPr>
            <a:r>
              <a:rPr lang="en-US" dirty="0"/>
              <a:t> 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2705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0838"/>
            <a:ext cx="8305800" cy="9445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800" dirty="0" smtClean="0">
                <a:solidFill>
                  <a:srgbClr val="FF0000"/>
                </a:solidFill>
                <a:latin typeface="+mn-lt"/>
              </a:rPr>
              <a:t>Hypoparathyroidism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74838"/>
            <a:ext cx="8229600" cy="4068762"/>
          </a:xfrm>
        </p:spPr>
        <p:txBody>
          <a:bodyPr>
            <a:normAutofit/>
          </a:bodyPr>
          <a:lstStyle/>
          <a:p>
            <a:pPr algn="l" rtl="0" eaLnBrk="1" hangingPunct="1">
              <a:buFontTx/>
              <a:buNone/>
            </a:pPr>
            <a:r>
              <a:rPr lang="en-US" sz="3200" dirty="0" smtClean="0"/>
              <a:t>	Deficient secretion of PTH which manifests itself biochemically by hypocalcemia, hyperphospatemia diminished or absent circulating PTH and clinically the symptoms of neuromuscular hyperactivity.</a:t>
            </a:r>
          </a:p>
        </p:txBody>
      </p:sp>
    </p:spTree>
    <p:extLst>
      <p:ext uri="{BB962C8B-B14F-4D97-AF65-F5344CB8AC3E}">
        <p14:creationId xmlns:p14="http://schemas.microsoft.com/office/powerpoint/2010/main" val="23029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+mn-lt"/>
              </a:rPr>
              <a:t>Hypoparathyroidism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5055840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most </a:t>
            </a:r>
            <a:r>
              <a:rPr lang="en-US" dirty="0"/>
              <a:t>common cause </a:t>
            </a:r>
            <a:r>
              <a:rPr lang="en-US" dirty="0" smtClean="0"/>
              <a:t>of is </a:t>
            </a:r>
            <a:r>
              <a:rPr lang="en-US" dirty="0"/>
              <a:t>damage to </a:t>
            </a:r>
            <a:r>
              <a:rPr lang="en-US" dirty="0" smtClean="0"/>
              <a:t> </a:t>
            </a:r>
            <a:r>
              <a:rPr lang="en-US" dirty="0"/>
              <a:t>parathyroid glands (or their blood supply) during thyroid </a:t>
            </a:r>
            <a:r>
              <a:rPr lang="en-US" dirty="0" smtClean="0"/>
              <a:t>surgery. </a:t>
            </a:r>
          </a:p>
          <a:p>
            <a:pPr algn="l" rtl="0"/>
            <a:r>
              <a:rPr lang="en-US" dirty="0" smtClean="0"/>
              <a:t>Rarely, </a:t>
            </a:r>
            <a:r>
              <a:rPr lang="en-US" dirty="0"/>
              <a:t>occur as </a:t>
            </a:r>
            <a:r>
              <a:rPr lang="en-US" dirty="0" smtClean="0"/>
              <a:t>result </a:t>
            </a:r>
            <a:r>
              <a:rPr lang="en-US" dirty="0"/>
              <a:t>of infiltration of </a:t>
            </a:r>
            <a:r>
              <a:rPr lang="en-US" dirty="0" smtClean="0"/>
              <a:t> </a:t>
            </a:r>
            <a:r>
              <a:rPr lang="en-US" dirty="0"/>
              <a:t>glands with iron in haemochromatosis </a:t>
            </a:r>
            <a:r>
              <a:rPr lang="en-US" dirty="0" smtClean="0"/>
              <a:t> </a:t>
            </a:r>
            <a:r>
              <a:rPr lang="en-US" dirty="0"/>
              <a:t>or copper in Wilson’s disease 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/>
              <a:t>There are </a:t>
            </a:r>
            <a:r>
              <a:rPr lang="en-US" dirty="0" smtClean="0"/>
              <a:t> </a:t>
            </a:r>
            <a:r>
              <a:rPr lang="en-US" dirty="0"/>
              <a:t>number of rare congenital or inherited forms of hypoparathyroidism. 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utoimmune </a:t>
            </a:r>
            <a:r>
              <a:rPr lang="en-US" dirty="0">
                <a:solidFill>
                  <a:srgbClr val="FF0000"/>
                </a:solidFill>
              </a:rPr>
              <a:t>polyendocrine syndrome </a:t>
            </a:r>
            <a:r>
              <a:rPr lang="en-US" dirty="0" smtClean="0">
                <a:solidFill>
                  <a:srgbClr val="FF0000"/>
                </a:solidFill>
              </a:rPr>
              <a:t>type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hypoparathyroidism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adrenal insufficiency and mucocutaneous candidiasis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)</a:t>
            </a:r>
            <a:endParaRPr lang="en-US" dirty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DiGeorge syndrome</a:t>
            </a:r>
            <a:r>
              <a:rPr lang="en-US" dirty="0" smtClean="0"/>
              <a:t>( </a:t>
            </a:r>
            <a:r>
              <a:rPr lang="en-US" sz="2400" b="1" dirty="0" smtClean="0"/>
              <a:t>Hypoparathyroidism</a:t>
            </a:r>
            <a:r>
              <a:rPr lang="en-US" sz="2400" b="1" dirty="0"/>
              <a:t>, deafness, and renal dysplasia </a:t>
            </a:r>
            <a:r>
              <a:rPr lang="en-US" sz="2400" b="1" dirty="0" smtClean="0"/>
              <a:t>syndrome</a:t>
            </a:r>
            <a:r>
              <a:rPr lang="en-US" dirty="0" smtClean="0"/>
              <a:t>).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5433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Clinical features of Hypoparathyroidism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b="1" dirty="0">
                <a:solidFill>
                  <a:srgbClr val="FF0000"/>
                </a:solidFill>
              </a:rPr>
              <a:t>Symptoms and signs of hypocalcaemia 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/>
              <a:t>Peri-oral and digital paraesthesiae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/>
              <a:t>Positive Trousseau’s and Chvostek’s signs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/>
              <a:t>Tetany and carpopedal spasm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/>
              <a:t>Laryngospasm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/>
              <a:t>ECG changes (prolonged QT interval) and arrhythmia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Seizure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404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C:\Users\mosa\Desktop\Cw59BR8UcAAoVi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0390"/>
            <a:ext cx="6336704" cy="611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9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+mn-lt"/>
              </a:rPr>
              <a:t>Investigations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/>
            </a:r>
            <a:br>
              <a:rPr lang="en-US" dirty="0">
                <a:solidFill>
                  <a:srgbClr val="FF0000"/>
                </a:solidFill>
                <a:latin typeface="+mn-lt"/>
              </a:rPr>
            </a:br>
            <a:endParaRPr lang="ar-SA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5127848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clinical history and picture is usually diagnostic and </a:t>
            </a:r>
            <a:r>
              <a:rPr lang="en-US" dirty="0" smtClean="0"/>
              <a:t>is confirmed </a:t>
            </a:r>
            <a:r>
              <a:rPr lang="en-US" dirty="0"/>
              <a:t>by </a:t>
            </a:r>
            <a:r>
              <a:rPr lang="en-US" b="1" dirty="0">
                <a:solidFill>
                  <a:srgbClr val="FF0000"/>
                </a:solidFill>
              </a:rPr>
              <a:t>a low serum calcium 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/>
              <a:t>PTH </a:t>
            </a:r>
            <a:r>
              <a:rPr lang="en-US" b="1" dirty="0"/>
              <a:t>levels </a:t>
            </a:r>
            <a:r>
              <a:rPr lang="en-US" dirty="0"/>
              <a:t>in the serum: absent or </a:t>
            </a:r>
            <a:r>
              <a:rPr lang="en-US" dirty="0" smtClean="0"/>
              <a:t>inappropriately low </a:t>
            </a:r>
            <a:r>
              <a:rPr lang="en-US" dirty="0"/>
              <a:t>in hypoparathyroidism, high in other causes </a:t>
            </a:r>
            <a:r>
              <a:rPr lang="en-US" dirty="0" smtClean="0"/>
              <a:t>of hypocalcaemia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b="1" dirty="0"/>
              <a:t>Renal function test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/>
              <a:t>1,25 dihydroxy vitamine D3 </a:t>
            </a:r>
            <a:r>
              <a:rPr lang="en-US" b="1" dirty="0" smtClean="0"/>
              <a:t>level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/>
              <a:t>Phosphate,and Magnesium</a:t>
            </a:r>
            <a:endParaRPr lang="ar-SA" b="1" dirty="0"/>
          </a:p>
          <a:p>
            <a:pPr algn="l" rtl="0">
              <a:buFont typeface="Wingdings" pitchFamily="2" charset="2"/>
              <a:buChar char="Ø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9974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Management of hypoparathyroidism</a:t>
            </a:r>
            <a:br>
              <a:rPr lang="en-US" sz="3600" b="1" dirty="0" smtClean="0">
                <a:solidFill>
                  <a:srgbClr val="FF0000"/>
                </a:solidFill>
                <a:latin typeface="+mn-lt"/>
              </a:rPr>
            </a:br>
            <a:endParaRPr lang="ar-SA" sz="3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196752"/>
            <a:ext cx="8352928" cy="5328592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oral </a:t>
            </a:r>
            <a:r>
              <a:rPr lang="en-US" dirty="0"/>
              <a:t>calcium </a:t>
            </a:r>
            <a:r>
              <a:rPr lang="en-US" dirty="0" smtClean="0"/>
              <a:t>and </a:t>
            </a:r>
            <a:r>
              <a:rPr lang="en-US" dirty="0"/>
              <a:t>vitamin D analogues, either 1α-hydroxycholecalciferol (alfacalcidol) or 1,25 dihydroxycholecalciferol (calcitriol</a:t>
            </a:r>
            <a:r>
              <a:rPr lang="en-US" dirty="0" smtClean="0"/>
              <a:t>).</a:t>
            </a:r>
            <a:endParaRPr lang="en-US" dirty="0"/>
          </a:p>
          <a:p>
            <a:pPr algn="l" rtl="0"/>
            <a:r>
              <a:rPr lang="en-US" dirty="0" smtClean="0"/>
              <a:t>needs </a:t>
            </a:r>
            <a:r>
              <a:rPr lang="en-US" dirty="0"/>
              <a:t>careful monitoring because of the risks of iatrogenic hypercalcaemia, hypercalciuria and nephrocalcinosis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Recombinant PTH is available as subcutaneous injection therapy for osteoporosis </a:t>
            </a:r>
            <a:r>
              <a:rPr lang="en-US" dirty="0" smtClean="0"/>
              <a:t> </a:t>
            </a:r>
            <a:r>
              <a:rPr lang="en-US" dirty="0"/>
              <a:t>and, although not currently licensed, has been used </a:t>
            </a:r>
            <a:r>
              <a:rPr lang="en-US" dirty="0" smtClean="0"/>
              <a:t>in hypoparathyroidism . </a:t>
            </a:r>
            <a:r>
              <a:rPr lang="en-US" dirty="0"/>
              <a:t>It is much more expensive than calcium and vitamin D analogue therapy but has the advantage that it is less likely to cause hypercalciuria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3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Thyro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0650"/>
            <a:ext cx="91440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034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Concurrent hypomagnesemia</a:t>
            </a:r>
            <a:r>
              <a:rPr lang="en-US" dirty="0">
                <a:solidFill>
                  <a:srgbClr val="FF0000"/>
                </a:solidFill>
              </a:rPr>
              <a:t> 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Hypomagnesemia is </a:t>
            </a:r>
            <a:r>
              <a:rPr lang="en-US" dirty="0" smtClean="0"/>
              <a:t> </a:t>
            </a:r>
            <a:r>
              <a:rPr lang="en-US" dirty="0"/>
              <a:t>common cause of hypocalcemia</a:t>
            </a:r>
            <a:r>
              <a:rPr lang="en-US" dirty="0" smtClean="0"/>
              <a:t>, </a:t>
            </a:r>
            <a:r>
              <a:rPr lang="en-US" dirty="0"/>
              <a:t>by inducing resistance to </a:t>
            </a:r>
            <a:r>
              <a:rPr lang="en-US" dirty="0" smtClean="0"/>
              <a:t>PTH and </a:t>
            </a:r>
            <a:r>
              <a:rPr lang="en-US" dirty="0"/>
              <a:t>by diminishing </a:t>
            </a:r>
            <a:r>
              <a:rPr lang="en-US" dirty="0" smtClean="0"/>
              <a:t> secretion</a:t>
            </a:r>
          </a:p>
          <a:p>
            <a:pPr algn="l" rtl="0"/>
            <a:r>
              <a:rPr lang="en-US" dirty="0" smtClean="0"/>
              <a:t>in </a:t>
            </a:r>
            <a:r>
              <a:rPr lang="en-US" dirty="0"/>
              <a:t>hypocalcemic-hypomagnesemic </a:t>
            </a:r>
            <a:r>
              <a:rPr lang="en-US" dirty="0" smtClean="0"/>
              <a:t>patient, Magnesium should be corrected first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245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+mn-lt"/>
              </a:rPr>
              <a:t>Pseudohypoparathyroidism</a:t>
            </a:r>
            <a:br>
              <a:rPr lang="en-US" sz="4400" b="1" dirty="0">
                <a:solidFill>
                  <a:srgbClr val="FF0000"/>
                </a:solidFill>
                <a:latin typeface="+mn-lt"/>
              </a:rPr>
            </a:br>
            <a:endParaRPr lang="ar-SA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628800"/>
            <a:ext cx="8568952" cy="4968552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1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individual </a:t>
            </a:r>
            <a:r>
              <a:rPr lang="en-US" sz="2800" dirty="0">
                <a:cs typeface="+mj-cs"/>
              </a:rPr>
              <a:t>is functionally hypoparathyroid but, instead of PTH deficiency, there is tissue resistance to </a:t>
            </a:r>
            <a:r>
              <a:rPr lang="en-US" sz="2800" dirty="0" smtClean="0">
                <a:cs typeface="+mj-cs"/>
              </a:rPr>
              <a:t>effects </a:t>
            </a:r>
            <a:r>
              <a:rPr lang="en-US" sz="2800" dirty="0">
                <a:cs typeface="+mj-cs"/>
              </a:rPr>
              <a:t>of PTH, </a:t>
            </a:r>
            <a:r>
              <a:rPr lang="en-US" sz="2800" dirty="0" smtClean="0">
                <a:cs typeface="+mj-cs"/>
              </a:rPr>
              <a:t> </a:t>
            </a:r>
            <a:r>
              <a:rPr lang="en-US" sz="2800" dirty="0">
                <a:cs typeface="+mj-cs"/>
              </a:rPr>
              <a:t>PTH concentrations are markedly elevated. </a:t>
            </a:r>
            <a:endParaRPr lang="en-US" sz="2800" dirty="0" smtClean="0"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cs typeface="+mj-cs"/>
              </a:rPr>
              <a:t>characterised </a:t>
            </a:r>
            <a:r>
              <a:rPr lang="en-US" sz="2800" dirty="0">
                <a:cs typeface="+mj-cs"/>
              </a:rPr>
              <a:t>by hypocalcaemia </a:t>
            </a:r>
            <a:r>
              <a:rPr lang="en-US" sz="2800" dirty="0" smtClean="0">
                <a:cs typeface="+mj-cs"/>
              </a:rPr>
              <a:t>and hyperphosphataemia</a:t>
            </a:r>
            <a:r>
              <a:rPr lang="en-US" sz="2800" dirty="0">
                <a:cs typeface="+mj-cs"/>
              </a:rPr>
              <a:t>, in association </a:t>
            </a:r>
            <a:r>
              <a:rPr lang="en-US" sz="2800" b="1" dirty="0">
                <a:cs typeface="+mj-cs"/>
              </a:rPr>
              <a:t>with short stature, short fourth metacarpals and metatarsals, rounded face, obesity and subcutaneous calcification</a:t>
            </a:r>
            <a:r>
              <a:rPr lang="en-US" sz="2800" dirty="0">
                <a:cs typeface="+mj-cs"/>
              </a:rPr>
              <a:t>; these features are collectively referred to as </a:t>
            </a:r>
            <a:r>
              <a:rPr lang="en-US" sz="2800" dirty="0">
                <a:solidFill>
                  <a:srgbClr val="FF0000"/>
                </a:solidFill>
                <a:cs typeface="+mj-cs"/>
              </a:rPr>
              <a:t>Albright’s hereditary osteodystrophy (AHO). </a:t>
            </a:r>
            <a:endParaRPr lang="ar-SA" sz="1800" dirty="0">
              <a:solidFill>
                <a:srgbClr val="FF000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367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 descr="C:\Users\mosa\Desktop\jpem-2012-0375_f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6399036" cy="523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3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+mn-lt"/>
              </a:rPr>
              <a:t>Pseudo-pseudohypoparathyroidism</a:t>
            </a:r>
            <a:endParaRPr lang="ar-SA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483981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cs typeface="+mj-cs"/>
              </a:rPr>
              <a:t>The term pseudopseudohypoparathyroidism </a:t>
            </a:r>
            <a:r>
              <a:rPr lang="en-US" sz="3600" dirty="0">
                <a:cs typeface="+mj-cs"/>
              </a:rPr>
              <a:t>is </a:t>
            </a:r>
            <a:r>
              <a:rPr lang="en-US" sz="3600" dirty="0" smtClean="0">
                <a:cs typeface="+mj-cs"/>
              </a:rPr>
              <a:t>used to </a:t>
            </a:r>
            <a:r>
              <a:rPr lang="en-US" sz="3600" dirty="0">
                <a:cs typeface="+mj-cs"/>
              </a:rPr>
              <a:t>describe patients who have clinical features of AHO but normal </a:t>
            </a:r>
            <a:r>
              <a:rPr lang="en-US" sz="3600" dirty="0">
                <a:solidFill>
                  <a:srgbClr val="FF0000"/>
                </a:solidFill>
                <a:cs typeface="+mj-cs"/>
              </a:rPr>
              <a:t>serum calcium and PTH concentrations</a:t>
            </a:r>
            <a:r>
              <a:rPr lang="en-US" sz="3600" dirty="0" smtClean="0">
                <a:solidFill>
                  <a:srgbClr val="FF0000"/>
                </a:solidFill>
                <a:cs typeface="+mj-cs"/>
              </a:rPr>
              <a:t>.</a:t>
            </a:r>
            <a:r>
              <a:rPr lang="en-US" sz="3600" dirty="0" smtClean="0"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670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589640" cy="1728192"/>
          </a:xfrm>
        </p:spPr>
        <p:txBody>
          <a:bodyPr>
            <a:noAutofit/>
          </a:bodyPr>
          <a:lstStyle/>
          <a:p>
            <a:pPr lvl="0"/>
            <a:r>
              <a:rPr lang="en-US" sz="3600" b="1" dirty="0">
                <a:solidFill>
                  <a:srgbClr val="FF0000"/>
                </a:solidFill>
                <a:latin typeface="+mn-lt"/>
              </a:rPr>
              <a:t>Differential diagnosis of hypocalcaemia</a:t>
            </a:r>
            <a:r>
              <a:rPr lang="en-US" sz="3600" dirty="0">
                <a:solidFill>
                  <a:srgbClr val="FF0000"/>
                </a:solidFill>
                <a:latin typeface="+mn-lt"/>
              </a:rPr>
              <a:t/>
            </a:r>
            <a:br>
              <a:rPr lang="en-US" sz="3600" dirty="0">
                <a:solidFill>
                  <a:srgbClr val="FF0000"/>
                </a:solidFill>
                <a:latin typeface="+mn-lt"/>
              </a:rPr>
            </a:br>
            <a:endParaRPr lang="ar-SA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/>
            <a:r>
              <a:rPr lang="en-US" dirty="0" smtClean="0"/>
              <a:t>Hypoalbuminaemia</a:t>
            </a:r>
            <a:endParaRPr lang="en-US" dirty="0"/>
          </a:p>
          <a:p>
            <a:pPr lvl="0" algn="l" rtl="0"/>
            <a:r>
              <a:rPr lang="en-US" dirty="0"/>
              <a:t>Alkalosis </a:t>
            </a:r>
          </a:p>
          <a:p>
            <a:pPr lvl="0" algn="l" rtl="0"/>
            <a:r>
              <a:rPr lang="en-US" dirty="0"/>
              <a:t>Vitamin D deficiency </a:t>
            </a:r>
          </a:p>
          <a:p>
            <a:pPr lvl="0" algn="l" rtl="0"/>
            <a:r>
              <a:rPr lang="en-US" dirty="0"/>
              <a:t>Chronic renal failure </a:t>
            </a:r>
          </a:p>
          <a:p>
            <a:pPr lvl="0" algn="l" rtl="0"/>
            <a:r>
              <a:rPr lang="en-US" dirty="0"/>
              <a:t>Hypoparathyroidism </a:t>
            </a:r>
          </a:p>
          <a:p>
            <a:pPr lvl="0" algn="l" rtl="0"/>
            <a:r>
              <a:rPr lang="en-US" dirty="0"/>
              <a:t>Pseudohypoparathyroidism </a:t>
            </a:r>
          </a:p>
          <a:p>
            <a:pPr lvl="0" algn="l" rtl="0"/>
            <a:r>
              <a:rPr lang="en-US" dirty="0"/>
              <a:t>Acute pancreatitis </a:t>
            </a:r>
          </a:p>
          <a:p>
            <a:pPr algn="l" rtl="0"/>
            <a:r>
              <a:rPr lang="en-US" dirty="0"/>
              <a:t>Hypomagnesaemia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052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475456" y="116632"/>
            <a:ext cx="8229600" cy="1143000"/>
          </a:xfrm>
        </p:spPr>
        <p:txBody>
          <a:bodyPr/>
          <a:lstStyle/>
          <a:p>
            <a:r>
              <a:rPr lang="en-US" dirty="0" smtClean="0"/>
              <a:t>Approach to hypocalcaemia</a:t>
            </a: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mosa\Desktop\ch5015.f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0" y="1052736"/>
            <a:ext cx="7740352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0909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900" dirty="0">
                <a:latin typeface="Algerian" pitchFamily="82" charset="0"/>
              </a:rPr>
              <a:t>thanks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00598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22877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+mn-lt"/>
              </a:rPr>
              <a:t>Parathyroid Hormone</a:t>
            </a:r>
            <a:endParaRPr lang="ar-SA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5544616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cs typeface="+mj-cs"/>
              </a:rPr>
              <a:t>  </a:t>
            </a:r>
            <a:r>
              <a:rPr lang="en-US" sz="2800" dirty="0" smtClean="0">
                <a:latin typeface="Arial" pitchFamily="34" charset="0"/>
                <a:cs typeface="+mj-cs"/>
              </a:rPr>
              <a:t>84</a:t>
            </a:r>
            <a:r>
              <a:rPr lang="en-US" sz="2800" dirty="0" smtClean="0">
                <a:cs typeface="+mj-cs"/>
              </a:rPr>
              <a:t>-AA hormone,secreted </a:t>
            </a:r>
            <a:r>
              <a:rPr lang="en-US" sz="2800" dirty="0">
                <a:cs typeface="+mj-cs"/>
              </a:rPr>
              <a:t>from </a:t>
            </a:r>
            <a:r>
              <a:rPr lang="en-US" sz="2800" dirty="0" smtClean="0">
                <a:cs typeface="+mj-cs"/>
              </a:rPr>
              <a:t>chief </a:t>
            </a:r>
            <a:r>
              <a:rPr lang="en-US" sz="2800" dirty="0">
                <a:cs typeface="+mj-cs"/>
              </a:rPr>
              <a:t>cells of </a:t>
            </a:r>
            <a:r>
              <a:rPr lang="en-US" sz="2800" dirty="0" smtClean="0">
                <a:cs typeface="+mj-cs"/>
              </a:rPr>
              <a:t>parathyroid </a:t>
            </a:r>
            <a:r>
              <a:rPr lang="en-US" sz="2800" dirty="0">
                <a:cs typeface="+mj-cs"/>
              </a:rPr>
              <a:t>glands. </a:t>
            </a:r>
            <a:r>
              <a:rPr lang="en-US" sz="2800" dirty="0">
                <a:solidFill>
                  <a:srgbClr val="C00000"/>
                </a:solidFill>
                <a:cs typeface="+mj-cs"/>
              </a:rPr>
              <a:t>PTH levels rise as serum </a:t>
            </a:r>
            <a:r>
              <a:rPr lang="en-US" sz="2800" dirty="0" smtClean="0">
                <a:solidFill>
                  <a:srgbClr val="C00000"/>
                </a:solidFill>
                <a:cs typeface="+mj-cs"/>
              </a:rPr>
              <a:t>ionized calcium </a:t>
            </a:r>
            <a:r>
              <a:rPr lang="en-US" sz="2800" dirty="0">
                <a:solidFill>
                  <a:srgbClr val="C00000"/>
                </a:solidFill>
                <a:cs typeface="+mj-cs"/>
              </a:rPr>
              <a:t>falls</a:t>
            </a:r>
            <a:r>
              <a:rPr lang="en-US" sz="2800" dirty="0">
                <a:cs typeface="+mj-cs"/>
              </a:rPr>
              <a:t>. </a:t>
            </a:r>
            <a:r>
              <a:rPr lang="en-US" sz="2800" dirty="0" smtClean="0">
                <a:cs typeface="+mj-cs"/>
              </a:rPr>
              <a:t>Which detected </a:t>
            </a:r>
            <a:r>
              <a:rPr lang="en-US" sz="2800" dirty="0">
                <a:cs typeface="+mj-cs"/>
              </a:rPr>
              <a:t>by </a:t>
            </a:r>
            <a:r>
              <a:rPr lang="en-US" sz="2800" dirty="0" smtClean="0">
                <a:cs typeface="+mj-cs"/>
              </a:rPr>
              <a:t>calcium-sensing </a:t>
            </a:r>
            <a:r>
              <a:rPr lang="en-US" sz="2800" dirty="0">
                <a:cs typeface="+mj-cs"/>
              </a:rPr>
              <a:t>receptors </a:t>
            </a:r>
            <a:r>
              <a:rPr lang="en-US" sz="2800" dirty="0" smtClean="0">
                <a:cs typeface="+mj-cs"/>
              </a:rPr>
              <a:t>on plasma membrane </a:t>
            </a:r>
            <a:r>
              <a:rPr lang="en-US" sz="2800" dirty="0">
                <a:cs typeface="+mj-cs"/>
              </a:rPr>
              <a:t>of </a:t>
            </a:r>
            <a:r>
              <a:rPr lang="en-US" sz="2800" dirty="0" smtClean="0">
                <a:cs typeface="+mj-cs"/>
              </a:rPr>
              <a:t> </a:t>
            </a:r>
            <a:r>
              <a:rPr lang="en-US" sz="2800" dirty="0">
                <a:cs typeface="+mj-cs"/>
              </a:rPr>
              <a:t>parathyroid cells</a:t>
            </a:r>
            <a:r>
              <a:rPr lang="en-US" sz="2800" dirty="0" smtClean="0">
                <a:cs typeface="+mj-cs"/>
              </a:rPr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cs typeface="+mj-cs"/>
              </a:rPr>
              <a:t> </a:t>
            </a:r>
            <a:r>
              <a:rPr lang="en-US" sz="2800" dirty="0">
                <a:cs typeface="+mj-cs"/>
              </a:rPr>
              <a:t>PTH </a:t>
            </a:r>
            <a:r>
              <a:rPr lang="en-US" sz="2800" dirty="0" smtClean="0">
                <a:cs typeface="+mj-cs"/>
              </a:rPr>
              <a:t> </a:t>
            </a:r>
            <a:r>
              <a:rPr lang="en-US" sz="2800" dirty="0">
                <a:cs typeface="+mj-cs"/>
              </a:rPr>
              <a:t>increase plasma calcium by: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>
                <a:cs typeface="+mj-cs"/>
              </a:rPr>
              <a:t>increasing </a:t>
            </a:r>
            <a:r>
              <a:rPr lang="en-US" sz="2800" dirty="0">
                <a:cs typeface="+mj-cs"/>
              </a:rPr>
              <a:t>osteoclastic resorption of bone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>
                <a:cs typeface="+mj-cs"/>
              </a:rPr>
              <a:t>increasing </a:t>
            </a:r>
            <a:r>
              <a:rPr lang="en-US" sz="2800" dirty="0">
                <a:cs typeface="+mj-cs"/>
              </a:rPr>
              <a:t>renal tubular reabsorption of </a:t>
            </a:r>
            <a:r>
              <a:rPr lang="en-US" sz="2800" dirty="0" smtClean="0">
                <a:cs typeface="+mj-cs"/>
              </a:rPr>
              <a:t>calcium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>
                <a:cs typeface="+mj-cs"/>
              </a:rPr>
              <a:t>increasing synthesis of 1,25-(</a:t>
            </a:r>
            <a:r>
              <a:rPr lang="en-US" sz="2800" dirty="0" smtClean="0">
                <a:cs typeface="+mj-cs"/>
              </a:rPr>
              <a:t>OH)2D3 ( </a:t>
            </a:r>
            <a:r>
              <a:rPr lang="en-US" sz="2800" dirty="0">
                <a:cs typeface="+mj-cs"/>
              </a:rPr>
              <a:t>increasing intestinal absorption of </a:t>
            </a:r>
            <a:r>
              <a:rPr lang="en-US" sz="2800" dirty="0" smtClean="0">
                <a:cs typeface="+mj-cs"/>
              </a:rPr>
              <a:t>calcium)</a:t>
            </a:r>
            <a:endParaRPr lang="en-US" sz="2800" dirty="0"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800" dirty="0">
                <a:cs typeface="+mj-cs"/>
              </a:rPr>
              <a:t>PTH effects are mediated at specific membrane </a:t>
            </a:r>
            <a:r>
              <a:rPr lang="en-US" sz="2800" dirty="0" smtClean="0">
                <a:cs typeface="+mj-cs"/>
              </a:rPr>
              <a:t>receptors on  </a:t>
            </a:r>
            <a:r>
              <a:rPr lang="en-US" sz="2800" dirty="0">
                <a:cs typeface="+mj-cs"/>
              </a:rPr>
              <a:t>target </a:t>
            </a:r>
            <a:r>
              <a:rPr lang="en-US" sz="2800" dirty="0" smtClean="0">
                <a:cs typeface="+mj-cs"/>
              </a:rPr>
              <a:t>cells.</a:t>
            </a:r>
            <a:endParaRPr lang="en-US" sz="2800" dirty="0">
              <a:cs typeface="+mj-cs"/>
            </a:endParaRPr>
          </a:p>
          <a:p>
            <a:pPr marL="0" indent="0" algn="l">
              <a:buNone/>
            </a:pPr>
            <a:endParaRPr lang="ar-SA" sz="28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4352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ttp://static1.1.sqspcdn.com/static/f/565431/6821368/1273140787727/PTHCYCLE+ws.jpg?token=A7M7c1CflVjHQivCvLNeBqRsrBw%3D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0648"/>
            <a:ext cx="7056784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217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Classification of diseases of the parathyroid glands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924632"/>
              </p:ext>
            </p:extLst>
          </p:nvPr>
        </p:nvGraphicFramePr>
        <p:xfrm>
          <a:off x="683568" y="1340769"/>
          <a:ext cx="8003232" cy="542182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01616"/>
                <a:gridCol w="4001616"/>
              </a:tblGrid>
              <a:tr h="687719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Hormone deficiency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Hormone excess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518713">
                <a:tc rowSpan="3">
                  <a:txBody>
                    <a:bodyPr/>
                    <a:lstStyle/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Hypoparathyroidism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Post-surgical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Autoimmune Inherited</a:t>
                      </a:r>
                    </a:p>
                    <a:p>
                      <a:pPr marL="0" indent="0" algn="l" rtl="0">
                        <a:buNone/>
                      </a:pPr>
                      <a:endParaRPr lang="en-US" sz="2000" dirty="0" smtClean="0"/>
                    </a:p>
                    <a:p>
                      <a:pPr marL="0" indent="0" algn="l" rtl="0">
                        <a:buNone/>
                      </a:pPr>
                      <a:endParaRPr lang="en-US" sz="2000" dirty="0" smtClean="0"/>
                    </a:p>
                    <a:p>
                      <a:pPr marL="0" indent="0" algn="l" rtl="0">
                        <a:buNone/>
                      </a:pPr>
                      <a:endParaRPr lang="en-US" sz="2000" dirty="0" smtClean="0"/>
                    </a:p>
                    <a:p>
                      <a:pPr marL="0" indent="0" algn="l" rtl="0">
                        <a:buNone/>
                      </a:pP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>
                        <a:buNone/>
                      </a:pPr>
                      <a:r>
                        <a:rPr lang="en-US" sz="2000" b="1" dirty="0" smtClean="0"/>
                        <a:t>Primary hyperparathyroidism                                    </a:t>
                      </a:r>
                      <a:r>
                        <a:rPr lang="en-US" sz="2000" dirty="0" smtClean="0"/>
                        <a:t>Parathyroid adenoma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 Parathyroid carcinoma</a:t>
                      </a:r>
                      <a:r>
                        <a:rPr lang="en-US" sz="2000" b="1" dirty="0" smtClean="0"/>
                        <a:t>                                                     </a:t>
                      </a:r>
                      <a:r>
                        <a:rPr lang="en-US" sz="2000" dirty="0" smtClean="0"/>
                        <a:t>Parathyroid  hyperplasia                                                        </a:t>
                      </a:r>
                    </a:p>
                    <a:p>
                      <a:pPr rtl="1"/>
                      <a:endParaRPr lang="ar-SA" sz="2000" dirty="0"/>
                    </a:p>
                  </a:txBody>
                  <a:tcPr/>
                </a:tc>
              </a:tr>
              <a:tr h="1518713">
                <a:tc vMerge="1"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>
                        <a:buNone/>
                      </a:pPr>
                      <a:r>
                        <a:rPr lang="en-US" sz="2000" b="1" dirty="0" smtClean="0"/>
                        <a:t>Secondary                                                                                                                                                                                                                 hyperparathyroidism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Vitamin D deficiency 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Chronic kidney disease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malabsorption</a:t>
                      </a:r>
                      <a:endParaRPr lang="ar-SA" sz="2000" dirty="0" smtClean="0"/>
                    </a:p>
                  </a:txBody>
                  <a:tcPr/>
                </a:tc>
              </a:tr>
              <a:tr h="1459429">
                <a:tc vMerge="1"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>
                        <a:buNone/>
                      </a:pPr>
                      <a:r>
                        <a:rPr lang="en-US" sz="2000" b="1" dirty="0" smtClean="0"/>
                        <a:t>Tertiary hyperparathyroidism</a:t>
                      </a:r>
                      <a:endParaRPr lang="en-US" sz="2000" dirty="0" smtClean="0"/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Following prolonged</a:t>
                      </a:r>
                    </a:p>
                    <a:p>
                      <a:pPr marL="0" indent="0" algn="l" rtl="0">
                        <a:buNone/>
                      </a:pPr>
                      <a:r>
                        <a:rPr lang="en-US" sz="2000" dirty="0" smtClean="0"/>
                        <a:t>Secondary hyperparathyroidism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97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5771"/>
            <a:ext cx="8291264" cy="8382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Primary hyperparathyroidism </a:t>
            </a:r>
            <a:r>
              <a:rPr lang="en-US" sz="3600" dirty="0">
                <a:solidFill>
                  <a:srgbClr val="FF0000"/>
                </a:solidFill>
              </a:rPr>
              <a:t/>
            </a:r>
            <a:br>
              <a:rPr lang="en-US" sz="3600" dirty="0">
                <a:solidFill>
                  <a:srgbClr val="FF0000"/>
                </a:solidFill>
              </a:rPr>
            </a:br>
            <a:endParaRPr lang="en-US" sz="3600" u="sng" dirty="0">
              <a:solidFill>
                <a:schemeClr val="folHlink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63272" cy="4983163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Primary hyperparathyroidismis due to excessive production of PTH by one or more of hyperfunctioning parathyroid glands. This leads to hyprcalcemia which fails to inhibit gland.</a:t>
            </a:r>
          </a:p>
          <a:p>
            <a:pPr algn="l" rtl="0"/>
            <a:r>
              <a:rPr lang="en-US" dirty="0"/>
              <a:t>PHPT is </a:t>
            </a:r>
            <a:r>
              <a:rPr lang="en-US" dirty="0" smtClean="0"/>
              <a:t>leading </a:t>
            </a:r>
            <a:r>
              <a:rPr lang="en-US" dirty="0"/>
              <a:t>cause of hypercalcemia and one of </a:t>
            </a:r>
            <a:r>
              <a:rPr lang="en-US" dirty="0" smtClean="0"/>
              <a:t> </a:t>
            </a:r>
            <a:r>
              <a:rPr lang="en-US" dirty="0"/>
              <a:t>most common endocrine </a:t>
            </a:r>
            <a:r>
              <a:rPr lang="en-US" dirty="0" smtClean="0"/>
              <a:t>disorders </a:t>
            </a:r>
            <a:endParaRPr lang="en-US" dirty="0"/>
          </a:p>
          <a:p>
            <a:pPr algn="l" rtl="0"/>
            <a:r>
              <a:rPr lang="en-US" dirty="0"/>
              <a:t> It is observed mainly in postmenopausal women (</a:t>
            </a:r>
            <a:r>
              <a:rPr lang="en-US" b="1" dirty="0">
                <a:solidFill>
                  <a:srgbClr val="FF0000"/>
                </a:solidFill>
              </a:rPr>
              <a:t>female-to-male ratio of 3–4:1</a:t>
            </a:r>
            <a:r>
              <a:rPr lang="en-US" dirty="0"/>
              <a:t>) over 50 years old</a:t>
            </a:r>
            <a:endParaRPr lang="ar-SA" dirty="0"/>
          </a:p>
          <a:p>
            <a:pPr algn="l" rtl="0"/>
            <a:endParaRPr lang="ar-LY" dirty="0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62000" y="1143000"/>
            <a:ext cx="82296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/>
            <a:endParaRPr lang="en-US" sz="3200" u="sng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6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+mn-lt"/>
              </a:rPr>
              <a:t>Primary hyperparathyroidism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/>
            </a:r>
            <a:br>
              <a:rPr lang="en-US" dirty="0">
                <a:solidFill>
                  <a:srgbClr val="FF0000"/>
                </a:solidFill>
                <a:latin typeface="+mn-lt"/>
              </a:rPr>
            </a:br>
            <a:endParaRPr lang="ar-SA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5544616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endParaRPr lang="en-US" sz="2800" dirty="0" smtClean="0">
              <a:cs typeface="+mj-cs"/>
            </a:endParaRPr>
          </a:p>
          <a:p>
            <a:pPr algn="l" rtl="0"/>
            <a:r>
              <a:rPr lang="en-US" sz="2800" dirty="0">
                <a:cs typeface="+mj-cs"/>
              </a:rPr>
              <a:t>C</a:t>
            </a:r>
            <a:r>
              <a:rPr lang="en-US" sz="2800" dirty="0" smtClean="0">
                <a:cs typeface="+mj-cs"/>
              </a:rPr>
              <a:t>aused </a:t>
            </a:r>
            <a:r>
              <a:rPr lang="en-US" sz="2800" dirty="0">
                <a:cs typeface="+mj-cs"/>
              </a:rPr>
              <a:t>by </a:t>
            </a:r>
            <a:r>
              <a:rPr lang="en-US" sz="2800" dirty="0"/>
              <a:t>autonomous secretion of PTH </a:t>
            </a:r>
            <a:r>
              <a:rPr lang="en-US" sz="2800" dirty="0" smtClean="0"/>
              <a:t>,either by </a:t>
            </a:r>
            <a:r>
              <a:rPr lang="en-US" sz="2800" dirty="0" smtClean="0">
                <a:cs typeface="+mj-cs"/>
              </a:rPr>
              <a:t>single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(&gt;80%) </a:t>
            </a:r>
            <a:r>
              <a:rPr lang="en-US" sz="2800" dirty="0">
                <a:cs typeface="+mj-cs"/>
              </a:rPr>
              <a:t>parathyroid adenomas or by diffuse hyperplasia of all the glands (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15–20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%</a:t>
            </a:r>
            <a:r>
              <a:rPr lang="en-US" sz="2800" dirty="0" smtClean="0">
                <a:cs typeface="+mj-cs"/>
              </a:rPr>
              <a:t>)</a:t>
            </a:r>
            <a:endParaRPr lang="en-US" sz="2800" dirty="0" smtClean="0">
              <a:cs typeface="+mj-cs"/>
            </a:endParaRPr>
          </a:p>
          <a:p>
            <a:pPr algn="l" rtl="0"/>
            <a:r>
              <a:rPr lang="en-US" sz="2800" dirty="0"/>
              <a:t>D</a:t>
            </a:r>
            <a:r>
              <a:rPr lang="en-US" sz="2800" dirty="0" smtClean="0"/>
              <a:t>iffusehyperplasia </a:t>
            </a:r>
            <a:r>
              <a:rPr lang="en-US" sz="2800" dirty="0"/>
              <a:t>of </a:t>
            </a:r>
            <a:r>
              <a:rPr lang="en-US" sz="2800" dirty="0" smtClean="0">
                <a:cs typeface="+mj-cs"/>
              </a:rPr>
              <a:t>parathyroid </a:t>
            </a:r>
            <a:r>
              <a:rPr lang="en-US" sz="2800" dirty="0">
                <a:cs typeface="+mj-cs"/>
              </a:rPr>
              <a:t>glands may be part of a familial syndrome (e.g. multiple endocrine neoplasia (MEN) syndrome type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1 or 2a</a:t>
            </a:r>
            <a:r>
              <a:rPr lang="en-US" sz="2800" dirty="0">
                <a:cs typeface="+mj-cs"/>
              </a:rPr>
              <a:t>). </a:t>
            </a:r>
            <a:endParaRPr lang="en-US" sz="2800" dirty="0" smtClean="0">
              <a:cs typeface="+mj-cs"/>
            </a:endParaRPr>
          </a:p>
          <a:p>
            <a:pPr algn="l" rtl="0"/>
            <a:r>
              <a:rPr lang="en-US" sz="2800" dirty="0">
                <a:cs typeface="+mj-cs"/>
              </a:rPr>
              <a:t>P</a:t>
            </a:r>
            <a:r>
              <a:rPr lang="en-US" sz="2800" dirty="0" smtClean="0">
                <a:cs typeface="+mj-cs"/>
              </a:rPr>
              <a:t>arathyroid </a:t>
            </a:r>
            <a:r>
              <a:rPr lang="en-US" sz="2800" dirty="0">
                <a:cs typeface="+mj-cs"/>
              </a:rPr>
              <a:t>carcinoma is rare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(&lt;1%</a:t>
            </a:r>
            <a:r>
              <a:rPr lang="en-US" sz="2800" b="1" dirty="0">
                <a:cs typeface="+mj-cs"/>
              </a:rPr>
              <a:t>)</a:t>
            </a:r>
            <a:r>
              <a:rPr lang="en-US" sz="2800" dirty="0">
                <a:cs typeface="+mj-cs"/>
              </a:rPr>
              <a:t>, though it usually produces severe and intractable hypercalcaemia</a:t>
            </a:r>
            <a:r>
              <a:rPr lang="en-US" sz="2400" dirty="0">
                <a:cs typeface="+mj-cs"/>
              </a:rPr>
              <a:t>. </a:t>
            </a:r>
            <a:endParaRPr lang="en-US" sz="2400" dirty="0" smtClean="0">
              <a:cs typeface="+mj-cs"/>
            </a:endParaRPr>
          </a:p>
          <a:p>
            <a:pPr algn="l"/>
            <a:endParaRPr lang="ar-SA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5361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1597</TotalTime>
  <Words>1519</Words>
  <Application>Microsoft Office PowerPoint</Application>
  <PresentationFormat>عرض على الشاشة (3:4)‏</PresentationFormat>
  <Paragraphs>225</Paragraphs>
  <Slides>46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46</vt:i4>
      </vt:variant>
    </vt:vector>
  </HeadingPairs>
  <TitlesOfParts>
    <vt:vector size="47" baseType="lpstr">
      <vt:lpstr>سمة Office</vt:lpstr>
      <vt:lpstr>Parathyroid disease  </vt:lpstr>
      <vt:lpstr>objectives</vt:lpstr>
      <vt:lpstr>Anatomy</vt:lpstr>
      <vt:lpstr>عرض تقديمي في PowerPoint</vt:lpstr>
      <vt:lpstr>Parathyroid Hormone</vt:lpstr>
      <vt:lpstr>عرض تقديمي في PowerPoint</vt:lpstr>
      <vt:lpstr>Classification of diseases of the parathyroid glands </vt:lpstr>
      <vt:lpstr>Primary hyperparathyroidism  </vt:lpstr>
      <vt:lpstr>Primary hyperparathyroidism  </vt:lpstr>
      <vt:lpstr>Clinical features of Primary hyperparathyroidism  </vt:lpstr>
      <vt:lpstr>Clinical Features</vt:lpstr>
      <vt:lpstr>Clinical Features</vt:lpstr>
      <vt:lpstr>Clinical Features</vt:lpstr>
      <vt:lpstr>Clinical Features</vt:lpstr>
      <vt:lpstr>Clinical Features </vt:lpstr>
      <vt:lpstr>   Diagnosis of primary hyperparathydism   : </vt:lpstr>
      <vt:lpstr>Biochemical investigation</vt:lpstr>
      <vt:lpstr>عرض تقديمي في PowerPoint</vt:lpstr>
      <vt:lpstr>Familial hypocalciuric hypercalcaemia FHH </vt:lpstr>
      <vt:lpstr>Imaging </vt:lpstr>
      <vt:lpstr>Skeletal x-ray </vt:lpstr>
      <vt:lpstr>Skull x-ray </vt:lpstr>
      <vt:lpstr>Pre-operative localization of the abnormal parathyroid gland: </vt:lpstr>
      <vt:lpstr>Treatment </vt:lpstr>
      <vt:lpstr>Guidelines for the management of primary hyperparathyroidism </vt:lpstr>
      <vt:lpstr>Non-surgical treatment</vt:lpstr>
      <vt:lpstr>What is parathyroid crisis ? </vt:lpstr>
      <vt:lpstr>Other causes Of Hypercalcaemia</vt:lpstr>
      <vt:lpstr>Causes of Hypercalcemia</vt:lpstr>
      <vt:lpstr>   Endocrine Diseases Hyperthyroidism Adrenal insufficiency Acromegaly Pheochromocytoma Genetic  Familial hypocalciuric hypercalcemia (FHH)          </vt:lpstr>
      <vt:lpstr>عرض تقديمي في PowerPoint</vt:lpstr>
      <vt:lpstr>Secondary hyperparathyroidism  </vt:lpstr>
      <vt:lpstr>Tertiary hyperparathyroidism  </vt:lpstr>
      <vt:lpstr>Hypoparathyroidism</vt:lpstr>
      <vt:lpstr>Hypoparathyroidism </vt:lpstr>
      <vt:lpstr>Clinical features of Hypoparathyroidism</vt:lpstr>
      <vt:lpstr>عرض تقديمي في PowerPoint</vt:lpstr>
      <vt:lpstr>Investigations </vt:lpstr>
      <vt:lpstr>Management of hypoparathyroidism </vt:lpstr>
      <vt:lpstr>Concurrent hypomagnesemia </vt:lpstr>
      <vt:lpstr>Pseudohypoparathyroidism </vt:lpstr>
      <vt:lpstr>عرض تقديمي في PowerPoint</vt:lpstr>
      <vt:lpstr>Pseudo-pseudohypoparathyroidism</vt:lpstr>
      <vt:lpstr>Differential diagnosis of hypocalcaemia </vt:lpstr>
      <vt:lpstr>Approach to hypocalcaemia</vt:lpstr>
      <vt:lpstr>thanks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mosa</dc:creator>
  <cp:lastModifiedBy>mosa</cp:lastModifiedBy>
  <cp:revision>78</cp:revision>
  <dcterms:created xsi:type="dcterms:W3CDTF">2018-03-12T04:29:09Z</dcterms:created>
  <dcterms:modified xsi:type="dcterms:W3CDTF">2019-03-16T07:28:24Z</dcterms:modified>
</cp:coreProperties>
</file>