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7" r:id="rId3"/>
  </p:sldMasterIdLst>
  <p:sldIdLst>
    <p:sldId id="256" r:id="rId4"/>
    <p:sldId id="305" r:id="rId5"/>
    <p:sldId id="258" r:id="rId6"/>
    <p:sldId id="304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3" r:id="rId5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3766-5C41-4BCD-A886-CC079B70C57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64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57CF-D260-46C6-B85E-FA2342D3B6DD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643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987D9-2613-47A0-8247-386FB35D307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429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C2C71-2273-4EE6-931C-75D549D8515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698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45E5F-66D9-4A3E-9CF5-C70B6CB2DA4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132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6479E-6CB2-4F85-81EA-4FE7004950E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230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549F7-5ECE-44CD-AAE9-6E29750C82C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03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494F-B7A9-4FA7-8ADF-95347AA64AD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16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9A621-E1B9-452D-AA27-74DE324777F0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86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D4B96-936D-4C2F-937A-A43B1B002B78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904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14A14-B960-4CA8-B955-BAF00CCF678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55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عنوان، واثنان من المحتوى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B33D1-AE8E-4B0A-9E74-93B8C6955A9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17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90599-FEA5-46C2-BA41-467B9FAA9FF5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249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F468C-C808-4C94-AA20-AF7DFC3EAF0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442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عنوان، ومحتوى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BB069-A1C8-4F1D-8BE8-440B43AD25A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60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1676400" y="457200"/>
            <a:ext cx="7010400" cy="5638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6CB9C-050F-4012-BBEB-1D24D0836241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964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458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35818-A7DF-446D-9BC0-1C53E4A9BF89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09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033A3-2EE3-4A07-842A-5212C1187320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23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11DB0-A806-414F-9095-83A17C3B4518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52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814B7-9D8C-481A-A285-AE631D65F9C1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4875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23499-0AA0-4D8B-A794-8C99FC4FC712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52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49827-F452-4E49-BA9D-3616B575FDC8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5129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C838E-A713-467F-BEC0-D8FEFAEBCE5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950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3DE23-09FA-453A-A427-5D6F1C5F559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3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62566-98D6-4603-A942-7456FBCED399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160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BBAE6-789E-4CA4-BB35-9EF17A858850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0400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6EF05-B034-46A6-83A3-6ECE11ED0D5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69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26/07/1441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776741-620B-425E-8FA4-BD405236C037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LY" smtClean="0">
              <a:solidFill>
                <a:srgbClr val="FFFFFF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7670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67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EE66E0-DFC9-48C4-AC6B-C617141B8153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13731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3.png"/><Relationship Id="rId4" Type="http://schemas.openxmlformats.org/officeDocument/2006/relationships/oleObject" Target="../embeddings/oleObject1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720" y="2060848"/>
            <a:ext cx="7056784" cy="1728192"/>
          </a:xfrm>
        </p:spPr>
        <p:txBody>
          <a:bodyPr/>
          <a:lstStyle/>
          <a:p>
            <a:pPr algn="ctr" rtl="0" eaLnBrk="1" hangingPunct="1"/>
            <a:r>
              <a:rPr lang="ar-LY" sz="3600" b="1" dirty="0" smtClean="0">
                <a:solidFill>
                  <a:srgbClr val="FF0000"/>
                </a:solidFill>
                <a:latin typeface="Sylfaen" pitchFamily="18" charset="0"/>
              </a:rPr>
              <a:t>  </a:t>
            </a:r>
            <a:r>
              <a:rPr lang="en-US" sz="3600" b="1" dirty="0" smtClean="0">
                <a:solidFill>
                  <a:srgbClr val="FF0000"/>
                </a:solidFill>
                <a:latin typeface="Sylfaen" pitchFamily="18" charset="0"/>
              </a:rPr>
              <a:t>History  taking  &amp;  Examination </a:t>
            </a:r>
            <a:br>
              <a:rPr lang="en-US" sz="3600" b="1" dirty="0" smtClean="0">
                <a:solidFill>
                  <a:srgbClr val="FF0000"/>
                </a:solidFill>
                <a:latin typeface="Sylfae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Sylfaen" pitchFamily="18" charset="0"/>
              </a:rPr>
              <a:t>of the  Skin</a:t>
            </a:r>
            <a:br>
              <a:rPr lang="en-US" sz="3600" b="1" dirty="0" smtClean="0">
                <a:solidFill>
                  <a:srgbClr val="FF0000"/>
                </a:solidFill>
                <a:latin typeface="Sylfaen" pitchFamily="18" charset="0"/>
              </a:rPr>
            </a:br>
            <a:endParaRPr lang="en-US" sz="3600" b="1" dirty="0" smtClean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4221088"/>
            <a:ext cx="6640513" cy="1800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US" sz="3500" b="0" dirty="0" smtClean="0">
                <a:solidFill>
                  <a:srgbClr val="FFFF00"/>
                </a:solidFill>
                <a:latin typeface="Baskerville Old Face" pitchFamily="18" charset="0"/>
              </a:rPr>
              <a:t>Ali M. Gargoom 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b="0" dirty="0">
                <a:solidFill>
                  <a:srgbClr val="FFFF00"/>
                </a:solidFill>
              </a:rPr>
              <a:t>Professor of </a:t>
            </a:r>
            <a:r>
              <a:rPr lang="en-US" b="0" dirty="0" smtClean="0">
                <a:solidFill>
                  <a:srgbClr val="FFFF00"/>
                </a:solidFill>
              </a:rPr>
              <a:t>Dermatology</a:t>
            </a:r>
            <a:br>
              <a:rPr lang="en-US" b="0" dirty="0" smtClean="0">
                <a:solidFill>
                  <a:srgbClr val="FFFF00"/>
                </a:solidFill>
              </a:rPr>
            </a:br>
            <a:r>
              <a:rPr lang="en-US" b="0" dirty="0" smtClean="0">
                <a:solidFill>
                  <a:srgbClr val="FFFF00"/>
                </a:solidFill>
              </a:rPr>
              <a:t>Faculty of Medicine</a:t>
            </a:r>
            <a:br>
              <a:rPr lang="en-US" b="0" dirty="0" smtClean="0">
                <a:solidFill>
                  <a:srgbClr val="FFFF00"/>
                </a:solidFill>
              </a:rPr>
            </a:br>
            <a:r>
              <a:rPr lang="en-US" b="0" dirty="0" smtClean="0">
                <a:solidFill>
                  <a:srgbClr val="FFFF00"/>
                </a:solidFill>
              </a:rPr>
              <a:t>Benghazi  University</a:t>
            </a:r>
          </a:p>
        </p:txBody>
      </p:sp>
    </p:spTree>
    <p:extLst>
      <p:ext uri="{BB962C8B-B14F-4D97-AF65-F5344CB8AC3E}">
        <p14:creationId xmlns:p14="http://schemas.microsoft.com/office/powerpoint/2010/main" val="4559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1897063" y="981075"/>
            <a:ext cx="3611041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Macule  /  </a:t>
            </a:r>
            <a:r>
              <a:rPr lang="en-US" sz="2400" dirty="0" smtClean="0">
                <a:solidFill>
                  <a:srgbClr val="FFFFFF"/>
                </a:solidFill>
              </a:rPr>
              <a:t>Patch</a:t>
            </a:r>
          </a:p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Size &lt;0.5cm or &gt;0.5cm</a:t>
            </a:r>
            <a:endParaRPr lang="en-US" sz="2400" dirty="0" smtClean="0">
              <a:solidFill>
                <a:srgbClr val="FFFFFF"/>
              </a:solidFill>
            </a:endParaRP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311400"/>
            <a:ext cx="4176712" cy="327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11400"/>
            <a:ext cx="4186238" cy="327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21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924175"/>
            <a:ext cx="3887788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412875"/>
            <a:ext cx="29527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Rectangle 10"/>
          <p:cNvSpPr>
            <a:spLocks noChangeArrowheads="1"/>
          </p:cNvSpPr>
          <p:nvPr/>
        </p:nvSpPr>
        <p:spPr bwMode="auto">
          <a:xfrm>
            <a:off x="1897063" y="981075"/>
            <a:ext cx="245903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Macule  /  Patch</a:t>
            </a:r>
          </a:p>
        </p:txBody>
      </p:sp>
      <p:pic>
        <p:nvPicPr>
          <p:cNvPr id="16390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573463"/>
            <a:ext cx="2881313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18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95963" y="404813"/>
            <a:ext cx="2535237" cy="576262"/>
          </a:xfrm>
        </p:spPr>
        <p:txBody>
          <a:bodyPr/>
          <a:lstStyle/>
          <a:p>
            <a:pPr eaLnBrk="1" hangingPunct="1"/>
            <a:r>
              <a:rPr lang="en-US" sz="1800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17411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1897063" y="981075"/>
            <a:ext cx="2459037" cy="511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Macule  /  Patch</a:t>
            </a:r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286000"/>
            <a:ext cx="3519488" cy="351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232025"/>
            <a:ext cx="4598988" cy="345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2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1763713" y="981075"/>
            <a:ext cx="28797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Erythema / Purpura</a:t>
            </a:r>
          </a:p>
        </p:txBody>
      </p:sp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4321175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268413"/>
            <a:ext cx="3744913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72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1907704" y="764704"/>
            <a:ext cx="3744416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Papule  /  </a:t>
            </a:r>
            <a:r>
              <a:rPr lang="en-US" sz="2400" dirty="0" smtClean="0">
                <a:solidFill>
                  <a:srgbClr val="FFFFFF"/>
                </a:solidFill>
              </a:rPr>
              <a:t>Nodule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Size </a:t>
            </a:r>
            <a:r>
              <a:rPr lang="en-US" sz="2400" dirty="0">
                <a:solidFill>
                  <a:srgbClr val="FFFFFF"/>
                </a:solidFill>
              </a:rPr>
              <a:t>&lt;0.5cm or &gt;0.5cm</a:t>
            </a:r>
          </a:p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endParaRPr lang="en-US" sz="2400" dirty="0" smtClean="0">
              <a:solidFill>
                <a:srgbClr val="FFFFFF"/>
              </a:solidFill>
            </a:endParaRP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endParaRPr lang="en-US" sz="2400" dirty="0" smtClean="0">
              <a:solidFill>
                <a:srgbClr val="FFFFFF"/>
              </a:solidFill>
            </a:endParaRP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916113"/>
            <a:ext cx="4189412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211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5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20483" name="Rectangle 16"/>
          <p:cNvSpPr>
            <a:spLocks noChangeArrowheads="1"/>
          </p:cNvSpPr>
          <p:nvPr/>
        </p:nvSpPr>
        <p:spPr bwMode="auto">
          <a:xfrm>
            <a:off x="1763713" y="981075"/>
            <a:ext cx="28797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Papule  /  Nodule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2" t="34247" r="46472"/>
          <a:stretch/>
        </p:blipFill>
        <p:spPr bwMode="auto">
          <a:xfrm>
            <a:off x="323528" y="1715727"/>
            <a:ext cx="3849829" cy="4305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" t="6654" r="36898" b="24828"/>
          <a:stretch/>
        </p:blipFill>
        <p:spPr bwMode="auto">
          <a:xfrm>
            <a:off x="4420693" y="1715727"/>
            <a:ext cx="4482103" cy="422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85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1844699"/>
            <a:ext cx="5616575" cy="4392613"/>
          </a:xfrm>
          <a:noFill/>
        </p:spPr>
      </p:pic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692275" y="764704"/>
            <a:ext cx="439261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Vesicle</a:t>
            </a:r>
            <a:r>
              <a:rPr lang="en-US" sz="2000" dirty="0" smtClean="0">
                <a:solidFill>
                  <a:srgbClr val="FFFFFF"/>
                </a:solidFill>
              </a:rPr>
              <a:t>(s)</a:t>
            </a:r>
            <a:r>
              <a:rPr lang="en-US" sz="2400" dirty="0" smtClean="0">
                <a:solidFill>
                  <a:srgbClr val="FFFFFF"/>
                </a:solidFill>
              </a:rPr>
              <a:t> / Bulla</a:t>
            </a:r>
            <a:r>
              <a:rPr lang="en-US" sz="2000" dirty="0" smtClean="0">
                <a:solidFill>
                  <a:srgbClr val="FFFFFF"/>
                </a:solidFill>
              </a:rPr>
              <a:t>(e)</a:t>
            </a:r>
            <a:r>
              <a:rPr lang="en-US" sz="2400" dirty="0" smtClean="0">
                <a:solidFill>
                  <a:srgbClr val="FFFFFF"/>
                </a:solidFill>
              </a:rPr>
              <a:t> / Pustule</a:t>
            </a:r>
            <a:r>
              <a:rPr lang="en-US" sz="2000" dirty="0" smtClean="0">
                <a:solidFill>
                  <a:srgbClr val="FFFFFF"/>
                </a:solidFill>
              </a:rPr>
              <a:t>(s</a:t>
            </a:r>
            <a:r>
              <a:rPr lang="en-US" sz="2000" dirty="0" smtClean="0">
                <a:solidFill>
                  <a:srgbClr val="FFFFFF"/>
                </a:solidFill>
              </a:rPr>
              <a:t>)</a:t>
            </a:r>
          </a:p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000" dirty="0">
                <a:solidFill>
                  <a:srgbClr val="FFFFFF"/>
                </a:solidFill>
              </a:rPr>
              <a:t>Size &lt;0.5cm or &gt;0.5cm</a:t>
            </a:r>
          </a:p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endParaRPr lang="en-US" sz="2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97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1692275" y="981075"/>
            <a:ext cx="439261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Vesicle</a:t>
            </a:r>
            <a:r>
              <a:rPr lang="en-US" sz="2000" smtClean="0">
                <a:solidFill>
                  <a:srgbClr val="FFFFFF"/>
                </a:solidFill>
              </a:rPr>
              <a:t>(s)</a:t>
            </a:r>
            <a:r>
              <a:rPr lang="en-US" sz="2400" smtClean="0">
                <a:solidFill>
                  <a:srgbClr val="FFFFFF"/>
                </a:solidFill>
              </a:rPr>
              <a:t> / Bulla</a:t>
            </a:r>
            <a:r>
              <a:rPr lang="en-US" sz="2000" smtClean="0">
                <a:solidFill>
                  <a:srgbClr val="FFFFFF"/>
                </a:solidFill>
              </a:rPr>
              <a:t>(e)</a:t>
            </a:r>
            <a:r>
              <a:rPr lang="en-US" sz="2400" smtClean="0">
                <a:solidFill>
                  <a:srgbClr val="FFFFFF"/>
                </a:solidFill>
              </a:rPr>
              <a:t> / Pustule</a:t>
            </a:r>
            <a:r>
              <a:rPr lang="en-US" sz="2000" smtClean="0">
                <a:solidFill>
                  <a:srgbClr val="FFFFFF"/>
                </a:solidFill>
              </a:rPr>
              <a:t>(s)</a:t>
            </a:r>
          </a:p>
        </p:txBody>
      </p:sp>
      <p:pic>
        <p:nvPicPr>
          <p:cNvPr id="22532" name="Picture 7" descr="3-1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989138"/>
            <a:ext cx="277177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989138"/>
            <a:ext cx="3024188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989138"/>
            <a:ext cx="3097212" cy="36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628775"/>
            <a:ext cx="6696075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1981200" y="981075"/>
            <a:ext cx="136683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Plaque </a:t>
            </a:r>
          </a:p>
        </p:txBody>
      </p:sp>
    </p:spTree>
    <p:extLst>
      <p:ext uri="{BB962C8B-B14F-4D97-AF65-F5344CB8AC3E}">
        <p14:creationId xmlns:p14="http://schemas.microsoft.com/office/powerpoint/2010/main" val="406922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2133600"/>
            <a:ext cx="4176713" cy="3671888"/>
          </a:xfrm>
          <a:noFill/>
        </p:spPr>
      </p:pic>
      <p:sp>
        <p:nvSpPr>
          <p:cNvPr id="24579" name="Rectangle 7"/>
          <p:cNvSpPr>
            <a:spLocks noChangeArrowheads="1"/>
          </p:cNvSpPr>
          <p:nvPr/>
        </p:nvSpPr>
        <p:spPr bwMode="auto">
          <a:xfrm>
            <a:off x="5795963" y="404813"/>
            <a:ext cx="2535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24580" name="Rectangle 8"/>
          <p:cNvSpPr>
            <a:spLocks noChangeArrowheads="1"/>
          </p:cNvSpPr>
          <p:nvPr/>
        </p:nvSpPr>
        <p:spPr bwMode="auto">
          <a:xfrm>
            <a:off x="1981200" y="981075"/>
            <a:ext cx="136683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Plaque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t="3839" r="3665" b="8492"/>
          <a:stretch/>
        </p:blipFill>
        <p:spPr bwMode="auto">
          <a:xfrm>
            <a:off x="4482074" y="2132856"/>
            <a:ext cx="448241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90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Lecture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47664" y="1981200"/>
            <a:ext cx="7010400" cy="4114800"/>
          </a:xfrm>
          <a:noFill/>
          <a:ln>
            <a:solidFill>
              <a:srgbClr val="FFFF00"/>
            </a:solidFill>
          </a:ln>
        </p:spPr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FF00"/>
                </a:solidFill>
              </a:rPr>
              <a:t>1.  History taking.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FF00"/>
                </a:solidFill>
              </a:rPr>
              <a:t>2.  Morphology of skin lesions.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                    Primary skin lesions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                    Secondary skin lesions 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                    Specific skin lesions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FF00"/>
                </a:solidFill>
              </a:rPr>
              <a:t>3.  Configuration of skin lesions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FFFF00"/>
                </a:solidFill>
              </a:rPr>
              <a:t>4.  Distribution of skin lesions</a:t>
            </a:r>
          </a:p>
        </p:txBody>
      </p:sp>
    </p:spTree>
    <p:extLst>
      <p:ext uri="{BB962C8B-B14F-4D97-AF65-F5344CB8AC3E}">
        <p14:creationId xmlns:p14="http://schemas.microsoft.com/office/powerpoint/2010/main" val="285841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547813" y="765175"/>
            <a:ext cx="520065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2411413" y="1844675"/>
            <a:ext cx="345757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1. Macule.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2. Patch.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3. Papule.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4. Nodule.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5. Plaque.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6. Vesicle.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7. Bulla. 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70000"/>
              <a:buFont typeface="Wingdings" pitchFamily="2" charset="2"/>
              <a:buChar char="ü"/>
            </a:pPr>
            <a:r>
              <a:rPr lang="en-US" sz="2800" smtClean="0">
                <a:solidFill>
                  <a:srgbClr val="FFFFFF"/>
                </a:solidFill>
              </a:rPr>
              <a:t>8. Pustule.</a:t>
            </a:r>
          </a:p>
        </p:txBody>
      </p:sp>
    </p:spTree>
    <p:extLst>
      <p:ext uri="{BB962C8B-B14F-4D97-AF65-F5344CB8AC3E}">
        <p14:creationId xmlns:p14="http://schemas.microsoft.com/office/powerpoint/2010/main" val="379620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6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6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68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68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68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1531938" y="693738"/>
            <a:ext cx="57769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2555875" y="1916113"/>
            <a:ext cx="352901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Crust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Scales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Erosion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Ulcer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Atrophy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Scar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Fissuring 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Lichenification</a:t>
            </a:r>
          </a:p>
        </p:txBody>
      </p:sp>
    </p:spTree>
    <p:extLst>
      <p:ext uri="{BB962C8B-B14F-4D97-AF65-F5344CB8AC3E}">
        <p14:creationId xmlns:p14="http://schemas.microsoft.com/office/powerpoint/2010/main" val="26793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5661025" y="457200"/>
            <a:ext cx="3159125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476375" y="1046163"/>
            <a:ext cx="2117725" cy="7270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Crust </a:t>
            </a:r>
          </a:p>
        </p:txBody>
      </p:sp>
      <p:pic>
        <p:nvPicPr>
          <p:cNvPr id="27652" name="Picture 8" descr="8-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1846263"/>
            <a:ext cx="4535488" cy="4678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3" name="Picture 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1844675"/>
            <a:ext cx="4213225" cy="4679950"/>
          </a:xfrm>
          <a:noFill/>
        </p:spPr>
      </p:pic>
    </p:spTree>
    <p:extLst>
      <p:ext uri="{BB962C8B-B14F-4D97-AF65-F5344CB8AC3E}">
        <p14:creationId xmlns:p14="http://schemas.microsoft.com/office/powerpoint/2010/main" val="276323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5661025" y="457200"/>
            <a:ext cx="3159125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97013"/>
            <a:ext cx="3672979" cy="445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8" name="Rectangle 9"/>
          <p:cNvSpPr>
            <a:spLocks noChangeArrowheads="1"/>
          </p:cNvSpPr>
          <p:nvPr/>
        </p:nvSpPr>
        <p:spPr bwMode="auto">
          <a:xfrm>
            <a:off x="2381250" y="1268413"/>
            <a:ext cx="1100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Scales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t="3419" r="15894" b="22972"/>
          <a:stretch/>
        </p:blipFill>
        <p:spPr bwMode="auto">
          <a:xfrm>
            <a:off x="582173" y="2133600"/>
            <a:ext cx="4421875" cy="395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170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04813"/>
            <a:ext cx="7010400" cy="647700"/>
          </a:xfrm>
        </p:spPr>
        <p:txBody>
          <a:bodyPr/>
          <a:lstStyle/>
          <a:p>
            <a:pPr algn="r" eaLnBrk="1" hangingPunct="1"/>
            <a:r>
              <a:rPr lang="en-US" sz="20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863725" y="1268413"/>
            <a:ext cx="2420938" cy="511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Erosion  /  Ulcer</a:t>
            </a:r>
          </a:p>
        </p:txBody>
      </p:sp>
      <p:pic>
        <p:nvPicPr>
          <p:cNvPr id="30724" name="Picture 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2420938"/>
            <a:ext cx="4105275" cy="3240087"/>
          </a:xfrm>
          <a:noFill/>
        </p:spPr>
      </p:pic>
      <p:pic>
        <p:nvPicPr>
          <p:cNvPr id="30725" name="Picture 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2420938"/>
            <a:ext cx="4248150" cy="3240087"/>
          </a:xfrm>
          <a:noFill/>
        </p:spPr>
      </p:pic>
    </p:spTree>
    <p:extLst>
      <p:ext uri="{BB962C8B-B14F-4D97-AF65-F5344CB8AC3E}">
        <p14:creationId xmlns:p14="http://schemas.microsoft.com/office/powerpoint/2010/main" val="110970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5661025" y="457200"/>
            <a:ext cx="3159125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sp>
        <p:nvSpPr>
          <p:cNvPr id="31747" name="Rectangle 7"/>
          <p:cNvSpPr>
            <a:spLocks noChangeArrowheads="1"/>
          </p:cNvSpPr>
          <p:nvPr/>
        </p:nvSpPr>
        <p:spPr bwMode="auto">
          <a:xfrm>
            <a:off x="1863725" y="1268413"/>
            <a:ext cx="242093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Erosion  /  Ulcer</a:t>
            </a:r>
          </a:p>
        </p:txBody>
      </p:sp>
      <p:pic>
        <p:nvPicPr>
          <p:cNvPr id="3174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49500"/>
            <a:ext cx="4356100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63008"/>
            <a:ext cx="3096344" cy="38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11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5661025" y="457200"/>
            <a:ext cx="3159125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2013"/>
            <a:ext cx="4248150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133600"/>
            <a:ext cx="4176713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1863725" y="1268413"/>
            <a:ext cx="242093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Atrophy</a:t>
            </a:r>
          </a:p>
        </p:txBody>
      </p:sp>
    </p:spTree>
    <p:extLst>
      <p:ext uri="{BB962C8B-B14F-4D97-AF65-F5344CB8AC3E}">
        <p14:creationId xmlns:p14="http://schemas.microsoft.com/office/powerpoint/2010/main" val="290952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5661025" y="457200"/>
            <a:ext cx="3159125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205038"/>
            <a:ext cx="4248150" cy="36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05038"/>
            <a:ext cx="4105275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Rectangle 8"/>
          <p:cNvSpPr>
            <a:spLocks noChangeArrowheads="1"/>
          </p:cNvSpPr>
          <p:nvPr/>
        </p:nvSpPr>
        <p:spPr bwMode="auto">
          <a:xfrm>
            <a:off x="1863725" y="1268413"/>
            <a:ext cx="242093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Fissure (s)</a:t>
            </a:r>
          </a:p>
        </p:txBody>
      </p:sp>
    </p:spTree>
    <p:extLst>
      <p:ext uri="{BB962C8B-B14F-4D97-AF65-F5344CB8AC3E}">
        <p14:creationId xmlns:p14="http://schemas.microsoft.com/office/powerpoint/2010/main" val="73224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661025" y="457200"/>
            <a:ext cx="3159125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205038"/>
            <a:ext cx="4248150" cy="36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1863725" y="1268413"/>
            <a:ext cx="242093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Fissure (s)</a:t>
            </a:r>
          </a:p>
        </p:txBody>
      </p:sp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05038"/>
            <a:ext cx="4105275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8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atopic_20derm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40322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1863725" y="1268413"/>
            <a:ext cx="242093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400" smtClean="0">
                <a:solidFill>
                  <a:srgbClr val="FFFFFF"/>
                </a:solidFill>
              </a:rPr>
              <a:t>Lichenification</a:t>
            </a:r>
          </a:p>
        </p:txBody>
      </p:sp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9138"/>
            <a:ext cx="4233863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25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850" y="1292225"/>
            <a:ext cx="8569325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What is your compliant ?  Where it started ?  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When it started ? ( i.e. duration of the problem). 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If chronic disease is it progressive, regressive or stationary.  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Is it associated with remission and relapses.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What is the relieving and aggravating factors ? 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Subjective symptoms: </a:t>
            </a:r>
          </a:p>
          <a:p>
            <a:pPr marL="800100" lvl="1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n-US" dirty="0">
                <a:solidFill>
                  <a:srgbClr val="FFFFFF"/>
                </a:solidFill>
              </a:rPr>
              <a:t>Local symptoms             e.g. itching, pain, burning sensation…. </a:t>
            </a:r>
          </a:p>
          <a:p>
            <a:pPr marL="800100" lvl="1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n-US" dirty="0">
                <a:solidFill>
                  <a:srgbClr val="FFFFFF"/>
                </a:solidFill>
              </a:rPr>
              <a:t>General symptoms         e.g. fever, joint pain………………. 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Drug history.   Topical or systemic, patient  &amp; their response. 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Past medical history. </a:t>
            </a:r>
          </a:p>
          <a:p>
            <a:pPr marL="800100" lvl="1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n-US" dirty="0">
                <a:solidFill>
                  <a:srgbClr val="FFFFFF"/>
                </a:solidFill>
              </a:rPr>
              <a:t>Allergy to any medication. </a:t>
            </a:r>
          </a:p>
          <a:p>
            <a:pPr marL="800100" lvl="1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n-US" dirty="0">
                <a:solidFill>
                  <a:srgbClr val="FFFFFF"/>
                </a:solidFill>
              </a:rPr>
              <a:t>History of </a:t>
            </a:r>
            <a:r>
              <a:rPr lang="en-US" dirty="0" err="1">
                <a:solidFill>
                  <a:srgbClr val="FFFFFF"/>
                </a:solidFill>
              </a:rPr>
              <a:t>atopy</a:t>
            </a:r>
            <a:r>
              <a:rPr lang="en-US" dirty="0">
                <a:solidFill>
                  <a:srgbClr val="FFFFFF"/>
                </a:solidFill>
              </a:rPr>
              <a:t>.   Allergic rhinitis,  bronchial asthma, atopic dermatitis. </a:t>
            </a:r>
          </a:p>
          <a:p>
            <a:pPr marL="285750" indent="-28575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Family history. </a:t>
            </a:r>
          </a:p>
          <a:p>
            <a:pPr marL="800100" lvl="1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n-US" dirty="0">
                <a:solidFill>
                  <a:srgbClr val="FFFFFF"/>
                </a:solidFill>
              </a:rPr>
              <a:t>Appearance of same problem in one or more family member(s). </a:t>
            </a:r>
          </a:p>
          <a:p>
            <a:pPr marL="800100" lvl="1" indent="-3429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en-US" dirty="0">
                <a:solidFill>
                  <a:srgbClr val="FFFFFF"/>
                </a:solidFill>
              </a:rPr>
              <a:t>History of consanguinity.</a:t>
            </a:r>
          </a:p>
        </p:txBody>
      </p:sp>
      <p:sp>
        <p:nvSpPr>
          <p:cNvPr id="8195" name="مستطيل 2"/>
          <p:cNvSpPr>
            <a:spLocks noChangeArrowheads="1"/>
          </p:cNvSpPr>
          <p:nvPr/>
        </p:nvSpPr>
        <p:spPr bwMode="auto">
          <a:xfrm>
            <a:off x="1692275" y="647700"/>
            <a:ext cx="3543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mtClean="0">
                <a:solidFill>
                  <a:srgbClr val="FFFF00"/>
                </a:solidFill>
              </a:rPr>
              <a:t>History taking: </a:t>
            </a:r>
          </a:p>
        </p:txBody>
      </p:sp>
    </p:spTree>
    <p:extLst>
      <p:ext uri="{BB962C8B-B14F-4D97-AF65-F5344CB8AC3E}">
        <p14:creationId xmlns:p14="http://schemas.microsoft.com/office/powerpoint/2010/main" val="108777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195513" y="836613"/>
            <a:ext cx="57769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Specific Skin Lesions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555875" y="2349500"/>
            <a:ext cx="3529013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Wheal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Burrow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Comedon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Target Lesion</a:t>
            </a:r>
          </a:p>
        </p:txBody>
      </p:sp>
    </p:spTree>
    <p:extLst>
      <p:ext uri="{BB962C8B-B14F-4D97-AF65-F5344CB8AC3E}">
        <p14:creationId xmlns:p14="http://schemas.microsoft.com/office/powerpoint/2010/main" val="222171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395538" y="549275"/>
            <a:ext cx="57769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Specific Skin Lesions</a:t>
            </a:r>
          </a:p>
        </p:txBody>
      </p:sp>
      <p:pic>
        <p:nvPicPr>
          <p:cNvPr id="37891" name="Picture 4" descr="3-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420938"/>
            <a:ext cx="47529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5" descr="3-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20938"/>
            <a:ext cx="3703638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2555875" y="1643063"/>
            <a:ext cx="119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Wheal</a:t>
            </a:r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5164138" y="1700213"/>
            <a:ext cx="1609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Urticaria </a:t>
            </a:r>
          </a:p>
        </p:txBody>
      </p:sp>
    </p:spTree>
    <p:extLst>
      <p:ext uri="{BB962C8B-B14F-4D97-AF65-F5344CB8AC3E}">
        <p14:creationId xmlns:p14="http://schemas.microsoft.com/office/powerpoint/2010/main" val="341868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395538" y="549275"/>
            <a:ext cx="57769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Specific Skin Lesions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555875" y="1628775"/>
            <a:ext cx="18002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Burrow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349500"/>
            <a:ext cx="432117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1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395538" y="549275"/>
            <a:ext cx="57769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Specific Skin Lesions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484438" y="1557338"/>
            <a:ext cx="201612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Comedon</a:t>
            </a:r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2420938"/>
            <a:ext cx="8640762" cy="36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4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395538" y="549275"/>
            <a:ext cx="57769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Specific Skin Lesions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484438" y="1557338"/>
            <a:ext cx="201612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Comedon</a:t>
            </a:r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276475"/>
            <a:ext cx="3887788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276475"/>
            <a:ext cx="4895850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8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395538" y="549275"/>
            <a:ext cx="57769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Specific Skin Lesions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484438" y="1627188"/>
            <a:ext cx="23764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2800" smtClean="0">
                <a:solidFill>
                  <a:srgbClr val="FFFFFF"/>
                </a:solidFill>
              </a:rPr>
              <a:t>Target Lesion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2349500"/>
            <a:ext cx="4189413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557338"/>
            <a:ext cx="3743325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25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title"/>
          </p:nvPr>
        </p:nvSpPr>
        <p:spPr>
          <a:xfrm>
            <a:off x="322263" y="1916113"/>
            <a:ext cx="8713787" cy="503237"/>
          </a:xfrm>
        </p:spPr>
        <p:txBody>
          <a:bodyPr/>
          <a:lstStyle/>
          <a:p>
            <a:pPr eaLnBrk="1" hangingPunct="1"/>
            <a:r>
              <a:rPr lang="en-US" sz="2800" i="1" smtClean="0"/>
              <a:t>Arrangement of skin lesions in relation to each other</a:t>
            </a:r>
          </a:p>
        </p:txBody>
      </p:sp>
      <p:sp>
        <p:nvSpPr>
          <p:cNvPr id="4301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763713" y="1052513"/>
            <a:ext cx="5832475" cy="1008062"/>
          </a:xfrm>
        </p:spPr>
        <p:txBody>
          <a:bodyPr/>
          <a:lstStyle/>
          <a:p>
            <a:pPr marL="495300" indent="-495300" algn="l" rtl="0" eaLnBrk="1" hangingPunct="1">
              <a:buFont typeface="Wingdings" pitchFamily="2" charset="2"/>
              <a:buNone/>
            </a:pPr>
            <a:r>
              <a:rPr lang="en-US" sz="3200" b="1" smtClean="0">
                <a:solidFill>
                  <a:srgbClr val="FF0000"/>
                </a:solidFill>
              </a:rPr>
              <a:t>Configuration  of  Lesions</a:t>
            </a:r>
          </a:p>
          <a:p>
            <a:pPr marL="495300" indent="-495300" eaLnBrk="1" hangingPunct="1">
              <a:buFont typeface="Wingdings" pitchFamily="2" charset="2"/>
              <a:buNone/>
            </a:pPr>
            <a:endParaRPr lang="en-US" sz="32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5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2709863"/>
            <a:ext cx="1944687" cy="3455987"/>
          </a:xfrm>
        </p:spPr>
        <p:txBody>
          <a:bodyPr/>
          <a:lstStyle/>
          <a:p>
            <a:pPr eaLnBrk="1" hangingPunct="1"/>
            <a:r>
              <a:rPr lang="en-US" sz="2800" i="1" dirty="0" smtClean="0"/>
              <a:t>Linear</a:t>
            </a:r>
            <a:br>
              <a:rPr lang="en-US" sz="2800" i="1" dirty="0" smtClean="0"/>
            </a:br>
            <a:r>
              <a:rPr lang="en-US" sz="2800" i="1" dirty="0" smtClean="0"/>
              <a:t>Polycyclic</a:t>
            </a:r>
            <a:br>
              <a:rPr lang="en-US" sz="2800" i="1" dirty="0" smtClean="0"/>
            </a:br>
            <a:r>
              <a:rPr lang="en-US" sz="2800" i="1" dirty="0" smtClean="0"/>
              <a:t>Annular</a:t>
            </a:r>
            <a:br>
              <a:rPr lang="en-US" sz="2800" i="1" dirty="0" smtClean="0"/>
            </a:br>
            <a:r>
              <a:rPr lang="en-US" sz="2800" i="1" dirty="0" smtClean="0"/>
              <a:t>Discoid</a:t>
            </a:r>
            <a:br>
              <a:rPr lang="en-US" sz="2800" i="1" dirty="0" smtClean="0"/>
            </a:br>
            <a:r>
              <a:rPr lang="en-US" sz="2800" i="1" dirty="0" smtClean="0"/>
              <a:t>Groped</a:t>
            </a:r>
            <a:br>
              <a:rPr lang="en-US" sz="2800" i="1" dirty="0" smtClean="0"/>
            </a:br>
            <a:r>
              <a:rPr lang="en-US" sz="2800" i="1" dirty="0" smtClean="0"/>
              <a:t/>
            </a:r>
            <a:br>
              <a:rPr lang="en-US" sz="2800" i="1" dirty="0" smtClean="0"/>
            </a:br>
            <a:endParaRPr lang="en-US" sz="2800" i="1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63713" y="1052513"/>
            <a:ext cx="5832475" cy="1008062"/>
          </a:xfrm>
        </p:spPr>
        <p:txBody>
          <a:bodyPr/>
          <a:lstStyle/>
          <a:p>
            <a:pPr marL="495300" indent="-495300" algn="l" rtl="0" eaLnBrk="1" hangingPunct="1">
              <a:buFont typeface="Wingdings" pitchFamily="2" charset="2"/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B. Configuration  of  Lesions</a:t>
            </a:r>
          </a:p>
          <a:p>
            <a:pPr marL="495300" indent="-495300" eaLnBrk="1" hangingPunct="1">
              <a:buFont typeface="Wingdings" pitchFamily="2" charset="2"/>
              <a:buNone/>
            </a:pPr>
            <a:endParaRPr 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22263" y="1916113"/>
            <a:ext cx="8713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smtClean="0">
                <a:solidFill>
                  <a:srgbClr val="FFFFFF"/>
                </a:solidFill>
              </a:rPr>
              <a:t>Arrangement of skin lesions in relation to each other</a:t>
            </a:r>
          </a:p>
        </p:txBody>
      </p:sp>
    </p:spTree>
    <p:extLst>
      <p:ext uri="{BB962C8B-B14F-4D97-AF65-F5344CB8AC3E}">
        <p14:creationId xmlns:p14="http://schemas.microsoft.com/office/powerpoint/2010/main" val="89893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2060575"/>
            <a:ext cx="4176712" cy="3600450"/>
          </a:xfrm>
          <a:noFill/>
        </p:spPr>
      </p:pic>
      <p:sp>
        <p:nvSpPr>
          <p:cNvPr id="450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63713" y="1052513"/>
            <a:ext cx="5832475" cy="1008062"/>
          </a:xfrm>
        </p:spPr>
        <p:txBody>
          <a:bodyPr/>
          <a:lstStyle/>
          <a:p>
            <a:pPr marL="495300" indent="-495300" algn="l" rtl="0" eaLnBrk="1" hangingPunct="1">
              <a:buFont typeface="Wingdings" pitchFamily="2" charset="2"/>
              <a:buNone/>
            </a:pPr>
            <a:r>
              <a:rPr lang="en-US" sz="3200" b="1" smtClean="0">
                <a:solidFill>
                  <a:srgbClr val="FF0000"/>
                </a:solidFill>
              </a:rPr>
              <a:t>Configuration  of  Lesions</a:t>
            </a:r>
          </a:p>
          <a:p>
            <a:pPr marL="495300" indent="-495300" eaLnBrk="1" hangingPunct="1">
              <a:buFont typeface="Wingdings" pitchFamily="2" charset="2"/>
              <a:buNone/>
            </a:pPr>
            <a:endParaRPr lang="en-US" sz="3200" b="1" smtClean="0">
              <a:solidFill>
                <a:srgbClr val="FF0000"/>
              </a:solidFill>
            </a:endParaRPr>
          </a:p>
        </p:txBody>
      </p:sp>
      <p:sp>
        <p:nvSpPr>
          <p:cNvPr id="45060" name="Rectangle 8"/>
          <p:cNvSpPr>
            <a:spLocks noChangeArrowheads="1"/>
          </p:cNvSpPr>
          <p:nvPr/>
        </p:nvSpPr>
        <p:spPr bwMode="auto">
          <a:xfrm>
            <a:off x="3924300" y="5588000"/>
            <a:ext cx="136842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600" smtClean="0">
                <a:solidFill>
                  <a:srgbClr val="FFFFFF"/>
                </a:solidFill>
              </a:rPr>
              <a:t>Linear</a:t>
            </a:r>
          </a:p>
        </p:txBody>
      </p:sp>
      <p:pic>
        <p:nvPicPr>
          <p:cNvPr id="110601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2060575"/>
            <a:ext cx="4176712" cy="3529013"/>
          </a:xfrm>
          <a:noFill/>
        </p:spPr>
      </p:pic>
    </p:spTree>
    <p:extLst>
      <p:ext uri="{BB962C8B-B14F-4D97-AF65-F5344CB8AC3E}">
        <p14:creationId xmlns:p14="http://schemas.microsoft.com/office/powerpoint/2010/main" val="354013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63713" y="1052513"/>
            <a:ext cx="5832475" cy="1008062"/>
          </a:xfrm>
        </p:spPr>
        <p:txBody>
          <a:bodyPr/>
          <a:lstStyle/>
          <a:p>
            <a:pPr marL="495300" indent="-495300" algn="l" rtl="0" eaLnBrk="1" hangingPunct="1">
              <a:buFont typeface="Wingdings" pitchFamily="2" charset="2"/>
              <a:buNone/>
            </a:pPr>
            <a:r>
              <a:rPr lang="en-US" sz="3200" b="1" smtClean="0">
                <a:solidFill>
                  <a:srgbClr val="FF0000"/>
                </a:solidFill>
              </a:rPr>
              <a:t>Configuration  of  Lesions</a:t>
            </a:r>
          </a:p>
          <a:p>
            <a:pPr marL="495300" indent="-495300" eaLnBrk="1" hangingPunct="1">
              <a:buFont typeface="Wingdings" pitchFamily="2" charset="2"/>
              <a:buNone/>
            </a:pPr>
            <a:endParaRPr lang="en-US" sz="3200" b="1" smtClean="0">
              <a:solidFill>
                <a:srgbClr val="FF0000"/>
              </a:solidFill>
            </a:endParaRPr>
          </a:p>
        </p:txBody>
      </p:sp>
      <p:sp>
        <p:nvSpPr>
          <p:cNvPr id="47107" name="Rectangle 8"/>
          <p:cNvSpPr>
            <a:spLocks noChangeArrowheads="1"/>
          </p:cNvSpPr>
          <p:nvPr/>
        </p:nvSpPr>
        <p:spPr bwMode="auto">
          <a:xfrm>
            <a:off x="3779838" y="5445125"/>
            <a:ext cx="194468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FFFFFF"/>
                </a:solidFill>
              </a:rPr>
              <a:t>Polycyclic </a:t>
            </a:r>
          </a:p>
        </p:txBody>
      </p:sp>
      <p:pic>
        <p:nvPicPr>
          <p:cNvPr id="47108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2276475"/>
            <a:ext cx="3960812" cy="3097213"/>
          </a:xfrm>
          <a:noFill/>
        </p:spPr>
      </p:pic>
      <p:pic>
        <p:nvPicPr>
          <p:cNvPr id="115725" name="Picture 13" descr="3-5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2276475"/>
            <a:ext cx="3889375" cy="3097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03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5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125538"/>
            <a:ext cx="5559425" cy="12954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FF0000"/>
                </a:solidFill>
                <a:latin typeface="Comic Sans MS" pitchFamily="66" charset="0"/>
              </a:rPr>
              <a:t>Dermatological Examination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67545" y="2709267"/>
            <a:ext cx="8352927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1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1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1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600" b="1" dirty="0" smtClean="0">
                <a:solidFill>
                  <a:srgbClr val="FFFF00"/>
                </a:solidFill>
                <a:latin typeface="Monotype Corsiva" pitchFamily="66" charset="0"/>
              </a:rPr>
              <a:t>Who   studies  skin  diseases  and   fail  to  study </a:t>
            </a:r>
            <a:br>
              <a:rPr lang="en-US" sz="36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en-US" sz="3600" b="1" dirty="0" smtClean="0">
                <a:solidFill>
                  <a:srgbClr val="FFFF00"/>
                </a:solidFill>
                <a:latin typeface="Monotype Corsiva" pitchFamily="66" charset="0"/>
              </a:rPr>
              <a:t>the  lesions  first,  will  never  learn  dermatology</a:t>
            </a:r>
            <a:br>
              <a:rPr lang="en-US" sz="36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en-US" sz="3600" b="1" dirty="0" smtClean="0">
                <a:solidFill>
                  <a:srgbClr val="FFFF00"/>
                </a:solidFill>
                <a:latin typeface="Monotype Corsiva" pitchFamily="66" charset="0"/>
              </a:rPr>
              <a:t>Siemens (1891-1969)</a:t>
            </a:r>
            <a:endParaRPr lang="en-US" sz="3600" b="1" dirty="0" smtClean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31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7" descr="tin cor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2349500"/>
            <a:ext cx="3702050" cy="2974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63713" y="1052513"/>
            <a:ext cx="5832475" cy="1008062"/>
          </a:xfrm>
        </p:spPr>
        <p:txBody>
          <a:bodyPr/>
          <a:lstStyle/>
          <a:p>
            <a:pPr marL="495300" indent="-495300" algn="l" rtl="0" eaLnBrk="1" hangingPunct="1">
              <a:buFont typeface="Wingdings" pitchFamily="2" charset="2"/>
              <a:buNone/>
            </a:pPr>
            <a:r>
              <a:rPr lang="en-US" sz="3200" b="1" smtClean="0">
                <a:solidFill>
                  <a:srgbClr val="FF0000"/>
                </a:solidFill>
              </a:rPr>
              <a:t>Configuration  of  Lesions</a:t>
            </a:r>
          </a:p>
          <a:p>
            <a:pPr marL="495300" indent="-495300" eaLnBrk="1" hangingPunct="1">
              <a:buFont typeface="Wingdings" pitchFamily="2" charset="2"/>
              <a:buNone/>
            </a:pPr>
            <a:endParaRPr lang="en-US" sz="3200" b="1" smtClean="0">
              <a:solidFill>
                <a:srgbClr val="FF0000"/>
              </a:solidFill>
            </a:endParaRPr>
          </a:p>
        </p:txBody>
      </p:sp>
      <p:pic>
        <p:nvPicPr>
          <p:cNvPr id="48132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48300" y="2349500"/>
            <a:ext cx="3371850" cy="3054350"/>
          </a:xfrm>
          <a:noFill/>
        </p:spPr>
      </p:pic>
      <p:sp>
        <p:nvSpPr>
          <p:cNvPr id="48133" name="Rectangle 11"/>
          <p:cNvSpPr>
            <a:spLocks noChangeArrowheads="1"/>
          </p:cNvSpPr>
          <p:nvPr/>
        </p:nvSpPr>
        <p:spPr bwMode="auto">
          <a:xfrm>
            <a:off x="2506663" y="5437188"/>
            <a:ext cx="1236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FFFFFF"/>
                </a:solidFill>
              </a:rPr>
              <a:t>Annular</a:t>
            </a:r>
          </a:p>
        </p:txBody>
      </p:sp>
      <p:sp>
        <p:nvSpPr>
          <p:cNvPr id="48134" name="Rectangle 12"/>
          <p:cNvSpPr>
            <a:spLocks noChangeArrowheads="1"/>
          </p:cNvSpPr>
          <p:nvPr/>
        </p:nvSpPr>
        <p:spPr bwMode="auto">
          <a:xfrm>
            <a:off x="6049963" y="5516563"/>
            <a:ext cx="1185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FFFFFF"/>
                </a:solidFill>
              </a:rPr>
              <a:t>Discoid</a:t>
            </a:r>
          </a:p>
        </p:txBody>
      </p:sp>
    </p:spTree>
    <p:extLst>
      <p:ext uri="{BB962C8B-B14F-4D97-AF65-F5344CB8AC3E}">
        <p14:creationId xmlns:p14="http://schemas.microsoft.com/office/powerpoint/2010/main" val="99013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63713" y="1052513"/>
            <a:ext cx="5832475" cy="1008062"/>
          </a:xfrm>
        </p:spPr>
        <p:txBody>
          <a:bodyPr/>
          <a:lstStyle/>
          <a:p>
            <a:pPr marL="495300" indent="-495300" algn="l" rtl="0" eaLnBrk="1" hangingPunct="1">
              <a:buFont typeface="Wingdings" pitchFamily="2" charset="2"/>
              <a:buNone/>
            </a:pPr>
            <a:r>
              <a:rPr lang="en-US" sz="3200" b="1" smtClean="0">
                <a:solidFill>
                  <a:srgbClr val="FF0000"/>
                </a:solidFill>
              </a:rPr>
              <a:t>Configuration  of  Lesions</a:t>
            </a:r>
          </a:p>
          <a:p>
            <a:pPr marL="495300" indent="-495300" eaLnBrk="1" hangingPunct="1">
              <a:buFont typeface="Wingdings" pitchFamily="2" charset="2"/>
              <a:buNone/>
            </a:pPr>
            <a:endParaRPr lang="en-US" sz="3200" b="1" smtClean="0">
              <a:solidFill>
                <a:srgbClr val="FF0000"/>
              </a:solidFill>
            </a:endParaRPr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2506663" y="5437188"/>
            <a:ext cx="1236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FFFFFF"/>
                </a:solidFill>
              </a:rPr>
              <a:t>Annular</a:t>
            </a:r>
          </a:p>
        </p:txBody>
      </p:sp>
      <p:sp>
        <p:nvSpPr>
          <p:cNvPr id="49156" name="Rectangle 6"/>
          <p:cNvSpPr>
            <a:spLocks noChangeArrowheads="1"/>
          </p:cNvSpPr>
          <p:nvPr/>
        </p:nvSpPr>
        <p:spPr bwMode="auto">
          <a:xfrm>
            <a:off x="6049963" y="5516563"/>
            <a:ext cx="1185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FFFFFF"/>
                </a:solidFill>
              </a:rPr>
              <a:t>Discoid</a:t>
            </a:r>
          </a:p>
        </p:txBody>
      </p:sp>
      <p:pic>
        <p:nvPicPr>
          <p:cNvPr id="49157" name="Picture 1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2349500"/>
            <a:ext cx="3673475" cy="3095625"/>
          </a:xfrm>
          <a:noFill/>
        </p:spPr>
      </p:pic>
      <p:pic>
        <p:nvPicPr>
          <p:cNvPr id="49158" name="Picture 21" descr="2-1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53075" y="2349500"/>
            <a:ext cx="3267075" cy="3167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3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763713" y="1052513"/>
            <a:ext cx="58324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95300" indent="-4953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3200" b="1" smtClean="0">
                <a:solidFill>
                  <a:srgbClr val="FF0000"/>
                </a:solidFill>
              </a:rPr>
              <a:t>Configuration  of  Lesions</a:t>
            </a:r>
          </a:p>
          <a:p>
            <a:pPr marL="495300" indent="-49530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endParaRPr lang="en-US" sz="3200" b="1" smtClean="0">
              <a:solidFill>
                <a:srgbClr val="FF0000"/>
              </a:solidFill>
            </a:endParaRPr>
          </a:p>
        </p:txBody>
      </p:sp>
      <p:pic>
        <p:nvPicPr>
          <p:cNvPr id="501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62163"/>
            <a:ext cx="3384550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80" name="Rectangle 8"/>
          <p:cNvSpPr>
            <a:spLocks noChangeArrowheads="1"/>
          </p:cNvSpPr>
          <p:nvPr/>
        </p:nvSpPr>
        <p:spPr bwMode="auto">
          <a:xfrm>
            <a:off x="1403350" y="5573713"/>
            <a:ext cx="1873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FFFFFF"/>
                </a:solidFill>
              </a:rPr>
              <a:t>Grouped</a:t>
            </a:r>
          </a:p>
        </p:txBody>
      </p:sp>
      <p:pic>
        <p:nvPicPr>
          <p:cNvPr id="131081" name="Picture 9" descr="img00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773238"/>
            <a:ext cx="446563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18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63713" y="1052513"/>
            <a:ext cx="58324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95300" indent="-4953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r>
              <a:rPr lang="en-US" sz="3200" b="1" smtClean="0">
                <a:solidFill>
                  <a:srgbClr val="FF0000"/>
                </a:solidFill>
              </a:rPr>
              <a:t>Configuration  of  Lesions</a:t>
            </a:r>
          </a:p>
          <a:p>
            <a:pPr marL="495300" indent="-49530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None/>
            </a:pPr>
            <a:endParaRPr lang="en-US" sz="3200" b="1" smtClean="0">
              <a:solidFill>
                <a:srgbClr val="FF0000"/>
              </a:solidFill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62163"/>
            <a:ext cx="3384550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403350" y="5573713"/>
            <a:ext cx="1873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FFFFFF"/>
                </a:solidFill>
              </a:rPr>
              <a:t>Grouped</a:t>
            </a:r>
          </a:p>
        </p:txBody>
      </p:sp>
      <p:graphicFrame>
        <p:nvGraphicFramePr>
          <p:cNvPr id="51205" name="Object 6"/>
          <p:cNvGraphicFramePr>
            <a:graphicFrameLocks noChangeAspect="1"/>
          </p:cNvGraphicFramePr>
          <p:nvPr/>
        </p:nvGraphicFramePr>
        <p:xfrm>
          <a:off x="4427538" y="1773238"/>
          <a:ext cx="4465637" cy="403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Image" r:id="rId4" imgW="6082540" imgH="9612698" progId="Photoshop.Image.7">
                  <p:embed/>
                </p:oleObj>
              </mc:Choice>
              <mc:Fallback>
                <p:oleObj name="Image" r:id="rId4" imgW="6082540" imgH="9612698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1773238"/>
                        <a:ext cx="4465637" cy="403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443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692621"/>
            <a:ext cx="6361633" cy="792163"/>
          </a:xfrm>
        </p:spPr>
        <p:txBody>
          <a:bodyPr/>
          <a:lstStyle/>
          <a:p>
            <a:pPr marL="742950" indent="-742950" eaLnBrk="1" hangingPunct="1"/>
            <a:r>
              <a:rPr lang="en-US" dirty="0" smtClean="0">
                <a:solidFill>
                  <a:srgbClr val="FF0000"/>
                </a:solidFill>
              </a:rPr>
              <a:t>C. Distribution of Lesions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618456"/>
            <a:ext cx="7010400" cy="4114800"/>
          </a:xfrm>
        </p:spPr>
        <p:txBody>
          <a:bodyPr/>
          <a:lstStyle/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smtClean="0"/>
              <a:t>Extensor aspects /Flexor aspects.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err="1" smtClean="0"/>
              <a:t>Truncal</a:t>
            </a:r>
            <a:r>
              <a:rPr lang="en-US" dirty="0" smtClean="0"/>
              <a:t>  /  (</a:t>
            </a:r>
            <a:r>
              <a:rPr lang="en-US" dirty="0" err="1" smtClean="0"/>
              <a:t>Acral</a:t>
            </a:r>
            <a:r>
              <a:rPr lang="en-US" dirty="0" smtClean="0"/>
              <a:t>) extremities.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err="1" smtClean="0"/>
              <a:t>Seborrhoeic</a:t>
            </a:r>
            <a:r>
              <a:rPr lang="en-US" dirty="0" smtClean="0"/>
              <a:t> area.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err="1" smtClean="0"/>
              <a:t>Intertriginous</a:t>
            </a:r>
            <a:r>
              <a:rPr lang="en-US" dirty="0" smtClean="0"/>
              <a:t> area. 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err="1" smtClean="0"/>
              <a:t>Dermatomal</a:t>
            </a:r>
            <a:r>
              <a:rPr lang="en-US" dirty="0" smtClean="0"/>
              <a:t> /</a:t>
            </a:r>
            <a:r>
              <a:rPr lang="en-US" dirty="0" err="1" smtClean="0"/>
              <a:t>zosteriform</a:t>
            </a:r>
            <a:r>
              <a:rPr lang="en-US" dirty="0" smtClean="0"/>
              <a:t>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smtClean="0"/>
              <a:t>Palms, soles and scalp.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smtClean="0"/>
              <a:t>Mucous membranes.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smtClean="0"/>
              <a:t>Generalized / universal </a:t>
            </a:r>
          </a:p>
        </p:txBody>
      </p:sp>
    </p:spTree>
    <p:extLst>
      <p:ext uri="{BB962C8B-B14F-4D97-AF65-F5344CB8AC3E}">
        <p14:creationId xmlns:p14="http://schemas.microsoft.com/office/powerpoint/2010/main" val="264584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57188"/>
            <a:ext cx="5905500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4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503238"/>
            <a:ext cx="6337300" cy="5518150"/>
          </a:xfrm>
          <a:noFill/>
        </p:spPr>
      </p:pic>
    </p:spTree>
    <p:extLst>
      <p:ext uri="{BB962C8B-B14F-4D97-AF65-F5344CB8AC3E}">
        <p14:creationId xmlns:p14="http://schemas.microsoft.com/office/powerpoint/2010/main" val="17780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04" b="17549"/>
          <a:stretch/>
        </p:blipFill>
        <p:spPr bwMode="auto">
          <a:xfrm>
            <a:off x="1547664" y="149114"/>
            <a:ext cx="4376886" cy="586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945460" y="6167045"/>
            <a:ext cx="557075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smtClean="0"/>
              <a:t>Thank you for attentions</a:t>
            </a:r>
          </a:p>
        </p:txBody>
      </p:sp>
    </p:spTree>
    <p:extLst>
      <p:ext uri="{BB962C8B-B14F-4D97-AF65-F5344CB8AC3E}">
        <p14:creationId xmlns:p14="http://schemas.microsoft.com/office/powerpoint/2010/main" val="6250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125538"/>
            <a:ext cx="5559425" cy="12954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FF0000"/>
                </a:solidFill>
                <a:latin typeface="Comic Sans MS" pitchFamily="66" charset="0"/>
              </a:rPr>
              <a:t>Dermatological Examination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0863" y="2701925"/>
            <a:ext cx="5127625" cy="1879600"/>
          </a:xfrm>
        </p:spPr>
        <p:txBody>
          <a:bodyPr/>
          <a:lstStyle/>
          <a:p>
            <a:pPr marL="533400" indent="-533400" algn="l" rtl="0" eaLnBrk="1" hangingPunct="1">
              <a:buFont typeface="+mj-lt"/>
              <a:buAutoNum type="alphaUcPeriod"/>
            </a:pPr>
            <a:r>
              <a:rPr lang="en-US" dirty="0" smtClean="0"/>
              <a:t>Morphology of Lesions</a:t>
            </a:r>
          </a:p>
          <a:p>
            <a:pPr marL="533400" indent="-533400" algn="l" rtl="0" eaLnBrk="1" hangingPunct="1">
              <a:buFont typeface="Wingdings" pitchFamily="2" charset="2"/>
              <a:buAutoNum type="alphaUcPeriod"/>
            </a:pPr>
            <a:r>
              <a:rPr lang="en-US" dirty="0" smtClean="0"/>
              <a:t>Configuration of Lesions</a:t>
            </a:r>
          </a:p>
          <a:p>
            <a:pPr marL="533400" indent="-533400" algn="l" rtl="0" eaLnBrk="1" hangingPunct="1">
              <a:buFont typeface="Wingdings" pitchFamily="2" charset="2"/>
              <a:buAutoNum type="alphaUcPeriod"/>
            </a:pPr>
            <a:r>
              <a:rPr lang="en-US" dirty="0" smtClean="0"/>
              <a:t>Distribution of Lesions</a:t>
            </a:r>
          </a:p>
        </p:txBody>
      </p:sp>
    </p:spTree>
    <p:extLst>
      <p:ext uri="{BB962C8B-B14F-4D97-AF65-F5344CB8AC3E}">
        <p14:creationId xmlns:p14="http://schemas.microsoft.com/office/powerpoint/2010/main" val="273825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125538"/>
            <a:ext cx="6624835" cy="12954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A. Morphology of  Skin Lesions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0863" y="2701925"/>
            <a:ext cx="5127625" cy="1879600"/>
          </a:xfrm>
        </p:spPr>
        <p:txBody>
          <a:bodyPr/>
          <a:lstStyle/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smtClean="0"/>
              <a:t>Primary Skin Lesions.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smtClean="0"/>
              <a:t>Secondary Skin Lesions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dirty="0" smtClean="0"/>
              <a:t>Specific Skin Lesions </a:t>
            </a:r>
          </a:p>
        </p:txBody>
      </p:sp>
    </p:spTree>
    <p:extLst>
      <p:ext uri="{BB962C8B-B14F-4D97-AF65-F5344CB8AC3E}">
        <p14:creationId xmlns:p14="http://schemas.microsoft.com/office/powerpoint/2010/main" val="16640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693738"/>
            <a:ext cx="5200650" cy="1295400"/>
          </a:xfrm>
        </p:spPr>
        <p:txBody>
          <a:bodyPr/>
          <a:lstStyle/>
          <a:p>
            <a:pPr marL="742950" indent="-742950" eaLnBrk="1" hangingPunct="1"/>
            <a:r>
              <a:rPr lang="en-US" smtClean="0">
                <a:solidFill>
                  <a:srgbClr val="FF0000"/>
                </a:solidFill>
                <a:latin typeface="Comic Sans MS" pitchFamily="66" charset="0"/>
              </a:rPr>
              <a:t>Primary Skin Lesions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875" y="1916113"/>
            <a:ext cx="2390775" cy="4114800"/>
          </a:xfrm>
        </p:spPr>
        <p:txBody>
          <a:bodyPr/>
          <a:lstStyle/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Macule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Patch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Papule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Nodule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Plaque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Vesicle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Bullae </a:t>
            </a:r>
          </a:p>
          <a:p>
            <a:pPr marL="533400" indent="-533400" algn="l" rtl="0" eaLnBrk="1" hangingPunct="1">
              <a:buFont typeface="Wingdings" pitchFamily="2" charset="2"/>
              <a:buAutoNum type="arabicPeriod"/>
            </a:pPr>
            <a:r>
              <a:rPr lang="en-US" smtClean="0"/>
              <a:t>Pustule</a:t>
            </a:r>
          </a:p>
        </p:txBody>
      </p:sp>
    </p:spTree>
    <p:extLst>
      <p:ext uri="{BB962C8B-B14F-4D97-AF65-F5344CB8AC3E}">
        <p14:creationId xmlns:p14="http://schemas.microsoft.com/office/powerpoint/2010/main" val="355355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2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1835150" y="693738"/>
            <a:ext cx="577691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Secondary Skin Lesions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555875" y="1916113"/>
            <a:ext cx="352901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Crust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Scales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Erosion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Ulcer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Atrophy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Scar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Fissuring 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Lichenification</a:t>
            </a:r>
          </a:p>
        </p:txBody>
      </p:sp>
    </p:spTree>
    <p:extLst>
      <p:ext uri="{BB962C8B-B14F-4D97-AF65-F5344CB8AC3E}">
        <p14:creationId xmlns:p14="http://schemas.microsoft.com/office/powerpoint/2010/main" val="8644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337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2000"/>
                                        <p:tgtEl>
                                          <p:spTgt spid="337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337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1692275" y="838200"/>
            <a:ext cx="577691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742950" indent="-742950" algn="l" fontAlgn="base">
              <a:spcBef>
                <a:spcPct val="0"/>
              </a:spcBef>
              <a:spcAft>
                <a:spcPct val="0"/>
              </a:spcAft>
            </a:pPr>
            <a:r>
              <a:rPr lang="en-US" sz="3900" smtClean="0">
                <a:solidFill>
                  <a:srgbClr val="FF0000"/>
                </a:solidFill>
                <a:latin typeface="Comic Sans MS" pitchFamily="66" charset="0"/>
              </a:rPr>
              <a:t>Specific Skin Lesions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2555875" y="1916113"/>
            <a:ext cx="3529013" cy="223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Wheal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Burrow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Comedon</a:t>
            </a:r>
          </a:p>
          <a:p>
            <a:pPr marL="533400" indent="-533400" algn="l" rtl="0" fontAlgn="base">
              <a:spcBef>
                <a:spcPct val="20000"/>
              </a:spcBef>
              <a:spcAft>
                <a:spcPct val="0"/>
              </a:spcAft>
              <a:buClr>
                <a:srgbClr val="0078F0"/>
              </a:buClr>
              <a:buSzPct val="85000"/>
              <a:buFont typeface="Wingdings" pitchFamily="2" charset="2"/>
              <a:buAutoNum type="arabicPeriod"/>
            </a:pPr>
            <a:r>
              <a:rPr lang="en-US" sz="2800" smtClean="0">
                <a:solidFill>
                  <a:srgbClr val="FFFFFF"/>
                </a:solidFill>
              </a:rPr>
              <a:t>Target Lesion</a:t>
            </a:r>
          </a:p>
        </p:txBody>
      </p:sp>
    </p:spTree>
    <p:extLst>
      <p:ext uri="{BB962C8B-B14F-4D97-AF65-F5344CB8AC3E}">
        <p14:creationId xmlns:p14="http://schemas.microsoft.com/office/powerpoint/2010/main" val="4848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scade">
  <a:themeElements>
    <a:clrScheme name="Cascade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537</Words>
  <Application>Microsoft Office PowerPoint</Application>
  <PresentationFormat>عرض على الشاشة (3:4)‏</PresentationFormat>
  <Paragraphs>162</Paragraphs>
  <Slides>47</Slides>
  <Notes>0</Notes>
  <HiddenSlides>0</HiddenSlides>
  <MMClips>0</MMClips>
  <ScaleCrop>false</ScaleCrop>
  <HeadingPairs>
    <vt:vector size="6" baseType="variant">
      <vt:variant>
        <vt:lpstr>نسق</vt:lpstr>
      </vt:variant>
      <vt:variant>
        <vt:i4>3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47</vt:i4>
      </vt:variant>
    </vt:vector>
  </HeadingPairs>
  <TitlesOfParts>
    <vt:vector size="51" baseType="lpstr">
      <vt:lpstr>سمة Office</vt:lpstr>
      <vt:lpstr>Cascade</vt:lpstr>
      <vt:lpstr>Orbit</vt:lpstr>
      <vt:lpstr>Image</vt:lpstr>
      <vt:lpstr>  History  taking  &amp;  Examination  of the  Skin </vt:lpstr>
      <vt:lpstr>Objectives of Lecture</vt:lpstr>
      <vt:lpstr>عرض تقديمي في PowerPoint</vt:lpstr>
      <vt:lpstr>Dermatological Examination</vt:lpstr>
      <vt:lpstr>Dermatological Examination</vt:lpstr>
      <vt:lpstr>A. Morphology of  Skin Lesions</vt:lpstr>
      <vt:lpstr>Primary Skin Lesions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Primary Skin Lesions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Secondary Skin Lesions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Arrangement of skin lesions in relation to each other</vt:lpstr>
      <vt:lpstr>Linear Polycyclic Annular Discoid Groped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C. Distribution of Lesions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History  taking  &amp;  Examination  of the  Skin </dc:title>
  <dc:creator>ALI</dc:creator>
  <cp:lastModifiedBy>ALI</cp:lastModifiedBy>
  <cp:revision>6</cp:revision>
  <dcterms:created xsi:type="dcterms:W3CDTF">2020-03-20T02:42:22Z</dcterms:created>
  <dcterms:modified xsi:type="dcterms:W3CDTF">2020-03-20T07:42:59Z</dcterms:modified>
</cp:coreProperties>
</file>