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</p:embeddedFont>
    <p:embeddedFont>
      <p:font typeface="Book Antiqua" panose="02040602050305030304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iLIjwSYA6WWMqkdI4htcmdq3i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شريحة عنوان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800"/>
              <a:buFont typeface="Lucida Sans"/>
              <a:buNone/>
              <a:defRPr sz="4800" b="1" cap="none">
                <a:solidFill>
                  <a:srgbClr val="8CAAD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1">
              <a:spcBef>
                <a:spcPts val="560"/>
              </a:spcBef>
              <a:spcAft>
                <a:spcPts val="0"/>
              </a:spcAft>
              <a:buSzPts val="1820"/>
              <a:buNone/>
              <a:defRPr>
                <a:solidFill>
                  <a:schemeClr val="lt1"/>
                </a:solidFill>
              </a:defRPr>
            </a:lvl1pPr>
            <a:lvl2pPr lvl="1" algn="ctr" rtl="1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2pPr>
            <a:lvl3pPr lvl="2" algn="ctr" rtl="1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3pPr>
            <a:lvl4pPr lvl="3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2217420" y="-160020"/>
            <a:ext cx="470916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2895" algn="r" rtl="1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ان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2895" algn="r" rtl="1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محتوى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2895" algn="r" rtl="1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المقطع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892CD"/>
              </a:buClr>
              <a:buSzPts val="4800"/>
              <a:buFont typeface="Lucida Sans"/>
              <a:buNone/>
              <a:defRPr sz="4800" b="1" cap="none">
                <a:solidFill>
                  <a:srgbClr val="6892CD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400"/>
              </a:spcBef>
              <a:spcAft>
                <a:spcPts val="0"/>
              </a:spcAft>
              <a:buSzPts val="13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 rtl="1">
              <a:spcBef>
                <a:spcPts val="320"/>
              </a:spcBef>
              <a:spcAft>
                <a:spcPts val="0"/>
              </a:spcAft>
              <a:buSzPts val="15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حتويين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5915" algn="r" rtl="1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r" rtl="1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49250" algn="r" rtl="1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5915" algn="r" rtl="1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r" rtl="1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49250" algn="r" rtl="1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قارنة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 rtl="1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5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 rtl="1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8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7660" algn="r" rtl="1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r" rtl="1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5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7660" algn="r" rtl="1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r" rtl="1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فقط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فارغ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حتوى ذو تسمية توضيحية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82A8E7"/>
              </a:buClr>
              <a:buSzPts val="2200"/>
              <a:buFont typeface="Lucida Sans"/>
              <a:buNone/>
              <a:defRPr sz="2200" b="0">
                <a:solidFill>
                  <a:srgbClr val="82A8E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3008313" cy="4602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r" rtl="1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200"/>
              </a:spcBef>
              <a:spcAft>
                <a:spcPts val="0"/>
              </a:spcAft>
              <a:buSzPts val="950"/>
              <a:buNone/>
              <a:defRPr sz="1000"/>
            </a:lvl3pPr>
            <a:lvl4pPr marL="1828800" lvl="3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5915" algn="r" rtl="1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r" rtl="1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61314" algn="r" rtl="1">
              <a:spcBef>
                <a:spcPts val="440"/>
              </a:spcBef>
              <a:spcAft>
                <a:spcPts val="0"/>
              </a:spcAft>
              <a:buSzPts val="2090"/>
              <a:buChar char="🢭"/>
              <a:defRPr sz="2200"/>
            </a:lvl3pPr>
            <a:lvl4pPr marL="1828800" lvl="3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🢝"/>
              <a:defRPr sz="20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ورة ذو تسمية توضيحية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0" anchor="b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2000"/>
              <a:buFont typeface="Lucida Sans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1828800" y="1831975"/>
            <a:ext cx="5486400" cy="3962400"/>
          </a:xfrm>
          <a:prstGeom prst="rect">
            <a:avLst/>
          </a:prstGeom>
          <a:solidFill>
            <a:schemeClr val="dk2"/>
          </a:solidFill>
          <a:ln w="4445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90500" dist="228600" dir="2700000" sy="90000">
              <a:srgbClr val="000000">
                <a:alpha val="24705"/>
              </a:srgbClr>
            </a:outerShdw>
          </a:effectLst>
        </p:spPr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1828800" y="1166787"/>
            <a:ext cx="5486400" cy="530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 rtl="1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89560" algn="r" rtl="1">
              <a:spcBef>
                <a:spcPts val="240"/>
              </a:spcBef>
              <a:spcAft>
                <a:spcPts val="0"/>
              </a:spcAft>
              <a:buSzPts val="960"/>
              <a:buChar char="◼"/>
              <a:defRPr sz="1200"/>
            </a:lvl2pPr>
            <a:lvl3pPr marL="1371600" lvl="2" indent="-288925" algn="r" rtl="1">
              <a:spcBef>
                <a:spcPts val="200"/>
              </a:spcBef>
              <a:spcAft>
                <a:spcPts val="0"/>
              </a:spcAft>
              <a:buSzPts val="950"/>
              <a:buChar char="🢭"/>
              <a:defRPr sz="1000"/>
            </a:lvl3pPr>
            <a:lvl4pPr marL="1828800" lvl="3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🢝"/>
              <a:defRPr sz="900"/>
            </a:lvl4pPr>
            <a:lvl5pPr marL="2286000" lvl="4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■"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lvl="0" indent="0" algn="r" rtl="1">
              <a:spcBef>
                <a:spcPts val="0"/>
              </a:spcBef>
              <a:buNone/>
              <a:defRPr/>
            </a:lvl1pPr>
            <a:lvl2pPr marL="0" lvl="1" indent="0" algn="r" rtl="1">
              <a:spcBef>
                <a:spcPts val="0"/>
              </a:spcBef>
              <a:buNone/>
              <a:defRPr/>
            </a:lvl2pPr>
            <a:lvl3pPr marL="0" lvl="2" indent="0" algn="r" rtl="1">
              <a:spcBef>
                <a:spcPts val="0"/>
              </a:spcBef>
              <a:buNone/>
              <a:defRPr/>
            </a:lvl3pPr>
            <a:lvl4pPr marL="0" lvl="3" indent="0" algn="r" rtl="1">
              <a:spcBef>
                <a:spcPts val="0"/>
              </a:spcBef>
              <a:buNone/>
              <a:defRPr/>
            </a:lvl4pPr>
            <a:lvl5pPr marL="0" lvl="4" indent="0" algn="r" rtl="1">
              <a:spcBef>
                <a:spcPts val="0"/>
              </a:spcBef>
              <a:buNone/>
              <a:defRPr/>
            </a:lvl5pPr>
            <a:lvl6pPr marL="0" lvl="5" indent="0" algn="r" rtl="1">
              <a:spcBef>
                <a:spcPts val="0"/>
              </a:spcBef>
              <a:buNone/>
              <a:defRPr/>
            </a:lvl6pPr>
            <a:lvl7pPr marL="0" lvl="6" indent="0" algn="r" rtl="1">
              <a:spcBef>
                <a:spcPts val="0"/>
              </a:spcBef>
              <a:buNone/>
              <a:defRPr/>
            </a:lvl7pPr>
            <a:lvl8pPr marL="0" lvl="7" indent="0" algn="r" rtl="1">
              <a:spcBef>
                <a:spcPts val="0"/>
              </a:spcBef>
              <a:buNone/>
              <a:defRPr/>
            </a:lvl8pPr>
            <a:lvl9pPr marL="0" lvl="8" indent="0" algn="r" rtl="1">
              <a:spcBef>
                <a:spcPts val="0"/>
              </a:spcBef>
              <a:buNone/>
              <a:defRPr/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  <a:defRPr sz="4100" b="1" i="0" u="none" strike="noStrike" cap="none">
                <a:solidFill>
                  <a:srgbClr val="8CAADD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4170" algn="r" rtl="1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sz="2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914400" marR="0" lvl="1" indent="-350519" algn="r" rtl="1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1371600" marR="0" lvl="2" indent="-361314" algn="r" rtl="1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1828800" marR="0" lvl="3" indent="-355600" algn="r" rtl="1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2286000" marR="0" lvl="4" indent="-355600" algn="r" rtl="1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2743200" marR="0" lvl="5" indent="-342900" algn="r" rtl="1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3200400" marR="0" lvl="6" indent="-330200" algn="r" rtl="1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3657600" marR="0" lvl="7" indent="-317500" algn="r" rtl="1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4114800" marR="0" lvl="8" indent="-317500" algn="r" rtl="1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0" marR="0" lvl="1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0" marR="0" lvl="2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0" marR="0" lvl="3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0" marR="0" lvl="4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0" marR="0" lvl="5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0" marR="0" lvl="6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0" marR="0" lvl="7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0" marR="0" lvl="8" indent="0" algn="r" rtl="1">
              <a:spcBef>
                <a:spcPts val="0"/>
              </a:spcBef>
              <a:buNone/>
              <a:defRPr sz="1200" b="0" i="0" u="none" strike="noStrike" cap="none">
                <a:solidFill>
                  <a:srgbClr val="BABABA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lih_3224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target.com/whatis/definition/action-pla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endpulse.com/support/glossary/marketing-information-syste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619054" y="185263"/>
            <a:ext cx="8014047" cy="738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2800"/>
              <a:buFont typeface="Lucida Sans"/>
              <a:buNone/>
            </a:pPr>
            <a:r>
              <a:rPr lang="en-US" sz="2000" dirty="0" smtClean="0">
                <a:solidFill>
                  <a:schemeClr val="lt1"/>
                </a:solidFill>
              </a:rPr>
              <a:t>Libyan International Medical University</a:t>
            </a:r>
            <a:br>
              <a:rPr lang="en-US" sz="2000" dirty="0" smtClean="0">
                <a:solidFill>
                  <a:schemeClr val="lt1"/>
                </a:solidFill>
              </a:rPr>
            </a:br>
            <a:r>
              <a:rPr lang="en-US" sz="2000" dirty="0" smtClean="0">
                <a:solidFill>
                  <a:schemeClr val="lt1"/>
                </a:solidFill>
              </a:rPr>
              <a:t>Faculty of Business Administration</a:t>
            </a:r>
            <a:endParaRPr lang="en-US" sz="2000" dirty="0">
              <a:solidFill>
                <a:schemeClr val="lt1"/>
              </a:solidFill>
            </a:endParaRPr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371599" y="3331698"/>
            <a:ext cx="726150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en-US" dirty="0"/>
              <a:t>Action </a:t>
            </a:r>
            <a:r>
              <a:rPr lang="en-US" dirty="0" smtClean="0"/>
              <a:t>Plan &amp; Market Information Systems </a:t>
            </a:r>
          </a:p>
          <a:p>
            <a:pPr marL="0" lvl="0" indent="0">
              <a:spcBef>
                <a:spcPts val="0"/>
              </a:spcBef>
            </a:pP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Salih</a:t>
            </a:r>
            <a:r>
              <a:rPr lang="en-US" dirty="0" smtClean="0"/>
              <a:t> </a:t>
            </a:r>
            <a:r>
              <a:rPr lang="en-US" dirty="0" err="1" smtClean="0"/>
              <a:t>Albanqeeyah</a:t>
            </a:r>
            <a:endParaRPr dirty="0"/>
          </a:p>
          <a:p>
            <a:pPr marL="0" lvl="0" indent="0" algn="ctr" rtl="1">
              <a:spcBef>
                <a:spcPts val="518"/>
              </a:spcBef>
              <a:spcAft>
                <a:spcPts val="0"/>
              </a:spcAft>
              <a:buSzPts val="1820"/>
              <a:buNone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Salih_3224@limu.edu.ly</a:t>
            </a:r>
            <a:r>
              <a:rPr lang="en-US" dirty="0"/>
              <a:t> </a:t>
            </a:r>
            <a:endParaRPr dirty="0"/>
          </a:p>
          <a:p>
            <a:pPr marL="0" lvl="0" indent="0" algn="ctr" rtl="1">
              <a:spcBef>
                <a:spcPts val="518"/>
              </a:spcBef>
              <a:spcAft>
                <a:spcPts val="0"/>
              </a:spcAft>
              <a:buSzPts val="1820"/>
              <a:buNone/>
            </a:pPr>
            <a:r>
              <a:rPr lang="en-US" dirty="0"/>
              <a:t>3224 </a:t>
            </a:r>
            <a:endParaRPr dirty="0"/>
          </a:p>
        </p:txBody>
      </p:sp>
      <p:pic>
        <p:nvPicPr>
          <p:cNvPr id="90" name="Google Shape;90;p1" descr="تنزيل2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01780" y="0"/>
            <a:ext cx="1042219" cy="924232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91" name="Google Shape;91;p1" descr="تنزيل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1"/>
            <a:ext cx="1150374" cy="924231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</a:pPr>
            <a:r>
              <a:rPr lang="en-US">
                <a:solidFill>
                  <a:schemeClr val="lt1"/>
                </a:solidFill>
              </a:rPr>
              <a:t>Reference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3" name="Google Shape;15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Contributor, T. T. (2013, March 22). </a:t>
            </a:r>
            <a:r>
              <a:rPr lang="en-US" i="1"/>
              <a:t>What is action plan? - definition from whatis.com</a:t>
            </a:r>
            <a:r>
              <a:rPr lang="en-US"/>
              <a:t>. WhatIs.com. Retrieved May 9,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https://www.techtarget.com/whatis/definition/action-plan</a:t>
            </a:r>
            <a:r>
              <a:rPr lang="en-US"/>
              <a:t>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Send Pulse. (2022, February 16). Retrieved May 9, 2022, from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https://sendpulse.com/support/glossary/marketing-information-system</a:t>
            </a:r>
            <a:r>
              <a:rPr lang="en-US"/>
              <a:t> </a:t>
            </a:r>
            <a:endParaRPr/>
          </a:p>
          <a:p>
            <a:pPr marL="548640" lvl="0" indent="-295910" algn="l" rtl="0"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Find out what the action plan is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Know what are the components of action plan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Find out what the market information system is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Learn the benefits of using a marketing information system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104" name="Google Shape;104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What is an action plan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Components of an action plan include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What is a market information system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The benefits of using a marketing information system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Components of marketing information system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Summary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The reference </a:t>
            </a:r>
            <a:endParaRPr/>
          </a:p>
          <a:p>
            <a:pPr marL="548640" lvl="0" indent="-295910" algn="l" rtl="0">
              <a:spcBef>
                <a:spcPts val="560"/>
              </a:spcBef>
              <a:spcAft>
                <a:spcPts val="0"/>
              </a:spcAft>
              <a:buSzPts val="1820"/>
              <a:buNone/>
            </a:pPr>
            <a:endParaRPr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</a:pPr>
            <a:r>
              <a:rPr lang="en-US">
                <a:solidFill>
                  <a:schemeClr val="lt1"/>
                </a:solidFill>
              </a:rPr>
              <a:t>What is an action plan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1" name="Google Shape;111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An action plan is a checklist for the steps or tasks you need to complete in order to achieve the goals you have set </a:t>
            </a:r>
            <a:endParaRPr/>
          </a:p>
        </p:txBody>
      </p:sp>
      <p:sp>
        <p:nvSpPr>
          <p:cNvPr id="112" name="Google Shape;112;p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ct val="100000"/>
              <a:buFont typeface="Lucida Sans"/>
              <a:buNone/>
            </a:pPr>
            <a:r>
              <a:rPr lang="en-US"/>
              <a:t>Components of an action plan include</a:t>
            </a:r>
            <a:endParaRPr/>
          </a:p>
        </p:txBody>
      </p:sp>
      <p:sp>
        <p:nvSpPr>
          <p:cNvPr id="118" name="Google Shape;118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A well-defined description of the goal to be achieved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Tasks/steps that need to be carried out to reach the goal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people who will be in charge of carrying out each task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Resources needed to complete the task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Measures to evaluate progress</a:t>
            </a:r>
            <a:endParaRPr/>
          </a:p>
        </p:txBody>
      </p:sp>
      <p:sp>
        <p:nvSpPr>
          <p:cNvPr id="119" name="Google Shape;119;p5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6477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ct val="100000"/>
              <a:buFont typeface="Lucida Sans"/>
              <a:buNone/>
            </a:pPr>
            <a:r>
              <a:rPr lang="en-US"/>
              <a:t>What is a market information system</a:t>
            </a:r>
            <a:endParaRPr/>
          </a:p>
        </p:txBody>
      </p:sp>
      <p:sp>
        <p:nvSpPr>
          <p:cNvPr id="125" name="Google Shape;12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A marketing information system is a platform for collecting , storing , analyzing , and distributing important marketing data received form internal and external resources </a:t>
            </a:r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86204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ct val="100000"/>
              <a:buFont typeface="Lucida Sans"/>
              <a:buNone/>
            </a:pPr>
            <a:r>
              <a:rPr lang="en-US"/>
              <a:t>The benefits of using a marketing information system</a:t>
            </a:r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a thorough analysis of demand and supply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increased competitiveness and your market share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implementing consumer-oriented approach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identifying and managing business risk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keeping an eye on your competition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better control of all marketing operations </a:t>
            </a:r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5762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ct val="100000"/>
              <a:buFont typeface="Lucida Sans"/>
              <a:buNone/>
            </a:pPr>
            <a:r>
              <a:rPr lang="en-US"/>
              <a:t>Components of marketing information system</a:t>
            </a:r>
            <a:endParaRPr/>
          </a:p>
        </p:txBody>
      </p:sp>
      <p:sp>
        <p:nvSpPr>
          <p:cNvPr id="139" name="Google Shape;139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Internal record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Marketing research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marketing intelligence </a:t>
            </a:r>
            <a:endParaRPr/>
          </a:p>
          <a:p>
            <a:pPr marL="548640" lvl="0" indent="-411480" algn="l" rtl="0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marketing decision support system (MDSS)</a:t>
            </a:r>
            <a:endParaRPr/>
          </a:p>
        </p:txBody>
      </p:sp>
      <p:sp>
        <p:nvSpPr>
          <p:cNvPr id="140" name="Google Shape;140;p8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4100"/>
              <a:buFont typeface="Lucida Sans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146" name="Google Shape;146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48640" lvl="0" indent="-411480" algn="l" rtl="0">
              <a:spcBef>
                <a:spcPts val="0"/>
              </a:spcBef>
              <a:spcAft>
                <a:spcPts val="0"/>
              </a:spcAft>
              <a:buSzPts val="1820"/>
              <a:buChar char="▣"/>
            </a:pPr>
            <a:r>
              <a:rPr lang="en-US"/>
              <a:t> An action plan is a detailed plan that outlines  the action needed to reach one or more goals   &amp; the marketing information system is one of the information systems on which the departments of institutions depend in management and decision-making , especially decisions related to marketing  </a:t>
            </a:r>
            <a:endParaRPr/>
          </a:p>
        </p:txBody>
      </p:sp>
      <p:sp>
        <p:nvSpPr>
          <p:cNvPr id="147" name="Google Shape;147;p9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ذروة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379</Words>
  <Application>Microsoft Office PowerPoint</Application>
  <PresentationFormat>On-screen Show (4:3)</PresentationFormat>
  <Paragraphs>54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Lucida Sans</vt:lpstr>
      <vt:lpstr>Book Antiqua</vt:lpstr>
      <vt:lpstr>Arial</vt:lpstr>
      <vt:lpstr>Noto Sans Symbols</vt:lpstr>
      <vt:lpstr>ذروة</vt:lpstr>
      <vt:lpstr>Libyan International Medical University Faculty of Business Administration</vt:lpstr>
      <vt:lpstr>Objectives</vt:lpstr>
      <vt:lpstr>Outline</vt:lpstr>
      <vt:lpstr>What is an action plan</vt:lpstr>
      <vt:lpstr>Components of an action plan include</vt:lpstr>
      <vt:lpstr>What is a market information system</vt:lpstr>
      <vt:lpstr>The benefits of using a marketing information system</vt:lpstr>
      <vt:lpstr>Components of marketing information system</vt:lpstr>
      <vt:lpstr>Summary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ELBANGIA</dc:creator>
  <cp:lastModifiedBy>Maher Fattouh</cp:lastModifiedBy>
  <cp:revision>2</cp:revision>
  <dcterms:created xsi:type="dcterms:W3CDTF">2022-05-09T12:39:19Z</dcterms:created>
  <dcterms:modified xsi:type="dcterms:W3CDTF">2022-06-06T10:24:38Z</dcterms:modified>
</cp:coreProperties>
</file>