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81" r:id="rId1"/>
  </p:sldMasterIdLst>
  <p:notesMasterIdLst>
    <p:notesMasterId r:id="rId17"/>
  </p:notesMasterIdLst>
  <p:sldIdLst>
    <p:sldId id="256" r:id="rId2"/>
    <p:sldId id="317" r:id="rId3"/>
    <p:sldId id="261" r:id="rId4"/>
    <p:sldId id="319" r:id="rId5"/>
    <p:sldId id="320" r:id="rId6"/>
    <p:sldId id="321" r:id="rId7"/>
    <p:sldId id="322" r:id="rId8"/>
    <p:sldId id="323" r:id="rId9"/>
    <p:sldId id="324" r:id="rId10"/>
    <p:sldId id="325" r:id="rId11"/>
    <p:sldId id="326" r:id="rId12"/>
    <p:sldId id="262" r:id="rId13"/>
    <p:sldId id="318" r:id="rId14"/>
    <p:sldId id="316" r:id="rId15"/>
    <p:sldId id="329" r:id="rId16"/>
  </p:sldIdLst>
  <p:sldSz cx="9144000" cy="5143500" type="screen16x9"/>
  <p:notesSz cx="6858000" cy="9144000"/>
  <p:embeddedFontLst>
    <p:embeddedFont>
      <p:font typeface="Verdana" panose="020B0604030504040204" pitchFamily="34" charset="0"/>
      <p:regular r:id="rId18"/>
      <p:bold r:id="rId19"/>
      <p:italic r:id="rId20"/>
      <p:boldItalic r:id="rId21"/>
    </p:embeddedFont>
    <p:embeddedFont>
      <p:font typeface="Montserrat" panose="020B0604020202020204" charset="0"/>
      <p:regular r:id="rId22"/>
      <p:bold r:id="rId23"/>
      <p:italic r:id="rId24"/>
      <p:boldItalic r:id="rId25"/>
    </p:embeddedFont>
    <p:embeddedFont>
      <p:font typeface="Calibri" panose="020F0502020204030204" pitchFamily="34" charset="0"/>
      <p:regular r:id="rId26"/>
      <p:bold r:id="rId27"/>
      <p:italic r:id="rId28"/>
      <p:boldItalic r:id="rId29"/>
    </p:embeddedFont>
    <p:embeddedFont>
      <p:font typeface="Vidaloka" panose="020B0604020202020204" charset="0"/>
      <p:regular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286F7F2-F2AE-429B-84A8-C6A6B8137364}">
  <a:tblStyle styleId="{3286F7F2-F2AE-429B-84A8-C6A6B813736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43" autoAdjust="0"/>
    <p:restoredTop sz="94660"/>
  </p:normalViewPr>
  <p:slideViewPr>
    <p:cSldViewPr snapToGrid="0">
      <p:cViewPr varScale="1">
        <p:scale>
          <a:sx n="91" d="100"/>
          <a:sy n="91" d="100"/>
        </p:scale>
        <p:origin x="81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1607014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09965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cc7554a049_0_3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cc7554a049_0_3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10744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cf7a3c503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cf7a3c503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535248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039975" y="1324500"/>
            <a:ext cx="70641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5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1040000" y="3377100"/>
            <a:ext cx="7064100" cy="4419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cxnSp>
        <p:nvCxnSpPr>
          <p:cNvPr id="11" name="Google Shape;11;p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2" name="Google Shape;12;p2"/>
          <p:cNvCxnSpPr/>
          <p:nvPr/>
        </p:nvCxnSpPr>
        <p:spPr>
          <a:xfrm flipH="1">
            <a:off x="-257975" y="-72550"/>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3" name="Google Shape;13;p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4" name="Google Shape;14;p2"/>
          <p:cNvCxnSpPr/>
          <p:nvPr/>
        </p:nvCxnSpPr>
        <p:spPr>
          <a:xfrm flipH="1">
            <a:off x="6467450" y="3935375"/>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2714550" y="2543963"/>
            <a:ext cx="3714900" cy="648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accent4"/>
              </a:buClr>
              <a:buSzPts val="3600"/>
              <a:buNone/>
              <a:defRPr sz="5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 name="Google Shape;17;p3"/>
          <p:cNvSpPr txBox="1">
            <a:spLocks noGrp="1"/>
          </p:cNvSpPr>
          <p:nvPr>
            <p:ph type="title" idx="2" hasCustomPrompt="1"/>
          </p:nvPr>
        </p:nvSpPr>
        <p:spPr>
          <a:xfrm>
            <a:off x="3746550" y="1478925"/>
            <a:ext cx="1650900" cy="97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7000">
                <a:solidFill>
                  <a:schemeClr val="accent1"/>
                </a:solidFill>
              </a:defRPr>
            </a:lvl1pPr>
            <a:lvl2pPr lvl="1" algn="ctr" rtl="0">
              <a:spcBef>
                <a:spcPts val="0"/>
              </a:spcBef>
              <a:spcAft>
                <a:spcPts val="0"/>
              </a:spcAft>
              <a:buSzPts val="6000"/>
              <a:buNone/>
              <a:defRPr sz="6000" b="1"/>
            </a:lvl2pPr>
            <a:lvl3pPr lvl="2" algn="ctr" rtl="0">
              <a:spcBef>
                <a:spcPts val="0"/>
              </a:spcBef>
              <a:spcAft>
                <a:spcPts val="0"/>
              </a:spcAft>
              <a:buSzPts val="6000"/>
              <a:buNone/>
              <a:defRPr sz="6000" b="1"/>
            </a:lvl3pPr>
            <a:lvl4pPr lvl="3" algn="ctr" rtl="0">
              <a:spcBef>
                <a:spcPts val="0"/>
              </a:spcBef>
              <a:spcAft>
                <a:spcPts val="0"/>
              </a:spcAft>
              <a:buSzPts val="6000"/>
              <a:buNone/>
              <a:defRPr sz="6000" b="1"/>
            </a:lvl4pPr>
            <a:lvl5pPr lvl="4" algn="ctr" rtl="0">
              <a:spcBef>
                <a:spcPts val="0"/>
              </a:spcBef>
              <a:spcAft>
                <a:spcPts val="0"/>
              </a:spcAft>
              <a:buSzPts val="6000"/>
              <a:buNone/>
              <a:defRPr sz="6000" b="1"/>
            </a:lvl5pPr>
            <a:lvl6pPr lvl="5" algn="ctr" rtl="0">
              <a:spcBef>
                <a:spcPts val="0"/>
              </a:spcBef>
              <a:spcAft>
                <a:spcPts val="0"/>
              </a:spcAft>
              <a:buSzPts val="6000"/>
              <a:buNone/>
              <a:defRPr sz="6000" b="1"/>
            </a:lvl6pPr>
            <a:lvl7pPr lvl="6" algn="ctr" rtl="0">
              <a:spcBef>
                <a:spcPts val="0"/>
              </a:spcBef>
              <a:spcAft>
                <a:spcPts val="0"/>
              </a:spcAft>
              <a:buSzPts val="6000"/>
              <a:buNone/>
              <a:defRPr sz="6000" b="1"/>
            </a:lvl7pPr>
            <a:lvl8pPr lvl="7" algn="ctr" rtl="0">
              <a:spcBef>
                <a:spcPts val="0"/>
              </a:spcBef>
              <a:spcAft>
                <a:spcPts val="0"/>
              </a:spcAft>
              <a:buSzPts val="6000"/>
              <a:buNone/>
              <a:defRPr sz="6000" b="1"/>
            </a:lvl8pPr>
            <a:lvl9pPr lvl="8" algn="ctr" rtl="0">
              <a:spcBef>
                <a:spcPts val="0"/>
              </a:spcBef>
              <a:spcAft>
                <a:spcPts val="0"/>
              </a:spcAft>
              <a:buSzPts val="6000"/>
              <a:buNone/>
              <a:defRPr sz="6000" b="1"/>
            </a:lvl9pPr>
          </a:lstStyle>
          <a:p>
            <a:r>
              <a:t>xx%</a:t>
            </a:r>
          </a:p>
        </p:txBody>
      </p:sp>
      <p:sp>
        <p:nvSpPr>
          <p:cNvPr id="18" name="Google Shape;18;p3"/>
          <p:cNvSpPr txBox="1">
            <a:spLocks noGrp="1"/>
          </p:cNvSpPr>
          <p:nvPr>
            <p:ph type="subTitle" idx="1"/>
          </p:nvPr>
        </p:nvSpPr>
        <p:spPr>
          <a:xfrm>
            <a:off x="2291400" y="3279625"/>
            <a:ext cx="4561200" cy="393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19" name="Google Shape;19;p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0" name="Google Shape;20;p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1" name="Google Shape;21;p3"/>
          <p:cNvCxnSpPr/>
          <p:nvPr/>
        </p:nvCxnSpPr>
        <p:spPr>
          <a:xfrm flipH="1">
            <a:off x="7948925" y="3979775"/>
            <a:ext cx="1378500" cy="12363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 name="Google Shape;22;p3"/>
          <p:cNvCxnSpPr/>
          <p:nvPr/>
        </p:nvCxnSpPr>
        <p:spPr>
          <a:xfrm flipH="1">
            <a:off x="-112875" y="-88700"/>
            <a:ext cx="1418700" cy="1064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713225" y="445025"/>
            <a:ext cx="56811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1" name="Google Shape;31;p5"/>
          <p:cNvSpPr txBox="1">
            <a:spLocks noGrp="1"/>
          </p:cNvSpPr>
          <p:nvPr>
            <p:ph type="subTitle" idx="1"/>
          </p:nvPr>
        </p:nvSpPr>
        <p:spPr>
          <a:xfrm>
            <a:off x="5038975" y="264902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Vidaloka"/>
              <a:buNone/>
              <a:defRPr sz="2400">
                <a:solidFill>
                  <a:schemeClr val="accent1"/>
                </a:solidFill>
                <a:latin typeface="Vidaloka"/>
                <a:ea typeface="Vidaloka"/>
                <a:cs typeface="Vidaloka"/>
                <a:sym typeface="Vidaloka"/>
              </a:defRPr>
            </a:lvl1pPr>
            <a:lvl2pPr lvl="1" algn="ctr" rtl="0">
              <a:spcBef>
                <a:spcPts val="0"/>
              </a:spcBef>
              <a:spcAft>
                <a:spcPts val="0"/>
              </a:spcAft>
              <a:buSzPts val="2400"/>
              <a:buFont typeface="Vidaloka"/>
              <a:buNone/>
              <a:defRPr sz="2400" b="1">
                <a:latin typeface="Vidaloka"/>
                <a:ea typeface="Vidaloka"/>
                <a:cs typeface="Vidaloka"/>
                <a:sym typeface="Vidaloka"/>
              </a:defRPr>
            </a:lvl2pPr>
            <a:lvl3pPr lvl="2" algn="ctr" rtl="0">
              <a:spcBef>
                <a:spcPts val="0"/>
              </a:spcBef>
              <a:spcAft>
                <a:spcPts val="0"/>
              </a:spcAft>
              <a:buSzPts val="2400"/>
              <a:buFont typeface="Vidaloka"/>
              <a:buNone/>
              <a:defRPr sz="2400" b="1">
                <a:latin typeface="Vidaloka"/>
                <a:ea typeface="Vidaloka"/>
                <a:cs typeface="Vidaloka"/>
                <a:sym typeface="Vidaloka"/>
              </a:defRPr>
            </a:lvl3pPr>
            <a:lvl4pPr lvl="3" algn="ctr" rtl="0">
              <a:spcBef>
                <a:spcPts val="0"/>
              </a:spcBef>
              <a:spcAft>
                <a:spcPts val="0"/>
              </a:spcAft>
              <a:buSzPts val="2400"/>
              <a:buFont typeface="Vidaloka"/>
              <a:buNone/>
              <a:defRPr sz="2400" b="1">
                <a:latin typeface="Vidaloka"/>
                <a:ea typeface="Vidaloka"/>
                <a:cs typeface="Vidaloka"/>
                <a:sym typeface="Vidaloka"/>
              </a:defRPr>
            </a:lvl4pPr>
            <a:lvl5pPr lvl="4" algn="ctr" rtl="0">
              <a:spcBef>
                <a:spcPts val="0"/>
              </a:spcBef>
              <a:spcAft>
                <a:spcPts val="0"/>
              </a:spcAft>
              <a:buSzPts val="2400"/>
              <a:buFont typeface="Vidaloka"/>
              <a:buNone/>
              <a:defRPr sz="2400" b="1">
                <a:latin typeface="Vidaloka"/>
                <a:ea typeface="Vidaloka"/>
                <a:cs typeface="Vidaloka"/>
                <a:sym typeface="Vidaloka"/>
              </a:defRPr>
            </a:lvl5pPr>
            <a:lvl6pPr lvl="5" algn="ctr" rtl="0">
              <a:spcBef>
                <a:spcPts val="0"/>
              </a:spcBef>
              <a:spcAft>
                <a:spcPts val="0"/>
              </a:spcAft>
              <a:buSzPts val="2400"/>
              <a:buFont typeface="Vidaloka"/>
              <a:buNone/>
              <a:defRPr sz="2400" b="1">
                <a:latin typeface="Vidaloka"/>
                <a:ea typeface="Vidaloka"/>
                <a:cs typeface="Vidaloka"/>
                <a:sym typeface="Vidaloka"/>
              </a:defRPr>
            </a:lvl6pPr>
            <a:lvl7pPr lvl="6" algn="ctr" rtl="0">
              <a:spcBef>
                <a:spcPts val="0"/>
              </a:spcBef>
              <a:spcAft>
                <a:spcPts val="0"/>
              </a:spcAft>
              <a:buSzPts val="2400"/>
              <a:buFont typeface="Vidaloka"/>
              <a:buNone/>
              <a:defRPr sz="2400" b="1">
                <a:latin typeface="Vidaloka"/>
                <a:ea typeface="Vidaloka"/>
                <a:cs typeface="Vidaloka"/>
                <a:sym typeface="Vidaloka"/>
              </a:defRPr>
            </a:lvl7pPr>
            <a:lvl8pPr lvl="7" algn="ctr" rtl="0">
              <a:spcBef>
                <a:spcPts val="0"/>
              </a:spcBef>
              <a:spcAft>
                <a:spcPts val="0"/>
              </a:spcAft>
              <a:buSzPts val="2400"/>
              <a:buFont typeface="Vidaloka"/>
              <a:buNone/>
              <a:defRPr sz="2400" b="1">
                <a:latin typeface="Vidaloka"/>
                <a:ea typeface="Vidaloka"/>
                <a:cs typeface="Vidaloka"/>
                <a:sym typeface="Vidaloka"/>
              </a:defRPr>
            </a:lvl8pPr>
            <a:lvl9pPr lvl="8" algn="ctr" rtl="0">
              <a:spcBef>
                <a:spcPts val="0"/>
              </a:spcBef>
              <a:spcAft>
                <a:spcPts val="0"/>
              </a:spcAft>
              <a:buSzPts val="2400"/>
              <a:buFont typeface="Vidaloka"/>
              <a:buNone/>
              <a:defRPr sz="2400" b="1">
                <a:latin typeface="Vidaloka"/>
                <a:ea typeface="Vidaloka"/>
                <a:cs typeface="Vidaloka"/>
                <a:sym typeface="Vidaloka"/>
              </a:defRPr>
            </a:lvl9pPr>
          </a:lstStyle>
          <a:p>
            <a:endParaRPr/>
          </a:p>
        </p:txBody>
      </p:sp>
      <p:sp>
        <p:nvSpPr>
          <p:cNvPr id="32" name="Google Shape;32;p5"/>
          <p:cNvSpPr txBox="1">
            <a:spLocks noGrp="1"/>
          </p:cNvSpPr>
          <p:nvPr>
            <p:ph type="subTitle" idx="2"/>
          </p:nvPr>
        </p:nvSpPr>
        <p:spPr>
          <a:xfrm>
            <a:off x="5038975" y="2961200"/>
            <a:ext cx="2486100" cy="902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3" name="Google Shape;33;p5"/>
          <p:cNvSpPr txBox="1">
            <a:spLocks noGrp="1"/>
          </p:cNvSpPr>
          <p:nvPr>
            <p:ph type="subTitle" idx="3"/>
          </p:nvPr>
        </p:nvSpPr>
        <p:spPr>
          <a:xfrm>
            <a:off x="1693175" y="264902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Vidaloka"/>
              <a:buNone/>
              <a:defRPr sz="2400">
                <a:solidFill>
                  <a:schemeClr val="accent1"/>
                </a:solidFill>
                <a:latin typeface="Vidaloka"/>
                <a:ea typeface="Vidaloka"/>
                <a:cs typeface="Vidaloka"/>
                <a:sym typeface="Vidaloka"/>
              </a:defRPr>
            </a:lvl1pPr>
            <a:lvl2pPr lvl="1" algn="ctr" rtl="0">
              <a:spcBef>
                <a:spcPts val="0"/>
              </a:spcBef>
              <a:spcAft>
                <a:spcPts val="0"/>
              </a:spcAft>
              <a:buSzPts val="2400"/>
              <a:buFont typeface="Vidaloka"/>
              <a:buNone/>
              <a:defRPr sz="2400" b="1">
                <a:latin typeface="Vidaloka"/>
                <a:ea typeface="Vidaloka"/>
                <a:cs typeface="Vidaloka"/>
                <a:sym typeface="Vidaloka"/>
              </a:defRPr>
            </a:lvl2pPr>
            <a:lvl3pPr lvl="2" algn="ctr" rtl="0">
              <a:spcBef>
                <a:spcPts val="0"/>
              </a:spcBef>
              <a:spcAft>
                <a:spcPts val="0"/>
              </a:spcAft>
              <a:buSzPts val="2400"/>
              <a:buFont typeface="Vidaloka"/>
              <a:buNone/>
              <a:defRPr sz="2400" b="1">
                <a:latin typeface="Vidaloka"/>
                <a:ea typeface="Vidaloka"/>
                <a:cs typeface="Vidaloka"/>
                <a:sym typeface="Vidaloka"/>
              </a:defRPr>
            </a:lvl3pPr>
            <a:lvl4pPr lvl="3" algn="ctr" rtl="0">
              <a:spcBef>
                <a:spcPts val="0"/>
              </a:spcBef>
              <a:spcAft>
                <a:spcPts val="0"/>
              </a:spcAft>
              <a:buSzPts val="2400"/>
              <a:buFont typeface="Vidaloka"/>
              <a:buNone/>
              <a:defRPr sz="2400" b="1">
                <a:latin typeface="Vidaloka"/>
                <a:ea typeface="Vidaloka"/>
                <a:cs typeface="Vidaloka"/>
                <a:sym typeface="Vidaloka"/>
              </a:defRPr>
            </a:lvl4pPr>
            <a:lvl5pPr lvl="4" algn="ctr" rtl="0">
              <a:spcBef>
                <a:spcPts val="0"/>
              </a:spcBef>
              <a:spcAft>
                <a:spcPts val="0"/>
              </a:spcAft>
              <a:buSzPts val="2400"/>
              <a:buFont typeface="Vidaloka"/>
              <a:buNone/>
              <a:defRPr sz="2400" b="1">
                <a:latin typeface="Vidaloka"/>
                <a:ea typeface="Vidaloka"/>
                <a:cs typeface="Vidaloka"/>
                <a:sym typeface="Vidaloka"/>
              </a:defRPr>
            </a:lvl5pPr>
            <a:lvl6pPr lvl="5" algn="ctr" rtl="0">
              <a:spcBef>
                <a:spcPts val="0"/>
              </a:spcBef>
              <a:spcAft>
                <a:spcPts val="0"/>
              </a:spcAft>
              <a:buSzPts val="2400"/>
              <a:buFont typeface="Vidaloka"/>
              <a:buNone/>
              <a:defRPr sz="2400" b="1">
                <a:latin typeface="Vidaloka"/>
                <a:ea typeface="Vidaloka"/>
                <a:cs typeface="Vidaloka"/>
                <a:sym typeface="Vidaloka"/>
              </a:defRPr>
            </a:lvl6pPr>
            <a:lvl7pPr lvl="6" algn="ctr" rtl="0">
              <a:spcBef>
                <a:spcPts val="0"/>
              </a:spcBef>
              <a:spcAft>
                <a:spcPts val="0"/>
              </a:spcAft>
              <a:buSzPts val="2400"/>
              <a:buFont typeface="Vidaloka"/>
              <a:buNone/>
              <a:defRPr sz="2400" b="1">
                <a:latin typeface="Vidaloka"/>
                <a:ea typeface="Vidaloka"/>
                <a:cs typeface="Vidaloka"/>
                <a:sym typeface="Vidaloka"/>
              </a:defRPr>
            </a:lvl7pPr>
            <a:lvl8pPr lvl="7" algn="ctr" rtl="0">
              <a:spcBef>
                <a:spcPts val="0"/>
              </a:spcBef>
              <a:spcAft>
                <a:spcPts val="0"/>
              </a:spcAft>
              <a:buSzPts val="2400"/>
              <a:buFont typeface="Vidaloka"/>
              <a:buNone/>
              <a:defRPr sz="2400" b="1">
                <a:latin typeface="Vidaloka"/>
                <a:ea typeface="Vidaloka"/>
                <a:cs typeface="Vidaloka"/>
                <a:sym typeface="Vidaloka"/>
              </a:defRPr>
            </a:lvl8pPr>
            <a:lvl9pPr lvl="8" algn="ctr" rtl="0">
              <a:spcBef>
                <a:spcPts val="0"/>
              </a:spcBef>
              <a:spcAft>
                <a:spcPts val="0"/>
              </a:spcAft>
              <a:buSzPts val="2400"/>
              <a:buFont typeface="Vidaloka"/>
              <a:buNone/>
              <a:defRPr sz="2400" b="1">
                <a:latin typeface="Vidaloka"/>
                <a:ea typeface="Vidaloka"/>
                <a:cs typeface="Vidaloka"/>
                <a:sym typeface="Vidaloka"/>
              </a:defRPr>
            </a:lvl9pPr>
          </a:lstStyle>
          <a:p>
            <a:endParaRPr/>
          </a:p>
        </p:txBody>
      </p:sp>
      <p:sp>
        <p:nvSpPr>
          <p:cNvPr id="34" name="Google Shape;34;p5"/>
          <p:cNvSpPr txBox="1">
            <a:spLocks noGrp="1"/>
          </p:cNvSpPr>
          <p:nvPr>
            <p:ph type="subTitle" idx="4"/>
          </p:nvPr>
        </p:nvSpPr>
        <p:spPr>
          <a:xfrm>
            <a:off x="1693175" y="2961200"/>
            <a:ext cx="2486100" cy="902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5" name="Google Shape;35;p5"/>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36" name="Google Shape;36;p5"/>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37" name="Google Shape;37;p5"/>
          <p:cNvCxnSpPr/>
          <p:nvPr/>
        </p:nvCxnSpPr>
        <p:spPr>
          <a:xfrm flipH="1">
            <a:off x="6935750" y="3931325"/>
            <a:ext cx="2549400" cy="13545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2"/>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ext">
  <p:cSld name="CUSTOM_3">
    <p:spTree>
      <p:nvGrpSpPr>
        <p:cNvPr id="1" name="Shape 94"/>
        <p:cNvGrpSpPr/>
        <p:nvPr/>
      </p:nvGrpSpPr>
      <p:grpSpPr>
        <a:xfrm>
          <a:off x="0" y="0"/>
          <a:ext cx="0" cy="0"/>
          <a:chOff x="0" y="0"/>
          <a:chExt cx="0" cy="0"/>
        </a:xfrm>
      </p:grpSpPr>
      <p:sp>
        <p:nvSpPr>
          <p:cNvPr id="95" name="Google Shape;95;p15"/>
          <p:cNvSpPr txBox="1">
            <a:spLocks noGrp="1"/>
          </p:cNvSpPr>
          <p:nvPr>
            <p:ph type="title"/>
          </p:nvPr>
        </p:nvSpPr>
        <p:spPr>
          <a:xfrm>
            <a:off x="1994850" y="1697488"/>
            <a:ext cx="5154300" cy="1125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9000"/>
              <a:buNone/>
              <a:defRPr sz="9000"/>
            </a:lvl1pPr>
            <a:lvl2pPr lvl="1" algn="ctr" rtl="0">
              <a:spcBef>
                <a:spcPts val="0"/>
              </a:spcBef>
              <a:spcAft>
                <a:spcPts val="0"/>
              </a:spcAft>
              <a:buSzPts val="9000"/>
              <a:buNone/>
              <a:defRPr sz="9000"/>
            </a:lvl2pPr>
            <a:lvl3pPr lvl="2" algn="ctr" rtl="0">
              <a:spcBef>
                <a:spcPts val="0"/>
              </a:spcBef>
              <a:spcAft>
                <a:spcPts val="0"/>
              </a:spcAft>
              <a:buSzPts val="9000"/>
              <a:buNone/>
              <a:defRPr sz="9000"/>
            </a:lvl3pPr>
            <a:lvl4pPr lvl="3" algn="ctr" rtl="0">
              <a:spcBef>
                <a:spcPts val="0"/>
              </a:spcBef>
              <a:spcAft>
                <a:spcPts val="0"/>
              </a:spcAft>
              <a:buSzPts val="9000"/>
              <a:buNone/>
              <a:defRPr sz="9000"/>
            </a:lvl4pPr>
            <a:lvl5pPr lvl="4" algn="ctr" rtl="0">
              <a:spcBef>
                <a:spcPts val="0"/>
              </a:spcBef>
              <a:spcAft>
                <a:spcPts val="0"/>
              </a:spcAft>
              <a:buSzPts val="9000"/>
              <a:buNone/>
              <a:defRPr sz="9000"/>
            </a:lvl5pPr>
            <a:lvl6pPr lvl="5" algn="ctr" rtl="0">
              <a:spcBef>
                <a:spcPts val="0"/>
              </a:spcBef>
              <a:spcAft>
                <a:spcPts val="0"/>
              </a:spcAft>
              <a:buSzPts val="9000"/>
              <a:buNone/>
              <a:defRPr sz="9000"/>
            </a:lvl6pPr>
            <a:lvl7pPr lvl="6" algn="ctr" rtl="0">
              <a:spcBef>
                <a:spcPts val="0"/>
              </a:spcBef>
              <a:spcAft>
                <a:spcPts val="0"/>
              </a:spcAft>
              <a:buSzPts val="9000"/>
              <a:buNone/>
              <a:defRPr sz="9000"/>
            </a:lvl7pPr>
            <a:lvl8pPr lvl="7" algn="ctr" rtl="0">
              <a:spcBef>
                <a:spcPts val="0"/>
              </a:spcBef>
              <a:spcAft>
                <a:spcPts val="0"/>
              </a:spcAft>
              <a:buSzPts val="9000"/>
              <a:buNone/>
              <a:defRPr sz="9000"/>
            </a:lvl8pPr>
            <a:lvl9pPr lvl="8" algn="ctr" rtl="0">
              <a:spcBef>
                <a:spcPts val="0"/>
              </a:spcBef>
              <a:spcAft>
                <a:spcPts val="0"/>
              </a:spcAft>
              <a:buSzPts val="9000"/>
              <a:buNone/>
              <a:defRPr sz="9000"/>
            </a:lvl9pPr>
          </a:lstStyle>
          <a:p>
            <a:endParaRPr/>
          </a:p>
        </p:txBody>
      </p:sp>
      <p:sp>
        <p:nvSpPr>
          <p:cNvPr id="96" name="Google Shape;96;p15"/>
          <p:cNvSpPr txBox="1">
            <a:spLocks noGrp="1"/>
          </p:cNvSpPr>
          <p:nvPr>
            <p:ph type="subTitle" idx="1"/>
          </p:nvPr>
        </p:nvSpPr>
        <p:spPr>
          <a:xfrm>
            <a:off x="2299500" y="2972150"/>
            <a:ext cx="4545000" cy="55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cxnSp>
        <p:nvCxnSpPr>
          <p:cNvPr id="97" name="Google Shape;97;p15"/>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98" name="Google Shape;98;p15"/>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ackground">
  <p:cSld name="CUSTOM_10">
    <p:spTree>
      <p:nvGrpSpPr>
        <p:cNvPr id="1" name="Shape 229"/>
        <p:cNvGrpSpPr/>
        <p:nvPr/>
      </p:nvGrpSpPr>
      <p:grpSpPr>
        <a:xfrm>
          <a:off x="0" y="0"/>
          <a:ext cx="0" cy="0"/>
          <a:chOff x="0" y="0"/>
          <a:chExt cx="0" cy="0"/>
        </a:xfrm>
      </p:grpSpPr>
      <p:cxnSp>
        <p:nvCxnSpPr>
          <p:cNvPr id="230" name="Google Shape;230;p31"/>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31" name="Google Shape;231;p31"/>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1">
  <p:cSld name="CUSTOM_10_1">
    <p:spTree>
      <p:nvGrpSpPr>
        <p:cNvPr id="1" name="Shape 232"/>
        <p:cNvGrpSpPr/>
        <p:nvPr/>
      </p:nvGrpSpPr>
      <p:grpSpPr>
        <a:xfrm>
          <a:off x="0" y="0"/>
          <a:ext cx="0" cy="0"/>
          <a:chOff x="0" y="0"/>
          <a:chExt cx="0" cy="0"/>
        </a:xfrm>
      </p:grpSpPr>
      <p:cxnSp>
        <p:nvCxnSpPr>
          <p:cNvPr id="233" name="Google Shape;233;p3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34" name="Google Shape;234;p3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35" name="Google Shape;235;p32"/>
          <p:cNvCxnSpPr/>
          <p:nvPr/>
        </p:nvCxnSpPr>
        <p:spPr>
          <a:xfrm>
            <a:off x="7434175" y="-125600"/>
            <a:ext cx="1993200" cy="1330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36" name="Google Shape;236;p32"/>
          <p:cNvCxnSpPr/>
          <p:nvPr/>
        </p:nvCxnSpPr>
        <p:spPr>
          <a:xfrm>
            <a:off x="-147275" y="3943475"/>
            <a:ext cx="1993200" cy="1330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2">
  <p:cSld name="CUSTOM_10_1_1">
    <p:spTree>
      <p:nvGrpSpPr>
        <p:cNvPr id="1" name="Shape 237"/>
        <p:cNvGrpSpPr/>
        <p:nvPr/>
      </p:nvGrpSpPr>
      <p:grpSpPr>
        <a:xfrm>
          <a:off x="0" y="0"/>
          <a:ext cx="0" cy="0"/>
          <a:chOff x="0" y="0"/>
          <a:chExt cx="0" cy="0"/>
        </a:xfrm>
      </p:grpSpPr>
      <p:cxnSp>
        <p:nvCxnSpPr>
          <p:cNvPr id="238" name="Google Shape;238;p3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39" name="Google Shape;239;p3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40" name="Google Shape;240;p33"/>
          <p:cNvCxnSpPr/>
          <p:nvPr/>
        </p:nvCxnSpPr>
        <p:spPr>
          <a:xfrm flipH="1">
            <a:off x="6772150" y="3663450"/>
            <a:ext cx="2823300" cy="1633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sz="3000" i="1">
                <a:solidFill>
                  <a:schemeClr val="dk1"/>
                </a:solidFill>
              </a:defRPr>
            </a:lvl2pPr>
            <a:lvl3pPr lvl="2">
              <a:spcBef>
                <a:spcPts val="0"/>
              </a:spcBef>
              <a:spcAft>
                <a:spcPts val="0"/>
              </a:spcAft>
              <a:buClr>
                <a:schemeClr val="dk1"/>
              </a:buClr>
              <a:buSzPts val="3000"/>
              <a:buNone/>
              <a:defRPr sz="3000" i="1">
                <a:solidFill>
                  <a:schemeClr val="dk1"/>
                </a:solidFill>
              </a:defRPr>
            </a:lvl3pPr>
            <a:lvl4pPr lvl="3">
              <a:spcBef>
                <a:spcPts val="0"/>
              </a:spcBef>
              <a:spcAft>
                <a:spcPts val="0"/>
              </a:spcAft>
              <a:buClr>
                <a:schemeClr val="dk1"/>
              </a:buClr>
              <a:buSzPts val="3000"/>
              <a:buNone/>
              <a:defRPr sz="3000" i="1">
                <a:solidFill>
                  <a:schemeClr val="dk1"/>
                </a:solidFill>
              </a:defRPr>
            </a:lvl4pPr>
            <a:lvl5pPr lvl="4">
              <a:spcBef>
                <a:spcPts val="0"/>
              </a:spcBef>
              <a:spcAft>
                <a:spcPts val="0"/>
              </a:spcAft>
              <a:buClr>
                <a:schemeClr val="dk1"/>
              </a:buClr>
              <a:buSzPts val="3000"/>
              <a:buNone/>
              <a:defRPr sz="3000" i="1">
                <a:solidFill>
                  <a:schemeClr val="dk1"/>
                </a:solidFill>
              </a:defRPr>
            </a:lvl5pPr>
            <a:lvl6pPr lvl="5">
              <a:spcBef>
                <a:spcPts val="0"/>
              </a:spcBef>
              <a:spcAft>
                <a:spcPts val="0"/>
              </a:spcAft>
              <a:buClr>
                <a:schemeClr val="dk1"/>
              </a:buClr>
              <a:buSzPts val="3000"/>
              <a:buNone/>
              <a:defRPr sz="3000" i="1">
                <a:solidFill>
                  <a:schemeClr val="dk1"/>
                </a:solidFill>
              </a:defRPr>
            </a:lvl6pPr>
            <a:lvl7pPr lvl="6">
              <a:spcBef>
                <a:spcPts val="0"/>
              </a:spcBef>
              <a:spcAft>
                <a:spcPts val="0"/>
              </a:spcAft>
              <a:buClr>
                <a:schemeClr val="dk1"/>
              </a:buClr>
              <a:buSzPts val="3000"/>
              <a:buNone/>
              <a:defRPr sz="3000" i="1">
                <a:solidFill>
                  <a:schemeClr val="dk1"/>
                </a:solidFill>
              </a:defRPr>
            </a:lvl7pPr>
            <a:lvl8pPr lvl="7">
              <a:spcBef>
                <a:spcPts val="0"/>
              </a:spcBef>
              <a:spcAft>
                <a:spcPts val="0"/>
              </a:spcAft>
              <a:buClr>
                <a:schemeClr val="dk1"/>
              </a:buClr>
              <a:buSzPts val="3000"/>
              <a:buNone/>
              <a:defRPr sz="3000" i="1">
                <a:solidFill>
                  <a:schemeClr val="dk1"/>
                </a:solidFill>
              </a:defRPr>
            </a:lvl8pPr>
            <a:lvl9pPr lvl="8">
              <a:spcBef>
                <a:spcPts val="0"/>
              </a:spcBef>
              <a:spcAft>
                <a:spcPts val="0"/>
              </a:spcAft>
              <a:buClr>
                <a:schemeClr val="dk1"/>
              </a:buClr>
              <a:buSzPts val="3000"/>
              <a:buNone/>
              <a:defRPr sz="3000" i="1">
                <a:solidFill>
                  <a:schemeClr val="dk1"/>
                </a:solidFill>
              </a:defRPr>
            </a:lvl9pPr>
          </a:lstStyle>
          <a:p>
            <a:endParaRPr/>
          </a:p>
        </p:txBody>
      </p:sp>
      <p:sp>
        <p:nvSpPr>
          <p:cNvPr id="7" name="Google Shape;7;p1"/>
          <p:cNvSpPr txBox="1">
            <a:spLocks noGrp="1"/>
          </p:cNvSpPr>
          <p:nvPr>
            <p:ph type="body" idx="1"/>
          </p:nvPr>
        </p:nvSpPr>
        <p:spPr>
          <a:xfrm>
            <a:off x="713250" y="1152475"/>
            <a:ext cx="77175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8" r:id="rId4"/>
    <p:sldLayoutId id="2147483661" r:id="rId5"/>
    <p:sldLayoutId id="2147483677" r:id="rId6"/>
    <p:sldLayoutId id="2147483678" r:id="rId7"/>
    <p:sldLayoutId id="2147483679" r:id="rId8"/>
  </p:sldLayoutIdLst>
  <p:hf hdr="0" ftr="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hyperlink" Target="https://throughput.world/blog/topic/supply-chain-costs/"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36"/>
          <p:cNvSpPr txBox="1">
            <a:spLocks noGrp="1"/>
          </p:cNvSpPr>
          <p:nvPr>
            <p:ph type="ctrTitle"/>
          </p:nvPr>
        </p:nvSpPr>
        <p:spPr>
          <a:xfrm>
            <a:off x="504749" y="1882758"/>
            <a:ext cx="8639251" cy="1107687"/>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4000" u="sng" dirty="0"/>
              <a:t>The </a:t>
            </a:r>
            <a:r>
              <a:rPr lang="en-US" sz="4000" u="sng" dirty="0" smtClean="0"/>
              <a:t>Growing Cost of </a:t>
            </a:r>
            <a:r>
              <a:rPr lang="en-US" sz="4000" u="sng" dirty="0"/>
              <a:t>Supply </a:t>
            </a:r>
            <a:r>
              <a:rPr lang="en-US" sz="4000" u="sng" dirty="0" smtClean="0"/>
              <a:t>Chain</a:t>
            </a:r>
            <a:endParaRPr sz="4000" u="sng" dirty="0"/>
          </a:p>
        </p:txBody>
      </p:sp>
      <p:sp>
        <p:nvSpPr>
          <p:cNvPr id="250" name="Google Shape;250;p36"/>
          <p:cNvSpPr txBox="1">
            <a:spLocks noGrp="1"/>
          </p:cNvSpPr>
          <p:nvPr>
            <p:ph type="subTitle" idx="1"/>
          </p:nvPr>
        </p:nvSpPr>
        <p:spPr>
          <a:xfrm>
            <a:off x="974164" y="2886980"/>
            <a:ext cx="7064100" cy="1489947"/>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Ahmed Bushnak – 2528</a:t>
            </a:r>
          </a:p>
          <a:p>
            <a:pPr marL="0" lvl="0" indent="0"/>
            <a:r>
              <a:rPr lang="en-US" dirty="0"/>
              <a:t>Mohamed Alzanati</a:t>
            </a:r>
            <a:r>
              <a:rPr lang="en" dirty="0"/>
              <a:t> –</a:t>
            </a:r>
            <a:r>
              <a:rPr lang="en-US" dirty="0"/>
              <a:t> 2344</a:t>
            </a:r>
          </a:p>
          <a:p>
            <a:pPr marL="0" indent="0"/>
            <a:r>
              <a:rPr lang="en-US" sz="1800" dirty="0">
                <a:effectLst/>
                <a:latin typeface="Calibri" panose="020F0502020204030204" pitchFamily="34" charset="0"/>
                <a:ea typeface="Calibri" panose="020F0502020204030204" pitchFamily="34" charset="0"/>
                <a:cs typeface="Arial" panose="020B0604020202020204" pitchFamily="34" charset="0"/>
              </a:rPr>
              <a:t>Instructor: Mr. Mohamed </a:t>
            </a:r>
            <a:r>
              <a:rPr lang="en-US" sz="1800" dirty="0" err="1">
                <a:effectLst/>
                <a:latin typeface="Calibri" panose="020F0502020204030204" pitchFamily="34" charset="0"/>
                <a:ea typeface="Calibri" panose="020F0502020204030204" pitchFamily="34" charset="0"/>
                <a:cs typeface="Arial" panose="020B0604020202020204" pitchFamily="34" charset="0"/>
              </a:rPr>
              <a:t>Zuwawi</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indent="0"/>
            <a:r>
              <a:rPr lang="en-US" sz="1800" dirty="0"/>
              <a:t>Date: 31.12.2021</a:t>
            </a:r>
          </a:p>
          <a:p>
            <a:pPr marL="0" indent="0"/>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lvl="0" indent="0"/>
            <a:endParaRPr dirty="0"/>
          </a:p>
        </p:txBody>
      </p:sp>
      <p:sp>
        <p:nvSpPr>
          <p:cNvPr id="4" name="Google Shape;250;p31"/>
          <p:cNvSpPr/>
          <p:nvPr/>
        </p:nvSpPr>
        <p:spPr>
          <a:xfrm>
            <a:off x="267498" y="4285010"/>
            <a:ext cx="851375" cy="283900"/>
          </a:xfrm>
          <a:custGeom>
            <a:avLst/>
            <a:gdLst/>
            <a:ahLst/>
            <a:cxnLst/>
            <a:rect l="l" t="t" r="r" b="b"/>
            <a:pathLst>
              <a:path w="34055" h="11356" extrusionOk="0">
                <a:moveTo>
                  <a:pt x="2880" y="0"/>
                </a:moveTo>
                <a:cubicBezTo>
                  <a:pt x="1288" y="0"/>
                  <a:pt x="1" y="1178"/>
                  <a:pt x="1" y="2640"/>
                </a:cubicBezTo>
                <a:cubicBezTo>
                  <a:pt x="1" y="4058"/>
                  <a:pt x="1256" y="5214"/>
                  <a:pt x="2805" y="5214"/>
                </a:cubicBezTo>
                <a:lnTo>
                  <a:pt x="9992" y="5214"/>
                </a:lnTo>
                <a:cubicBezTo>
                  <a:pt x="10244" y="5214"/>
                  <a:pt x="10450" y="5008"/>
                  <a:pt x="10450" y="4756"/>
                </a:cubicBezTo>
                <a:cubicBezTo>
                  <a:pt x="10450" y="4506"/>
                  <a:pt x="10244" y="4298"/>
                  <a:pt x="9992" y="4298"/>
                </a:cubicBezTo>
                <a:lnTo>
                  <a:pt x="2805" y="4298"/>
                </a:lnTo>
                <a:cubicBezTo>
                  <a:pt x="1757" y="4298"/>
                  <a:pt x="917" y="3556"/>
                  <a:pt x="917" y="2640"/>
                </a:cubicBezTo>
                <a:cubicBezTo>
                  <a:pt x="917" y="1692"/>
                  <a:pt x="1790" y="906"/>
                  <a:pt x="2880" y="906"/>
                </a:cubicBezTo>
                <a:lnTo>
                  <a:pt x="31677" y="906"/>
                </a:lnTo>
                <a:cubicBezTo>
                  <a:pt x="32484" y="906"/>
                  <a:pt x="33138" y="1484"/>
                  <a:pt x="33138" y="2182"/>
                </a:cubicBezTo>
                <a:cubicBezTo>
                  <a:pt x="33138" y="2891"/>
                  <a:pt x="32484" y="3459"/>
                  <a:pt x="31677" y="3459"/>
                </a:cubicBezTo>
                <a:lnTo>
                  <a:pt x="24543" y="3459"/>
                </a:lnTo>
                <a:cubicBezTo>
                  <a:pt x="23147" y="3459"/>
                  <a:pt x="22024" y="4494"/>
                  <a:pt x="22024" y="5782"/>
                </a:cubicBezTo>
                <a:cubicBezTo>
                  <a:pt x="22024" y="6938"/>
                  <a:pt x="23038" y="7876"/>
                  <a:pt x="24293" y="7876"/>
                </a:cubicBezTo>
                <a:lnTo>
                  <a:pt x="26562" y="7876"/>
                </a:lnTo>
                <a:cubicBezTo>
                  <a:pt x="27314" y="7876"/>
                  <a:pt x="27925" y="8411"/>
                  <a:pt x="27925" y="9054"/>
                </a:cubicBezTo>
                <a:lnTo>
                  <a:pt x="27925" y="9403"/>
                </a:lnTo>
                <a:cubicBezTo>
                  <a:pt x="27925" y="9981"/>
                  <a:pt x="27379" y="10450"/>
                  <a:pt x="26714" y="10450"/>
                </a:cubicBezTo>
                <a:lnTo>
                  <a:pt x="9534" y="10450"/>
                </a:lnTo>
                <a:cubicBezTo>
                  <a:pt x="9284" y="10450"/>
                  <a:pt x="9076" y="10646"/>
                  <a:pt x="9076" y="10898"/>
                </a:cubicBezTo>
                <a:cubicBezTo>
                  <a:pt x="9076" y="11148"/>
                  <a:pt x="9284" y="11356"/>
                  <a:pt x="9534" y="11356"/>
                </a:cubicBezTo>
                <a:lnTo>
                  <a:pt x="26714" y="11356"/>
                </a:lnTo>
                <a:cubicBezTo>
                  <a:pt x="27881" y="11356"/>
                  <a:pt x="28830" y="10483"/>
                  <a:pt x="28830" y="9403"/>
                </a:cubicBezTo>
                <a:lnTo>
                  <a:pt x="28830" y="9054"/>
                </a:lnTo>
                <a:cubicBezTo>
                  <a:pt x="28830" y="7898"/>
                  <a:pt x="27815" y="6960"/>
                  <a:pt x="26562" y="6960"/>
                </a:cubicBezTo>
                <a:lnTo>
                  <a:pt x="24293" y="6960"/>
                </a:lnTo>
                <a:cubicBezTo>
                  <a:pt x="23540" y="6960"/>
                  <a:pt x="22929" y="6436"/>
                  <a:pt x="22929" y="5782"/>
                </a:cubicBezTo>
                <a:cubicBezTo>
                  <a:pt x="22929" y="5008"/>
                  <a:pt x="23660" y="4375"/>
                  <a:pt x="24543" y="4375"/>
                </a:cubicBezTo>
                <a:lnTo>
                  <a:pt x="31677" y="4375"/>
                </a:lnTo>
                <a:cubicBezTo>
                  <a:pt x="32986" y="4375"/>
                  <a:pt x="34055" y="3393"/>
                  <a:pt x="34055" y="2182"/>
                </a:cubicBezTo>
                <a:cubicBezTo>
                  <a:pt x="34055" y="982"/>
                  <a:pt x="32986" y="0"/>
                  <a:pt x="316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248;p31"/>
          <p:cNvSpPr/>
          <p:nvPr/>
        </p:nvSpPr>
        <p:spPr>
          <a:xfrm>
            <a:off x="7235120" y="1344526"/>
            <a:ext cx="941100" cy="228825"/>
          </a:xfrm>
          <a:custGeom>
            <a:avLst/>
            <a:gdLst/>
            <a:ahLst/>
            <a:cxnLst/>
            <a:rect l="l" t="t" r="r" b="b"/>
            <a:pathLst>
              <a:path w="37644" h="9153" extrusionOk="0">
                <a:moveTo>
                  <a:pt x="5335" y="1"/>
                </a:moveTo>
                <a:cubicBezTo>
                  <a:pt x="4473" y="1"/>
                  <a:pt x="3786" y="732"/>
                  <a:pt x="3786" y="1637"/>
                </a:cubicBezTo>
                <a:cubicBezTo>
                  <a:pt x="3786" y="2793"/>
                  <a:pt x="4669" y="3743"/>
                  <a:pt x="5772" y="3743"/>
                </a:cubicBezTo>
                <a:lnTo>
                  <a:pt x="13036" y="3743"/>
                </a:lnTo>
                <a:cubicBezTo>
                  <a:pt x="13308" y="3743"/>
                  <a:pt x="13526" y="3993"/>
                  <a:pt x="13526" y="4298"/>
                </a:cubicBezTo>
                <a:cubicBezTo>
                  <a:pt x="13526" y="4833"/>
                  <a:pt x="13145" y="5258"/>
                  <a:pt x="12676" y="5258"/>
                </a:cubicBezTo>
                <a:lnTo>
                  <a:pt x="1910" y="5258"/>
                </a:lnTo>
                <a:cubicBezTo>
                  <a:pt x="852" y="5258"/>
                  <a:pt x="1" y="6164"/>
                  <a:pt x="1" y="7287"/>
                </a:cubicBezTo>
                <a:cubicBezTo>
                  <a:pt x="1" y="8312"/>
                  <a:pt x="786" y="9153"/>
                  <a:pt x="1768" y="9153"/>
                </a:cubicBezTo>
                <a:lnTo>
                  <a:pt x="20682" y="9153"/>
                </a:lnTo>
                <a:cubicBezTo>
                  <a:pt x="20933" y="9153"/>
                  <a:pt x="21130" y="8945"/>
                  <a:pt x="21130" y="8695"/>
                </a:cubicBezTo>
                <a:cubicBezTo>
                  <a:pt x="21130" y="8443"/>
                  <a:pt x="20933" y="8237"/>
                  <a:pt x="20682" y="8237"/>
                </a:cubicBezTo>
                <a:lnTo>
                  <a:pt x="1768" y="8237"/>
                </a:lnTo>
                <a:cubicBezTo>
                  <a:pt x="1299" y="8237"/>
                  <a:pt x="917" y="7811"/>
                  <a:pt x="917" y="7287"/>
                </a:cubicBezTo>
                <a:cubicBezTo>
                  <a:pt x="917" y="6666"/>
                  <a:pt x="1365" y="6175"/>
                  <a:pt x="1910" y="6175"/>
                </a:cubicBezTo>
                <a:lnTo>
                  <a:pt x="12676" y="6175"/>
                </a:lnTo>
                <a:cubicBezTo>
                  <a:pt x="13647" y="6175"/>
                  <a:pt x="14443" y="5335"/>
                  <a:pt x="14443" y="4298"/>
                </a:cubicBezTo>
                <a:cubicBezTo>
                  <a:pt x="14443" y="3491"/>
                  <a:pt x="13810" y="2826"/>
                  <a:pt x="13036" y="2826"/>
                </a:cubicBezTo>
                <a:lnTo>
                  <a:pt x="5772" y="2826"/>
                </a:lnTo>
                <a:cubicBezTo>
                  <a:pt x="5171" y="2826"/>
                  <a:pt x="4691" y="2291"/>
                  <a:pt x="4691" y="1637"/>
                </a:cubicBezTo>
                <a:cubicBezTo>
                  <a:pt x="4691" y="1234"/>
                  <a:pt x="4975" y="907"/>
                  <a:pt x="5335" y="907"/>
                </a:cubicBezTo>
                <a:lnTo>
                  <a:pt x="27445" y="907"/>
                </a:lnTo>
                <a:cubicBezTo>
                  <a:pt x="27794" y="907"/>
                  <a:pt x="28077" y="1234"/>
                  <a:pt x="28077" y="1637"/>
                </a:cubicBezTo>
                <a:cubicBezTo>
                  <a:pt x="28077" y="2291"/>
                  <a:pt x="27597" y="2826"/>
                  <a:pt x="27008" y="2826"/>
                </a:cubicBezTo>
                <a:lnTo>
                  <a:pt x="20573" y="2826"/>
                </a:lnTo>
                <a:cubicBezTo>
                  <a:pt x="19657" y="2826"/>
                  <a:pt x="18915" y="3612"/>
                  <a:pt x="18915" y="4572"/>
                </a:cubicBezTo>
                <a:cubicBezTo>
                  <a:pt x="18915" y="5280"/>
                  <a:pt x="19460" y="5859"/>
                  <a:pt x="20137" y="5859"/>
                </a:cubicBezTo>
                <a:lnTo>
                  <a:pt x="37186" y="5859"/>
                </a:lnTo>
                <a:cubicBezTo>
                  <a:pt x="37436" y="5859"/>
                  <a:pt x="37644" y="5651"/>
                  <a:pt x="37644" y="5400"/>
                </a:cubicBezTo>
                <a:cubicBezTo>
                  <a:pt x="37644" y="5149"/>
                  <a:pt x="37436" y="4942"/>
                  <a:pt x="37186" y="4942"/>
                </a:cubicBezTo>
                <a:lnTo>
                  <a:pt x="20137" y="4942"/>
                </a:lnTo>
                <a:cubicBezTo>
                  <a:pt x="19962" y="4942"/>
                  <a:pt x="19821" y="4778"/>
                  <a:pt x="19821" y="4572"/>
                </a:cubicBezTo>
                <a:cubicBezTo>
                  <a:pt x="19821" y="4113"/>
                  <a:pt x="20158" y="3743"/>
                  <a:pt x="20573" y="3743"/>
                </a:cubicBezTo>
                <a:lnTo>
                  <a:pt x="27008" y="3743"/>
                </a:lnTo>
                <a:cubicBezTo>
                  <a:pt x="28099" y="3743"/>
                  <a:pt x="28994" y="2793"/>
                  <a:pt x="28994" y="1637"/>
                </a:cubicBezTo>
                <a:cubicBezTo>
                  <a:pt x="28994" y="732"/>
                  <a:pt x="28296" y="1"/>
                  <a:pt x="274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49;p31"/>
          <p:cNvSpPr/>
          <p:nvPr/>
        </p:nvSpPr>
        <p:spPr>
          <a:xfrm>
            <a:off x="56060" y="1686719"/>
            <a:ext cx="679875" cy="232650"/>
          </a:xfrm>
          <a:custGeom>
            <a:avLst/>
            <a:gdLst/>
            <a:ahLst/>
            <a:cxnLst/>
            <a:rect l="l" t="t" r="r" b="b"/>
            <a:pathLst>
              <a:path w="27195" h="9306" extrusionOk="0">
                <a:moveTo>
                  <a:pt x="5913" y="0"/>
                </a:moveTo>
                <a:cubicBezTo>
                  <a:pt x="4931" y="0"/>
                  <a:pt x="4135" y="753"/>
                  <a:pt x="4135" y="1670"/>
                </a:cubicBezTo>
                <a:lnTo>
                  <a:pt x="4135" y="1942"/>
                </a:lnTo>
                <a:cubicBezTo>
                  <a:pt x="4135" y="2913"/>
                  <a:pt x="4986" y="3709"/>
                  <a:pt x="6033" y="3709"/>
                </a:cubicBezTo>
                <a:lnTo>
                  <a:pt x="7833" y="3709"/>
                </a:lnTo>
                <a:cubicBezTo>
                  <a:pt x="8378" y="3709"/>
                  <a:pt x="8814" y="4102"/>
                  <a:pt x="8814" y="4571"/>
                </a:cubicBezTo>
                <a:cubicBezTo>
                  <a:pt x="8814" y="5149"/>
                  <a:pt x="8291" y="5618"/>
                  <a:pt x="7636" y="5618"/>
                </a:cubicBezTo>
                <a:lnTo>
                  <a:pt x="1976" y="5618"/>
                </a:lnTo>
                <a:cubicBezTo>
                  <a:pt x="885" y="5618"/>
                  <a:pt x="1" y="6447"/>
                  <a:pt x="1" y="7461"/>
                </a:cubicBezTo>
                <a:cubicBezTo>
                  <a:pt x="1" y="8476"/>
                  <a:pt x="885" y="9305"/>
                  <a:pt x="1976" y="9305"/>
                </a:cubicBezTo>
                <a:lnTo>
                  <a:pt x="24816" y="9305"/>
                </a:lnTo>
                <a:cubicBezTo>
                  <a:pt x="26125" y="9305"/>
                  <a:pt x="27194" y="8312"/>
                  <a:pt x="27194" y="7102"/>
                </a:cubicBezTo>
                <a:cubicBezTo>
                  <a:pt x="27194" y="5902"/>
                  <a:pt x="26158" y="4942"/>
                  <a:pt x="24882" y="4942"/>
                </a:cubicBezTo>
                <a:lnTo>
                  <a:pt x="19177" y="4942"/>
                </a:lnTo>
                <a:cubicBezTo>
                  <a:pt x="18926" y="4942"/>
                  <a:pt x="18718" y="5149"/>
                  <a:pt x="18718" y="5400"/>
                </a:cubicBezTo>
                <a:cubicBezTo>
                  <a:pt x="18718" y="5651"/>
                  <a:pt x="18926" y="5847"/>
                  <a:pt x="19177" y="5847"/>
                </a:cubicBezTo>
                <a:lnTo>
                  <a:pt x="24882" y="5847"/>
                </a:lnTo>
                <a:cubicBezTo>
                  <a:pt x="25645" y="5847"/>
                  <a:pt x="26278" y="6414"/>
                  <a:pt x="26278" y="7102"/>
                </a:cubicBezTo>
                <a:cubicBezTo>
                  <a:pt x="26278" y="7810"/>
                  <a:pt x="25624" y="8399"/>
                  <a:pt x="24816" y="8399"/>
                </a:cubicBezTo>
                <a:lnTo>
                  <a:pt x="1976" y="8399"/>
                </a:lnTo>
                <a:cubicBezTo>
                  <a:pt x="1387" y="8399"/>
                  <a:pt x="907" y="7974"/>
                  <a:pt x="907" y="7461"/>
                </a:cubicBezTo>
                <a:cubicBezTo>
                  <a:pt x="907" y="6949"/>
                  <a:pt x="1387" y="6535"/>
                  <a:pt x="1976" y="6535"/>
                </a:cubicBezTo>
                <a:lnTo>
                  <a:pt x="7636" y="6535"/>
                </a:lnTo>
                <a:cubicBezTo>
                  <a:pt x="8792" y="6535"/>
                  <a:pt x="9731" y="5651"/>
                  <a:pt x="9731" y="4571"/>
                </a:cubicBezTo>
                <a:cubicBezTo>
                  <a:pt x="9731" y="3600"/>
                  <a:pt x="8880" y="2804"/>
                  <a:pt x="7833" y="2804"/>
                </a:cubicBezTo>
                <a:lnTo>
                  <a:pt x="6033" y="2804"/>
                </a:lnTo>
                <a:cubicBezTo>
                  <a:pt x="5488" y="2804"/>
                  <a:pt x="5052" y="2411"/>
                  <a:pt x="5052" y="1942"/>
                </a:cubicBezTo>
                <a:lnTo>
                  <a:pt x="5052" y="1670"/>
                </a:lnTo>
                <a:cubicBezTo>
                  <a:pt x="5052" y="1255"/>
                  <a:pt x="5433" y="917"/>
                  <a:pt x="5913" y="917"/>
                </a:cubicBezTo>
                <a:lnTo>
                  <a:pt x="19537" y="917"/>
                </a:lnTo>
                <a:cubicBezTo>
                  <a:pt x="19787" y="917"/>
                  <a:pt x="19995" y="710"/>
                  <a:pt x="19995" y="459"/>
                </a:cubicBezTo>
                <a:cubicBezTo>
                  <a:pt x="19995" y="208"/>
                  <a:pt x="19787" y="0"/>
                  <a:pt x="195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52;p31"/>
          <p:cNvSpPr/>
          <p:nvPr/>
        </p:nvSpPr>
        <p:spPr>
          <a:xfrm>
            <a:off x="1068054" y="4030675"/>
            <a:ext cx="119816" cy="96885"/>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9;p31"/>
          <p:cNvSpPr/>
          <p:nvPr/>
        </p:nvSpPr>
        <p:spPr>
          <a:xfrm>
            <a:off x="7246850" y="3846467"/>
            <a:ext cx="679875" cy="232650"/>
          </a:xfrm>
          <a:custGeom>
            <a:avLst/>
            <a:gdLst/>
            <a:ahLst/>
            <a:cxnLst/>
            <a:rect l="l" t="t" r="r" b="b"/>
            <a:pathLst>
              <a:path w="27195" h="9306" extrusionOk="0">
                <a:moveTo>
                  <a:pt x="5913" y="0"/>
                </a:moveTo>
                <a:cubicBezTo>
                  <a:pt x="4931" y="0"/>
                  <a:pt x="4135" y="753"/>
                  <a:pt x="4135" y="1670"/>
                </a:cubicBezTo>
                <a:lnTo>
                  <a:pt x="4135" y="1942"/>
                </a:lnTo>
                <a:cubicBezTo>
                  <a:pt x="4135" y="2913"/>
                  <a:pt x="4986" y="3709"/>
                  <a:pt x="6033" y="3709"/>
                </a:cubicBezTo>
                <a:lnTo>
                  <a:pt x="7833" y="3709"/>
                </a:lnTo>
                <a:cubicBezTo>
                  <a:pt x="8378" y="3709"/>
                  <a:pt x="8814" y="4102"/>
                  <a:pt x="8814" y="4571"/>
                </a:cubicBezTo>
                <a:cubicBezTo>
                  <a:pt x="8814" y="5149"/>
                  <a:pt x="8291" y="5618"/>
                  <a:pt x="7636" y="5618"/>
                </a:cubicBezTo>
                <a:lnTo>
                  <a:pt x="1976" y="5618"/>
                </a:lnTo>
                <a:cubicBezTo>
                  <a:pt x="885" y="5618"/>
                  <a:pt x="1" y="6447"/>
                  <a:pt x="1" y="7461"/>
                </a:cubicBezTo>
                <a:cubicBezTo>
                  <a:pt x="1" y="8476"/>
                  <a:pt x="885" y="9305"/>
                  <a:pt x="1976" y="9305"/>
                </a:cubicBezTo>
                <a:lnTo>
                  <a:pt x="24816" y="9305"/>
                </a:lnTo>
                <a:cubicBezTo>
                  <a:pt x="26125" y="9305"/>
                  <a:pt x="27194" y="8312"/>
                  <a:pt x="27194" y="7102"/>
                </a:cubicBezTo>
                <a:cubicBezTo>
                  <a:pt x="27194" y="5902"/>
                  <a:pt x="26158" y="4942"/>
                  <a:pt x="24882" y="4942"/>
                </a:cubicBezTo>
                <a:lnTo>
                  <a:pt x="19177" y="4942"/>
                </a:lnTo>
                <a:cubicBezTo>
                  <a:pt x="18926" y="4942"/>
                  <a:pt x="18718" y="5149"/>
                  <a:pt x="18718" y="5400"/>
                </a:cubicBezTo>
                <a:cubicBezTo>
                  <a:pt x="18718" y="5651"/>
                  <a:pt x="18926" y="5847"/>
                  <a:pt x="19177" y="5847"/>
                </a:cubicBezTo>
                <a:lnTo>
                  <a:pt x="24882" y="5847"/>
                </a:lnTo>
                <a:cubicBezTo>
                  <a:pt x="25645" y="5847"/>
                  <a:pt x="26278" y="6414"/>
                  <a:pt x="26278" y="7102"/>
                </a:cubicBezTo>
                <a:cubicBezTo>
                  <a:pt x="26278" y="7810"/>
                  <a:pt x="25624" y="8399"/>
                  <a:pt x="24816" y="8399"/>
                </a:cubicBezTo>
                <a:lnTo>
                  <a:pt x="1976" y="8399"/>
                </a:lnTo>
                <a:cubicBezTo>
                  <a:pt x="1387" y="8399"/>
                  <a:pt x="907" y="7974"/>
                  <a:pt x="907" y="7461"/>
                </a:cubicBezTo>
                <a:cubicBezTo>
                  <a:pt x="907" y="6949"/>
                  <a:pt x="1387" y="6535"/>
                  <a:pt x="1976" y="6535"/>
                </a:cubicBezTo>
                <a:lnTo>
                  <a:pt x="7636" y="6535"/>
                </a:lnTo>
                <a:cubicBezTo>
                  <a:pt x="8792" y="6535"/>
                  <a:pt x="9731" y="5651"/>
                  <a:pt x="9731" y="4571"/>
                </a:cubicBezTo>
                <a:cubicBezTo>
                  <a:pt x="9731" y="3600"/>
                  <a:pt x="8880" y="2804"/>
                  <a:pt x="7833" y="2804"/>
                </a:cubicBezTo>
                <a:lnTo>
                  <a:pt x="6033" y="2804"/>
                </a:lnTo>
                <a:cubicBezTo>
                  <a:pt x="5488" y="2804"/>
                  <a:pt x="5052" y="2411"/>
                  <a:pt x="5052" y="1942"/>
                </a:cubicBezTo>
                <a:lnTo>
                  <a:pt x="5052" y="1670"/>
                </a:lnTo>
                <a:cubicBezTo>
                  <a:pt x="5052" y="1255"/>
                  <a:pt x="5433" y="917"/>
                  <a:pt x="5913" y="917"/>
                </a:cubicBezTo>
                <a:lnTo>
                  <a:pt x="19537" y="917"/>
                </a:lnTo>
                <a:cubicBezTo>
                  <a:pt x="19787" y="917"/>
                  <a:pt x="19995" y="710"/>
                  <a:pt x="19995" y="459"/>
                </a:cubicBezTo>
                <a:cubicBezTo>
                  <a:pt x="19995" y="208"/>
                  <a:pt x="19787" y="0"/>
                  <a:pt x="195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8;p31"/>
          <p:cNvSpPr/>
          <p:nvPr/>
        </p:nvSpPr>
        <p:spPr>
          <a:xfrm>
            <a:off x="6968821" y="3688892"/>
            <a:ext cx="941100" cy="228825"/>
          </a:xfrm>
          <a:custGeom>
            <a:avLst/>
            <a:gdLst/>
            <a:ahLst/>
            <a:cxnLst/>
            <a:rect l="l" t="t" r="r" b="b"/>
            <a:pathLst>
              <a:path w="37644" h="9153" extrusionOk="0">
                <a:moveTo>
                  <a:pt x="5335" y="1"/>
                </a:moveTo>
                <a:cubicBezTo>
                  <a:pt x="4473" y="1"/>
                  <a:pt x="3786" y="732"/>
                  <a:pt x="3786" y="1637"/>
                </a:cubicBezTo>
                <a:cubicBezTo>
                  <a:pt x="3786" y="2793"/>
                  <a:pt x="4669" y="3743"/>
                  <a:pt x="5772" y="3743"/>
                </a:cubicBezTo>
                <a:lnTo>
                  <a:pt x="13036" y="3743"/>
                </a:lnTo>
                <a:cubicBezTo>
                  <a:pt x="13308" y="3743"/>
                  <a:pt x="13526" y="3993"/>
                  <a:pt x="13526" y="4298"/>
                </a:cubicBezTo>
                <a:cubicBezTo>
                  <a:pt x="13526" y="4833"/>
                  <a:pt x="13145" y="5258"/>
                  <a:pt x="12676" y="5258"/>
                </a:cubicBezTo>
                <a:lnTo>
                  <a:pt x="1910" y="5258"/>
                </a:lnTo>
                <a:cubicBezTo>
                  <a:pt x="852" y="5258"/>
                  <a:pt x="1" y="6164"/>
                  <a:pt x="1" y="7287"/>
                </a:cubicBezTo>
                <a:cubicBezTo>
                  <a:pt x="1" y="8312"/>
                  <a:pt x="786" y="9153"/>
                  <a:pt x="1768" y="9153"/>
                </a:cubicBezTo>
                <a:lnTo>
                  <a:pt x="20682" y="9153"/>
                </a:lnTo>
                <a:cubicBezTo>
                  <a:pt x="20933" y="9153"/>
                  <a:pt x="21130" y="8945"/>
                  <a:pt x="21130" y="8695"/>
                </a:cubicBezTo>
                <a:cubicBezTo>
                  <a:pt x="21130" y="8443"/>
                  <a:pt x="20933" y="8237"/>
                  <a:pt x="20682" y="8237"/>
                </a:cubicBezTo>
                <a:lnTo>
                  <a:pt x="1768" y="8237"/>
                </a:lnTo>
                <a:cubicBezTo>
                  <a:pt x="1299" y="8237"/>
                  <a:pt x="917" y="7811"/>
                  <a:pt x="917" y="7287"/>
                </a:cubicBezTo>
                <a:cubicBezTo>
                  <a:pt x="917" y="6666"/>
                  <a:pt x="1365" y="6175"/>
                  <a:pt x="1910" y="6175"/>
                </a:cubicBezTo>
                <a:lnTo>
                  <a:pt x="12676" y="6175"/>
                </a:lnTo>
                <a:cubicBezTo>
                  <a:pt x="13647" y="6175"/>
                  <a:pt x="14443" y="5335"/>
                  <a:pt x="14443" y="4298"/>
                </a:cubicBezTo>
                <a:cubicBezTo>
                  <a:pt x="14443" y="3491"/>
                  <a:pt x="13810" y="2826"/>
                  <a:pt x="13036" y="2826"/>
                </a:cubicBezTo>
                <a:lnTo>
                  <a:pt x="5772" y="2826"/>
                </a:lnTo>
                <a:cubicBezTo>
                  <a:pt x="5171" y="2826"/>
                  <a:pt x="4691" y="2291"/>
                  <a:pt x="4691" y="1637"/>
                </a:cubicBezTo>
                <a:cubicBezTo>
                  <a:pt x="4691" y="1234"/>
                  <a:pt x="4975" y="907"/>
                  <a:pt x="5335" y="907"/>
                </a:cubicBezTo>
                <a:lnTo>
                  <a:pt x="27445" y="907"/>
                </a:lnTo>
                <a:cubicBezTo>
                  <a:pt x="27794" y="907"/>
                  <a:pt x="28077" y="1234"/>
                  <a:pt x="28077" y="1637"/>
                </a:cubicBezTo>
                <a:cubicBezTo>
                  <a:pt x="28077" y="2291"/>
                  <a:pt x="27597" y="2826"/>
                  <a:pt x="27008" y="2826"/>
                </a:cubicBezTo>
                <a:lnTo>
                  <a:pt x="20573" y="2826"/>
                </a:lnTo>
                <a:cubicBezTo>
                  <a:pt x="19657" y="2826"/>
                  <a:pt x="18915" y="3612"/>
                  <a:pt x="18915" y="4572"/>
                </a:cubicBezTo>
                <a:cubicBezTo>
                  <a:pt x="18915" y="5280"/>
                  <a:pt x="19460" y="5859"/>
                  <a:pt x="20137" y="5859"/>
                </a:cubicBezTo>
                <a:lnTo>
                  <a:pt x="37186" y="5859"/>
                </a:lnTo>
                <a:cubicBezTo>
                  <a:pt x="37436" y="5859"/>
                  <a:pt x="37644" y="5651"/>
                  <a:pt x="37644" y="5400"/>
                </a:cubicBezTo>
                <a:cubicBezTo>
                  <a:pt x="37644" y="5149"/>
                  <a:pt x="37436" y="4942"/>
                  <a:pt x="37186" y="4942"/>
                </a:cubicBezTo>
                <a:lnTo>
                  <a:pt x="20137" y="4942"/>
                </a:lnTo>
                <a:cubicBezTo>
                  <a:pt x="19962" y="4942"/>
                  <a:pt x="19821" y="4778"/>
                  <a:pt x="19821" y="4572"/>
                </a:cubicBezTo>
                <a:cubicBezTo>
                  <a:pt x="19821" y="4113"/>
                  <a:pt x="20158" y="3743"/>
                  <a:pt x="20573" y="3743"/>
                </a:cubicBezTo>
                <a:lnTo>
                  <a:pt x="27008" y="3743"/>
                </a:lnTo>
                <a:cubicBezTo>
                  <a:pt x="28099" y="3743"/>
                  <a:pt x="28994" y="2793"/>
                  <a:pt x="28994" y="1637"/>
                </a:cubicBezTo>
                <a:cubicBezTo>
                  <a:pt x="28994" y="732"/>
                  <a:pt x="28296" y="1"/>
                  <a:pt x="274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52;p31"/>
          <p:cNvSpPr/>
          <p:nvPr/>
        </p:nvSpPr>
        <p:spPr>
          <a:xfrm>
            <a:off x="1008317" y="4161131"/>
            <a:ext cx="81651" cy="67054"/>
          </a:xfrm>
          <a:prstGeom prst="ellipse">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 name="صورة 4"/>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1127962" y="225429"/>
            <a:ext cx="1366093" cy="1159136"/>
          </a:xfrm>
          <a:prstGeom prst="rect">
            <a:avLst/>
          </a:prstGeom>
        </p:spPr>
      </p:pic>
      <p:sp>
        <p:nvSpPr>
          <p:cNvPr id="12" name="Title 1">
            <a:extLst>
              <a:ext uri="{FF2B5EF4-FFF2-40B4-BE49-F238E27FC236}">
                <a16:creationId xmlns:a16="http://schemas.microsoft.com/office/drawing/2014/main" id="{063474B3-8E98-4182-A589-33D05556AA39}"/>
              </a:ext>
            </a:extLst>
          </p:cNvPr>
          <p:cNvSpPr>
            <a:spLocks noGrp="1"/>
          </p:cNvSpPr>
          <p:nvPr/>
        </p:nvSpPr>
        <p:spPr>
          <a:xfrm>
            <a:off x="1881545" y="528234"/>
            <a:ext cx="5885655" cy="1051719"/>
          </a:xfrm>
          <a:prstGeom prst="rect">
            <a:avLst/>
          </a:prstGeom>
        </p:spPr>
        <p:txBody>
          <a:bodyPr vert="horz" lIns="91440" tIns="45720" rIns="91440" bIns="45720" rtlCol="0" anchor="b">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000" dirty="0">
                <a:solidFill>
                  <a:schemeClr val="bg2">
                    <a:lumMod val="60000"/>
                    <a:lumOff val="40000"/>
                  </a:schemeClr>
                </a:solidFill>
              </a:rPr>
              <a:t>Libyan International Medical University</a:t>
            </a:r>
            <a:br>
              <a:rPr lang="en-US" sz="2000" dirty="0">
                <a:solidFill>
                  <a:schemeClr val="bg2">
                    <a:lumMod val="60000"/>
                    <a:lumOff val="40000"/>
                  </a:schemeClr>
                </a:solidFill>
              </a:rPr>
            </a:br>
            <a:r>
              <a:rPr lang="en-US" sz="2000" dirty="0">
                <a:solidFill>
                  <a:schemeClr val="bg2">
                    <a:lumMod val="60000"/>
                    <a:lumOff val="40000"/>
                  </a:schemeClr>
                </a:solidFill>
              </a:rPr>
              <a:t>Faculty of Business Administration</a:t>
            </a:r>
            <a:br>
              <a:rPr lang="en-US" sz="2000" dirty="0">
                <a:solidFill>
                  <a:schemeClr val="bg2">
                    <a:lumMod val="60000"/>
                    <a:lumOff val="40000"/>
                  </a:schemeClr>
                </a:solidFill>
              </a:rPr>
            </a:br>
            <a:endParaRPr lang="en-US" sz="2000" dirty="0">
              <a:solidFill>
                <a:schemeClr val="bg2">
                  <a:lumMod val="60000"/>
                  <a:lumOff val="40000"/>
                </a:schemeClr>
              </a:solidFill>
            </a:endParaRPr>
          </a:p>
        </p:txBody>
      </p:sp>
      <p:pic>
        <p:nvPicPr>
          <p:cNvPr id="13" name="Picture 3" descr="A picture containing text&#10;&#10;Description automatically generated">
            <a:extLst>
              <a:ext uri="{FF2B5EF4-FFF2-40B4-BE49-F238E27FC236}">
                <a16:creationId xmlns:a16="http://schemas.microsoft.com/office/drawing/2014/main" id="{BB50592E-9A24-4C6A-A18B-485BF59E2682}"/>
              </a:ext>
            </a:extLst>
          </p:cNvPr>
          <p:cNvPicPr>
            <a:picLocks noChangeAspect="1"/>
          </p:cNvPicPr>
          <p:nvPr/>
        </p:nvPicPr>
        <p:blipFill>
          <a:blip r:embed="rId5"/>
          <a:stretch>
            <a:fillRect/>
          </a:stretch>
        </p:blipFill>
        <p:spPr>
          <a:xfrm>
            <a:off x="7695685" y="322356"/>
            <a:ext cx="1189351" cy="112591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3152" y="365760"/>
            <a:ext cx="1822935" cy="369332"/>
          </a:xfrm>
          <a:prstGeom prst="rect">
            <a:avLst/>
          </a:prstGeom>
          <a:noFill/>
        </p:spPr>
        <p:txBody>
          <a:bodyPr wrap="none" rtlCol="0">
            <a:spAutoFit/>
          </a:bodyPr>
          <a:lstStyle/>
          <a:p>
            <a:r>
              <a:rPr lang="en-US" sz="1800" u="sng" dirty="0">
                <a:latin typeface="Vidaloka" panose="020B0604020202020204" charset="0"/>
              </a:rPr>
              <a:t>Production cost </a:t>
            </a:r>
          </a:p>
        </p:txBody>
      </p:sp>
      <p:sp>
        <p:nvSpPr>
          <p:cNvPr id="3" name="TextBox 2"/>
          <p:cNvSpPr txBox="1"/>
          <p:nvPr/>
        </p:nvSpPr>
        <p:spPr>
          <a:xfrm>
            <a:off x="58520" y="826617"/>
            <a:ext cx="8478317" cy="4185761"/>
          </a:xfrm>
          <a:prstGeom prst="rect">
            <a:avLst/>
          </a:prstGeom>
          <a:noFill/>
        </p:spPr>
        <p:txBody>
          <a:bodyPr wrap="square" rtlCol="0">
            <a:spAutoFit/>
          </a:bodyPr>
          <a:lstStyle/>
          <a:p>
            <a:pPr algn="ctr"/>
            <a:r>
              <a:rPr lang="en-US" dirty="0">
                <a:latin typeface="Montserrat" panose="020B0604020202020204" charset="0"/>
              </a:rPr>
              <a:t>Which can happen due to different factors:</a:t>
            </a:r>
          </a:p>
          <a:p>
            <a:endParaRPr lang="en-US" dirty="0">
              <a:latin typeface="Montserrat" panose="020B0604020202020204" charset="0"/>
            </a:endParaRPr>
          </a:p>
          <a:p>
            <a:pPr marL="342900" indent="-342900">
              <a:buFont typeface="+mj-lt"/>
              <a:buAutoNum type="arabicPeriod"/>
            </a:pPr>
            <a:r>
              <a:rPr lang="en-US" dirty="0">
                <a:latin typeface="Montserrat" panose="020B0604020202020204" charset="0"/>
              </a:rPr>
              <a:t>Inefficient utilization of assets such as production machines and other equipment.</a:t>
            </a:r>
          </a:p>
          <a:p>
            <a:pPr marL="342900" indent="-342900">
              <a:buFont typeface="+mj-lt"/>
              <a:buAutoNum type="arabicPeriod"/>
            </a:pPr>
            <a:r>
              <a:rPr lang="en-US" dirty="0">
                <a:latin typeface="Montserrat" panose="020B0604020202020204" charset="0"/>
              </a:rPr>
              <a:t>Ineffective workforce management, which often results in a spike in overtime hours.</a:t>
            </a:r>
          </a:p>
          <a:p>
            <a:pPr marL="342900" indent="-342900">
              <a:buFont typeface="+mj-lt"/>
              <a:buAutoNum type="arabicPeriod"/>
            </a:pPr>
            <a:r>
              <a:rPr lang="en-US" dirty="0">
                <a:latin typeface="Montserrat" panose="020B0604020202020204" charset="0"/>
              </a:rPr>
              <a:t>Rework.</a:t>
            </a:r>
          </a:p>
          <a:p>
            <a:endParaRPr lang="en-US" dirty="0"/>
          </a:p>
          <a:p>
            <a:endParaRPr lang="en-US" dirty="0"/>
          </a:p>
          <a:p>
            <a:endParaRPr lang="en-US" dirty="0"/>
          </a:p>
          <a:p>
            <a:endParaRPr lang="en-US" dirty="0"/>
          </a:p>
          <a:p>
            <a:endParaRPr lang="en-US" dirty="0"/>
          </a:p>
          <a:p>
            <a:endParaRPr lang="en-US" dirty="0"/>
          </a:p>
          <a:p>
            <a:pPr marL="285750" indent="-285750">
              <a:buFont typeface="Arial" panose="020B0604020202020204" pitchFamily="34" charset="0"/>
              <a:buChar char="•"/>
            </a:pPr>
            <a:endParaRPr lang="en-US" dirty="0">
              <a:latin typeface="Montserrat" panose="020B0604020202020204" charset="0"/>
            </a:endParaRPr>
          </a:p>
          <a:p>
            <a:endParaRPr lang="en-US" dirty="0">
              <a:latin typeface="Montserrat" panose="020B0604020202020204" charset="0"/>
            </a:endParaRPr>
          </a:p>
          <a:p>
            <a:pPr marL="285750" indent="-285750">
              <a:buFont typeface="Arial" panose="020B0604020202020204" pitchFamily="34" charset="0"/>
              <a:buChar char="•"/>
            </a:pPr>
            <a:r>
              <a:rPr lang="en-US" dirty="0">
                <a:latin typeface="Montserrat" panose="020B0604020202020204" charset="0"/>
              </a:rPr>
              <a:t>Simple manufacturing overhead expenditures, such as energy, water, and equipment maintenance and repair, can significantly increase production costs.</a:t>
            </a:r>
          </a:p>
          <a:p>
            <a:pPr marL="285750" indent="-285750">
              <a:buFont typeface="Arial" panose="020B0604020202020204" pitchFamily="34" charset="0"/>
              <a:buChar char="•"/>
            </a:pPr>
            <a:endParaRPr lang="en-US" dirty="0">
              <a:latin typeface="Montserrat" panose="020B0604020202020204" charset="0"/>
            </a:endParaRPr>
          </a:p>
          <a:p>
            <a:pPr marL="285750" indent="-285750">
              <a:buFont typeface="Arial" panose="020B0604020202020204" pitchFamily="34" charset="0"/>
              <a:buChar char="•"/>
            </a:pPr>
            <a:r>
              <a:rPr lang="en-US" dirty="0">
                <a:latin typeface="Montserrat" panose="020B0604020202020204" charset="0"/>
              </a:rPr>
              <a:t>Production costs have a direct influence on supply chain costs, thus companies must have a strategic, logical, tactical, and operational production strategy in place.</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7637" y="1970303"/>
            <a:ext cx="3469842" cy="1431418"/>
          </a:xfrm>
          <a:prstGeom prst="rect">
            <a:avLst/>
          </a:prstGeom>
        </p:spPr>
      </p:pic>
      <p:sp>
        <p:nvSpPr>
          <p:cNvPr id="5" name="TextBox 4"/>
          <p:cNvSpPr txBox="1"/>
          <p:nvPr/>
        </p:nvSpPr>
        <p:spPr>
          <a:xfrm>
            <a:off x="8418786" y="4277710"/>
            <a:ext cx="525517" cy="307777"/>
          </a:xfrm>
          <a:prstGeom prst="rect">
            <a:avLst/>
          </a:prstGeom>
          <a:noFill/>
        </p:spPr>
        <p:txBody>
          <a:bodyPr wrap="square" rtlCol="1">
            <a:spAutoFit/>
          </a:bodyPr>
          <a:lstStyle/>
          <a:p>
            <a:r>
              <a:rPr lang="en-US" dirty="0" smtClean="0"/>
              <a:t>10</a:t>
            </a:r>
            <a:endParaRPr lang="ar-SA" dirty="0"/>
          </a:p>
        </p:txBody>
      </p:sp>
    </p:spTree>
    <p:extLst>
      <p:ext uri="{BB962C8B-B14F-4D97-AF65-F5344CB8AC3E}">
        <p14:creationId xmlns:p14="http://schemas.microsoft.com/office/powerpoint/2010/main" val="23675756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519379"/>
            <a:ext cx="1680268" cy="369332"/>
          </a:xfrm>
          <a:prstGeom prst="rect">
            <a:avLst/>
          </a:prstGeom>
          <a:noFill/>
        </p:spPr>
        <p:txBody>
          <a:bodyPr wrap="none" rtlCol="0">
            <a:spAutoFit/>
          </a:bodyPr>
          <a:lstStyle/>
          <a:p>
            <a:r>
              <a:rPr lang="en-US" sz="1800" u="sng" dirty="0">
                <a:latin typeface="Vidaloka" panose="020B0604020202020204" charset="0"/>
              </a:rPr>
              <a:t>Inventory cost </a:t>
            </a:r>
          </a:p>
        </p:txBody>
      </p:sp>
      <p:sp>
        <p:nvSpPr>
          <p:cNvPr id="3" name="TextBox 2"/>
          <p:cNvSpPr txBox="1"/>
          <p:nvPr/>
        </p:nvSpPr>
        <p:spPr>
          <a:xfrm>
            <a:off x="-51206" y="1060704"/>
            <a:ext cx="8052207" cy="3754874"/>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Montserrat" panose="020B0604020202020204" charset="0"/>
              </a:rPr>
              <a:t>Although inventory is undoubtedly a source of comfort for supply chain executives, it is also a source of costs.</a:t>
            </a:r>
          </a:p>
          <a:p>
            <a:pPr marL="285750" indent="-285750">
              <a:buFont typeface="Arial" panose="020B0604020202020204" pitchFamily="34" charset="0"/>
              <a:buChar char="•"/>
            </a:pPr>
            <a:endParaRPr lang="en-US" dirty="0">
              <a:latin typeface="Montserrat" panose="020B0604020202020204" charset="0"/>
            </a:endParaRPr>
          </a:p>
          <a:p>
            <a:pPr marL="285750" indent="-285750">
              <a:buFont typeface="Arial" panose="020B0604020202020204" pitchFamily="34" charset="0"/>
              <a:buChar char="•"/>
            </a:pPr>
            <a:r>
              <a:rPr lang="en-US" dirty="0">
                <a:latin typeface="Montserrat" panose="020B0604020202020204" charset="0"/>
              </a:rPr>
              <a:t>inventory costs money. Other costs include paying for a building to keep the inventory safe and paying people to move the inventory around inside the building. You also run the risk that products could be lost, damaged, stolen or expire.</a:t>
            </a:r>
          </a:p>
          <a:p>
            <a:pPr marL="285750" indent="-285750">
              <a:buFont typeface="Arial" panose="020B0604020202020204" pitchFamily="34" charset="0"/>
              <a:buChar char="•"/>
            </a:pPr>
            <a:endParaRPr lang="en-US" dirty="0">
              <a:latin typeface="Montserrat" panose="020B0604020202020204" charset="0"/>
            </a:endParaRPr>
          </a:p>
          <a:p>
            <a:pPr marL="285750" indent="-285750">
              <a:buFont typeface="Arial" panose="020B0604020202020204" pitchFamily="34" charset="0"/>
              <a:buChar char="•"/>
            </a:pPr>
            <a:endParaRPr lang="en-US" dirty="0">
              <a:latin typeface="Montserrat" panose="020B0604020202020204" charset="0"/>
            </a:endParaRPr>
          </a:p>
          <a:p>
            <a:pPr marL="285750" indent="-285750">
              <a:buFont typeface="Arial" panose="020B0604020202020204" pitchFamily="34" charset="0"/>
              <a:buChar char="•"/>
            </a:pPr>
            <a:endParaRPr lang="en-US" dirty="0">
              <a:latin typeface="Montserrat" panose="020B0604020202020204" charset="0"/>
            </a:endParaRPr>
          </a:p>
          <a:p>
            <a:pPr marL="285750" indent="-285750">
              <a:buFont typeface="Arial" panose="020B0604020202020204" pitchFamily="34" charset="0"/>
              <a:buChar char="•"/>
            </a:pPr>
            <a:endParaRPr lang="en-US" dirty="0">
              <a:latin typeface="Montserrat" panose="020B0604020202020204" charset="0"/>
            </a:endParaRPr>
          </a:p>
          <a:p>
            <a:pPr marL="285750" indent="-285750">
              <a:buFont typeface="Arial" panose="020B0604020202020204" pitchFamily="34" charset="0"/>
              <a:buChar char="•"/>
            </a:pPr>
            <a:endParaRPr lang="en-US" dirty="0">
              <a:latin typeface="Montserrat" panose="020B0604020202020204" charset="0"/>
            </a:endParaRPr>
          </a:p>
          <a:p>
            <a:pPr marL="285750" indent="-285750">
              <a:buFont typeface="Arial" panose="020B0604020202020204" pitchFamily="34" charset="0"/>
              <a:buChar char="•"/>
            </a:pPr>
            <a:endParaRPr lang="en-US" dirty="0">
              <a:latin typeface="Montserrat" panose="020B0604020202020204" charset="0"/>
            </a:endParaRPr>
          </a:p>
          <a:p>
            <a:pPr marL="285750" indent="-285750">
              <a:buFont typeface="Arial" panose="020B0604020202020204" pitchFamily="34" charset="0"/>
              <a:buChar char="•"/>
            </a:pPr>
            <a:endParaRPr lang="en-US" dirty="0">
              <a:latin typeface="Montserrat" panose="020B0604020202020204" charset="0"/>
            </a:endParaRPr>
          </a:p>
          <a:p>
            <a:r>
              <a:rPr lang="en-US" dirty="0">
                <a:latin typeface="Vidaloka" panose="020B0604020202020204" charset="0"/>
              </a:rPr>
              <a:t>For example </a:t>
            </a:r>
          </a:p>
          <a:p>
            <a:pPr marL="285750" indent="-285750">
              <a:buFont typeface="Arial" panose="020B0604020202020204" pitchFamily="34" charset="0"/>
              <a:buChar char="•"/>
            </a:pPr>
            <a:r>
              <a:rPr lang="en-US" dirty="0">
                <a:latin typeface="Montserrat" panose="020B0604020202020204" charset="0"/>
              </a:rPr>
              <a:t>When banks sign an insurance contract with an insurance company, usually the insurance company write the maximum amount the bank can have on storage, so they can minimize the loss in case of a fire accident or a robbery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0142" y="2579158"/>
            <a:ext cx="5467820" cy="1371050"/>
          </a:xfrm>
          <a:prstGeom prst="rect">
            <a:avLst/>
          </a:prstGeom>
        </p:spPr>
      </p:pic>
      <p:sp>
        <p:nvSpPr>
          <p:cNvPr id="4" name="TextBox 3"/>
          <p:cNvSpPr txBox="1"/>
          <p:nvPr/>
        </p:nvSpPr>
        <p:spPr>
          <a:xfrm>
            <a:off x="8355724" y="4445876"/>
            <a:ext cx="536028" cy="307777"/>
          </a:xfrm>
          <a:prstGeom prst="rect">
            <a:avLst/>
          </a:prstGeom>
          <a:noFill/>
        </p:spPr>
        <p:txBody>
          <a:bodyPr wrap="square" rtlCol="1">
            <a:spAutoFit/>
          </a:bodyPr>
          <a:lstStyle/>
          <a:p>
            <a:r>
              <a:rPr lang="en-US" dirty="0" smtClean="0"/>
              <a:t>11</a:t>
            </a:r>
            <a:endParaRPr lang="ar-SA" dirty="0"/>
          </a:p>
        </p:txBody>
      </p:sp>
    </p:spTree>
    <p:extLst>
      <p:ext uri="{BB962C8B-B14F-4D97-AF65-F5344CB8AC3E}">
        <p14:creationId xmlns:p14="http://schemas.microsoft.com/office/powerpoint/2010/main" val="3565085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3" name="Rectangle 2"/>
          <p:cNvSpPr/>
          <p:nvPr/>
        </p:nvSpPr>
        <p:spPr>
          <a:xfrm>
            <a:off x="760783" y="1331366"/>
            <a:ext cx="7644384" cy="1927332"/>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000" dirty="0">
                <a:latin typeface="Vidaloka" panose="020B0604020202020204" charset="0"/>
              </a:rPr>
              <a:t>one of the big challenges with supply chains is that things are often interconnected, so making a change in one area to lower costs can cause a change somewhere else that.</a:t>
            </a:r>
          </a:p>
        </p:txBody>
      </p:sp>
      <p:sp>
        <p:nvSpPr>
          <p:cNvPr id="2" name="TextBox 1"/>
          <p:cNvSpPr txBox="1"/>
          <p:nvPr/>
        </p:nvSpPr>
        <p:spPr>
          <a:xfrm>
            <a:off x="8313683" y="4309241"/>
            <a:ext cx="536027" cy="307777"/>
          </a:xfrm>
          <a:prstGeom prst="rect">
            <a:avLst/>
          </a:prstGeom>
          <a:noFill/>
        </p:spPr>
        <p:txBody>
          <a:bodyPr wrap="square" rtlCol="1">
            <a:spAutoFit/>
          </a:bodyPr>
          <a:lstStyle/>
          <a:p>
            <a:r>
              <a:rPr lang="en-US" dirty="0" smtClean="0"/>
              <a:t>12</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6771" y="798038"/>
            <a:ext cx="8039101" cy="2492990"/>
          </a:xfrm>
          <a:prstGeom prst="rect">
            <a:avLst/>
          </a:prstGeom>
          <a:noFill/>
        </p:spPr>
        <p:txBody>
          <a:bodyPr wrap="square" rtlCol="0">
            <a:spAutoFit/>
          </a:bodyPr>
          <a:lstStyle/>
          <a:p>
            <a:pPr algn="ctr"/>
            <a:r>
              <a:rPr lang="en-US" sz="2400" u="sng" dirty="0">
                <a:latin typeface="Vidaloka" panose="020B0604020202020204" charset="0"/>
              </a:rPr>
              <a:t>Conclusion</a:t>
            </a:r>
            <a:endParaRPr lang="en-US" sz="2800" u="sng" dirty="0">
              <a:latin typeface="Vidaloka" panose="020B0604020202020204" charset="0"/>
            </a:endParaRPr>
          </a:p>
          <a:p>
            <a:pPr algn="just"/>
            <a:endParaRPr lang="en-US" sz="2400" u="sng" dirty="0">
              <a:latin typeface="Montserrat" panose="020B0604020202020204" charset="0"/>
            </a:endParaRPr>
          </a:p>
          <a:p>
            <a:pPr marL="285750" indent="-285750" algn="just">
              <a:buFont typeface="Arial" panose="020B0604020202020204" pitchFamily="34" charset="0"/>
              <a:buChar char="•"/>
            </a:pPr>
            <a:endParaRPr lang="en-US" sz="1800" u="sng" dirty="0">
              <a:latin typeface="Montserrat" panose="020B0604020202020204" charset="0"/>
            </a:endParaRPr>
          </a:p>
          <a:p>
            <a:pPr marL="285750" indent="-285750" algn="just">
              <a:buFont typeface="Arial" panose="020B0604020202020204" pitchFamily="34" charset="0"/>
              <a:buChar char="•"/>
            </a:pPr>
            <a:r>
              <a:rPr lang="en-US" sz="1800" dirty="0">
                <a:latin typeface="Montserrat" panose="020B0604020202020204" charset="0"/>
              </a:rPr>
              <a:t>supply chains are quite complex and very intricately interconnected. Therefore, a cost reduction in one area of operations can directly result in a cost hike or cost variation in another.</a:t>
            </a:r>
          </a:p>
          <a:p>
            <a:pPr marL="285750" indent="-285750" algn="just">
              <a:buFont typeface="Arial" panose="020B0604020202020204" pitchFamily="34" charset="0"/>
              <a:buChar char="•"/>
            </a:pPr>
            <a:endParaRPr lang="en-US" sz="1800" u="sng" dirty="0">
              <a:latin typeface="Montserrat" panose="020B0604020202020204" charset="0"/>
            </a:endParaRPr>
          </a:p>
        </p:txBody>
      </p:sp>
      <p:sp>
        <p:nvSpPr>
          <p:cNvPr id="2" name="TextBox 1"/>
          <p:cNvSpPr txBox="1"/>
          <p:nvPr/>
        </p:nvSpPr>
        <p:spPr>
          <a:xfrm>
            <a:off x="7924800" y="4035972"/>
            <a:ext cx="599090" cy="307777"/>
          </a:xfrm>
          <a:prstGeom prst="rect">
            <a:avLst/>
          </a:prstGeom>
          <a:noFill/>
        </p:spPr>
        <p:txBody>
          <a:bodyPr wrap="square" rtlCol="1">
            <a:spAutoFit/>
          </a:bodyPr>
          <a:lstStyle/>
          <a:p>
            <a:r>
              <a:rPr lang="en-US" dirty="0" smtClean="0"/>
              <a:t>13</a:t>
            </a:r>
            <a:endParaRPr lang="ar-SA" dirty="0"/>
          </a:p>
        </p:txBody>
      </p:sp>
    </p:spTree>
    <p:extLst>
      <p:ext uri="{BB962C8B-B14F-4D97-AF65-F5344CB8AC3E}">
        <p14:creationId xmlns:p14="http://schemas.microsoft.com/office/powerpoint/2010/main" val="1741952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7485" y="1561490"/>
            <a:ext cx="7985455" cy="2308324"/>
          </a:xfrm>
          <a:prstGeom prst="rect">
            <a:avLst/>
          </a:prstGeom>
          <a:noFill/>
        </p:spPr>
        <p:txBody>
          <a:bodyPr wrap="square" rtlCol="0">
            <a:spAutoFit/>
          </a:bodyPr>
          <a:lstStyle/>
          <a:p>
            <a:pPr marL="285750" indent="-285750">
              <a:buFont typeface="Arial" panose="020B0604020202020204" pitchFamily="34" charset="0"/>
              <a:buChar char="•"/>
            </a:pPr>
            <a:r>
              <a:rPr lang="en-US" sz="1800" dirty="0"/>
              <a:t>Supply Chain Costs - Everything you need to know. (2021). Retrieved 25 December 2021, from </a:t>
            </a:r>
            <a:r>
              <a:rPr lang="en-US" sz="1800" dirty="0">
                <a:hlinkClick r:id="rId2"/>
              </a:rPr>
              <a:t>https://throughput.world/blog/topic/supply-chain-costs/</a:t>
            </a:r>
            <a:r>
              <a:rPr lang="en-US" sz="1800" dirty="0"/>
              <a:t>.</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What Are the Five Basic Components of a Supply Chain Management System? - IIMU BLOG. (2021). Retrieved 25 December 2021, from https://www.iimu.ac.in/blog/what-are-the-five-basic-components-of-a-supply-chain-management-system/.</a:t>
            </a:r>
          </a:p>
        </p:txBody>
      </p:sp>
      <p:sp>
        <p:nvSpPr>
          <p:cNvPr id="3" name="TextBox 2"/>
          <p:cNvSpPr txBox="1"/>
          <p:nvPr/>
        </p:nvSpPr>
        <p:spPr>
          <a:xfrm>
            <a:off x="0" y="618135"/>
            <a:ext cx="1454244" cy="461665"/>
          </a:xfrm>
          <a:prstGeom prst="rect">
            <a:avLst/>
          </a:prstGeom>
          <a:noFill/>
        </p:spPr>
        <p:txBody>
          <a:bodyPr wrap="none" rtlCol="0">
            <a:spAutoFit/>
          </a:bodyPr>
          <a:lstStyle/>
          <a:p>
            <a:r>
              <a:rPr lang="en-US" sz="2400" u="sng" dirty="0">
                <a:latin typeface="Vidaloka" panose="020B0604020202020204" charset="0"/>
                <a:ea typeface="Verdana" panose="020B0604030504040204" pitchFamily="34" charset="0"/>
              </a:rPr>
              <a:t>reference</a:t>
            </a:r>
            <a:endParaRPr lang="en-US" u="sng" dirty="0">
              <a:latin typeface="Vidaloka" panose="020B0604020202020204" charset="0"/>
              <a:ea typeface="Verdana" panose="020B0604030504040204" pitchFamily="34" charset="0"/>
            </a:endParaRPr>
          </a:p>
        </p:txBody>
      </p:sp>
      <p:sp>
        <p:nvSpPr>
          <p:cNvPr id="4" name="TextBox 3"/>
          <p:cNvSpPr txBox="1"/>
          <p:nvPr/>
        </p:nvSpPr>
        <p:spPr>
          <a:xfrm>
            <a:off x="7966841" y="4225159"/>
            <a:ext cx="798787" cy="307777"/>
          </a:xfrm>
          <a:prstGeom prst="rect">
            <a:avLst/>
          </a:prstGeom>
          <a:noFill/>
        </p:spPr>
        <p:txBody>
          <a:bodyPr wrap="square" rtlCol="1">
            <a:spAutoFit/>
          </a:bodyPr>
          <a:lstStyle/>
          <a:p>
            <a:r>
              <a:rPr lang="en-US" dirty="0" smtClean="0"/>
              <a:t>14</a:t>
            </a:r>
            <a:endParaRPr lang="ar-SA" dirty="0"/>
          </a:p>
        </p:txBody>
      </p:sp>
    </p:spTree>
    <p:extLst>
      <p:ext uri="{BB962C8B-B14F-4D97-AF65-F5344CB8AC3E}">
        <p14:creationId xmlns:p14="http://schemas.microsoft.com/office/powerpoint/2010/main" val="21067946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7485" y="1561490"/>
            <a:ext cx="7985455" cy="1107996"/>
          </a:xfrm>
          <a:prstGeom prst="rect">
            <a:avLst/>
          </a:prstGeom>
          <a:noFill/>
        </p:spPr>
        <p:txBody>
          <a:bodyPr wrap="square" rtlCol="0">
            <a:spAutoFit/>
          </a:bodyPr>
          <a:lstStyle/>
          <a:p>
            <a:pPr algn="ctr"/>
            <a:r>
              <a:rPr lang="en-US" sz="6600" b="1" dirty="0"/>
              <a:t>Thank you</a:t>
            </a:r>
          </a:p>
        </p:txBody>
      </p:sp>
    </p:spTree>
    <p:extLst>
      <p:ext uri="{BB962C8B-B14F-4D97-AF65-F5344CB8AC3E}">
        <p14:creationId xmlns:p14="http://schemas.microsoft.com/office/powerpoint/2010/main" val="192472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387705"/>
            <a:ext cx="2545689" cy="523220"/>
          </a:xfrm>
          <a:prstGeom prst="rect">
            <a:avLst/>
          </a:prstGeom>
          <a:noFill/>
        </p:spPr>
        <p:txBody>
          <a:bodyPr wrap="square" rtlCol="0">
            <a:spAutoFit/>
          </a:bodyPr>
          <a:lstStyle/>
          <a:p>
            <a:r>
              <a:rPr lang="en-US" sz="2800" u="sng" dirty="0">
                <a:latin typeface="Vidaloka" panose="020B0604020202020204" charset="0"/>
              </a:rPr>
              <a:t>Content</a:t>
            </a:r>
            <a:r>
              <a:rPr lang="en-US" sz="2800" u="sng" dirty="0"/>
              <a:t> </a:t>
            </a:r>
          </a:p>
        </p:txBody>
      </p:sp>
      <p:sp>
        <p:nvSpPr>
          <p:cNvPr id="2" name="TextBox 1"/>
          <p:cNvSpPr txBox="1"/>
          <p:nvPr/>
        </p:nvSpPr>
        <p:spPr>
          <a:xfrm>
            <a:off x="80467" y="1331367"/>
            <a:ext cx="4041491" cy="2893100"/>
          </a:xfrm>
          <a:prstGeom prst="rect">
            <a:avLst/>
          </a:prstGeom>
          <a:noFill/>
        </p:spPr>
        <p:txBody>
          <a:bodyPr wrap="none" rtlCol="0">
            <a:spAutoFit/>
          </a:bodyPr>
          <a:lstStyle/>
          <a:p>
            <a:pPr marL="285750" indent="-285750">
              <a:buFont typeface="Arial" panose="020B0604020202020204" pitchFamily="34" charset="0"/>
              <a:buChar char="•"/>
            </a:pPr>
            <a:r>
              <a:rPr lang="en-US" sz="2000" dirty="0">
                <a:latin typeface="Montserrat" panose="020B0604020202020204" charset="0"/>
              </a:rPr>
              <a:t>Supply chain management.</a:t>
            </a:r>
          </a:p>
          <a:p>
            <a:pPr marL="285750" indent="-285750">
              <a:buFont typeface="Arial" panose="020B0604020202020204" pitchFamily="34" charset="0"/>
              <a:buChar char="•"/>
            </a:pPr>
            <a:endParaRPr lang="en-US" sz="2000" dirty="0">
              <a:latin typeface="Montserrat" panose="020B0604020202020204" charset="0"/>
            </a:endParaRPr>
          </a:p>
          <a:p>
            <a:pPr marL="285750" indent="-285750">
              <a:buFont typeface="Arial" panose="020B0604020202020204" pitchFamily="34" charset="0"/>
              <a:buChar char="•"/>
            </a:pPr>
            <a:r>
              <a:rPr lang="en-US" sz="2000" dirty="0">
                <a:latin typeface="Montserrat" panose="020B0604020202020204" charset="0"/>
              </a:rPr>
              <a:t>Supply chain cost.</a:t>
            </a:r>
          </a:p>
          <a:p>
            <a:pPr marL="285750" indent="-285750">
              <a:buFont typeface="Arial" panose="020B0604020202020204" pitchFamily="34" charset="0"/>
              <a:buChar char="•"/>
            </a:pPr>
            <a:endParaRPr lang="en-US" sz="2000" dirty="0">
              <a:latin typeface="Montserrat" panose="020B0604020202020204" charset="0"/>
            </a:endParaRPr>
          </a:p>
          <a:p>
            <a:pPr marL="285750" indent="-285750">
              <a:buFont typeface="Arial" panose="020B0604020202020204" pitchFamily="34" charset="0"/>
              <a:buChar char="•"/>
            </a:pPr>
            <a:r>
              <a:rPr lang="en-US" sz="2000" dirty="0">
                <a:latin typeface="Montserrat" panose="020B0604020202020204" charset="0"/>
              </a:rPr>
              <a:t>Conclusion. </a:t>
            </a:r>
          </a:p>
          <a:p>
            <a:pPr marL="285750" indent="-285750">
              <a:buFont typeface="Arial" panose="020B0604020202020204" pitchFamily="34" charset="0"/>
              <a:buChar char="•"/>
            </a:pPr>
            <a:endParaRPr lang="en-US" sz="2000" dirty="0">
              <a:latin typeface="Montserrat" panose="020B0604020202020204" charset="0"/>
            </a:endParaRPr>
          </a:p>
          <a:p>
            <a:pPr marL="285750" indent="-285750">
              <a:buFont typeface="Arial" panose="020B0604020202020204" pitchFamily="34" charset="0"/>
              <a:buChar char="•"/>
            </a:pPr>
            <a:r>
              <a:rPr lang="en-US" sz="2000" dirty="0">
                <a:latin typeface="Montserrat" panose="020B0604020202020204" charset="0"/>
              </a:rPr>
              <a:t>Reference.</a:t>
            </a:r>
          </a:p>
          <a:p>
            <a:r>
              <a:rPr lang="en-US" dirty="0"/>
              <a:t> </a:t>
            </a:r>
          </a:p>
          <a:p>
            <a:endParaRPr lang="en-US" dirty="0"/>
          </a:p>
          <a:p>
            <a:endParaRPr lang="en-US" dirty="0"/>
          </a:p>
        </p:txBody>
      </p:sp>
      <p:sp>
        <p:nvSpPr>
          <p:cNvPr id="3" name="TextBox 2"/>
          <p:cNvSpPr txBox="1"/>
          <p:nvPr/>
        </p:nvSpPr>
        <p:spPr>
          <a:xfrm>
            <a:off x="8166538" y="4224467"/>
            <a:ext cx="746234" cy="307777"/>
          </a:xfrm>
          <a:prstGeom prst="rect">
            <a:avLst/>
          </a:prstGeom>
          <a:noFill/>
        </p:spPr>
        <p:txBody>
          <a:bodyPr wrap="square" rtlCol="1">
            <a:spAutoFit/>
          </a:bodyPr>
          <a:lstStyle/>
          <a:p>
            <a:r>
              <a:rPr lang="en-US" dirty="0" smtClean="0"/>
              <a:t>2</a:t>
            </a:r>
            <a:endParaRPr lang="ar-SA" dirty="0"/>
          </a:p>
        </p:txBody>
      </p:sp>
    </p:spTree>
    <p:extLst>
      <p:ext uri="{BB962C8B-B14F-4D97-AF65-F5344CB8AC3E}">
        <p14:creationId xmlns:p14="http://schemas.microsoft.com/office/powerpoint/2010/main" val="24282258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4" name="TextBox 3"/>
          <p:cNvSpPr txBox="1"/>
          <p:nvPr/>
        </p:nvSpPr>
        <p:spPr>
          <a:xfrm>
            <a:off x="95098" y="1295400"/>
            <a:ext cx="7627620" cy="1200329"/>
          </a:xfrm>
          <a:prstGeom prst="rect">
            <a:avLst/>
          </a:prstGeom>
          <a:noFill/>
        </p:spPr>
        <p:txBody>
          <a:bodyPr wrap="square" rtlCol="0">
            <a:spAutoFit/>
          </a:bodyPr>
          <a:lstStyle/>
          <a:p>
            <a:pPr marL="285750" indent="-285750" algn="just">
              <a:buFont typeface="Arial" panose="020B0604020202020204" pitchFamily="34" charset="0"/>
              <a:buChar char="•"/>
            </a:pPr>
            <a:r>
              <a:rPr lang="en-US" sz="1800" dirty="0">
                <a:latin typeface="Montserrat" panose="020B0604020202020204" charset="0"/>
              </a:rPr>
              <a:t>Supply chain management refers to the management of a product's or service's full production cycle, starting from the raw components all the way to delivering the final product to the consumer.</a:t>
            </a:r>
          </a:p>
        </p:txBody>
      </p:sp>
      <p:sp>
        <p:nvSpPr>
          <p:cNvPr id="8" name="Google Shape;285;p40"/>
          <p:cNvSpPr txBox="1">
            <a:spLocks noGrp="1"/>
          </p:cNvSpPr>
          <p:nvPr>
            <p:ph type="title"/>
          </p:nvPr>
        </p:nvSpPr>
        <p:spPr>
          <a:xfrm>
            <a:off x="219456" y="622591"/>
            <a:ext cx="8054033" cy="572700"/>
          </a:xfrm>
          <a:prstGeom prst="rect">
            <a:avLst/>
          </a:prstGeom>
        </p:spPr>
        <p:txBody>
          <a:bodyPr spcFirstLastPara="1" wrap="square" lIns="91425" tIns="91425" rIns="91425" bIns="91425" anchor="t" anchorCtr="0">
            <a:noAutofit/>
          </a:bodyPr>
          <a:lstStyle/>
          <a:p>
            <a:r>
              <a:rPr lang="en-US" sz="3000" u="sng" dirty="0">
                <a:latin typeface="Vidaloka" panose="020B0604020202020204" charset="0"/>
              </a:rPr>
              <a:t>Supply chain management</a:t>
            </a:r>
            <a:endParaRPr lang="en-US" sz="3200" u="sng" dirty="0">
              <a:latin typeface="Vidaloka" panose="020B060402020202020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0289" y="2948025"/>
            <a:ext cx="2779777" cy="1890407"/>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8172" y="2948024"/>
            <a:ext cx="5054802" cy="1890407"/>
          </a:xfrm>
          <a:prstGeom prst="rect">
            <a:avLst/>
          </a:prstGeom>
        </p:spPr>
      </p:pic>
      <p:sp>
        <p:nvSpPr>
          <p:cNvPr id="5" name="TextBox 4"/>
          <p:cNvSpPr txBox="1"/>
          <p:nvPr/>
        </p:nvSpPr>
        <p:spPr>
          <a:xfrm>
            <a:off x="8523890" y="4477407"/>
            <a:ext cx="388882" cy="307777"/>
          </a:xfrm>
          <a:prstGeom prst="rect">
            <a:avLst/>
          </a:prstGeom>
          <a:noFill/>
        </p:spPr>
        <p:txBody>
          <a:bodyPr wrap="square" rtlCol="1">
            <a:spAutoFit/>
          </a:bodyPr>
          <a:lstStyle/>
          <a:p>
            <a:r>
              <a:rPr lang="en-US" dirty="0" smtClean="0"/>
              <a:t>3</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75104" y="1506931"/>
            <a:ext cx="5354727" cy="14923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Vidaloka" panose="020B0604020202020204" charset="0"/>
              </a:rPr>
              <a:t>Although supply chain improved operation and increase sales  it has a lot of costs </a:t>
            </a:r>
          </a:p>
        </p:txBody>
      </p:sp>
      <p:sp>
        <p:nvSpPr>
          <p:cNvPr id="2" name="TextBox 1"/>
          <p:cNvSpPr txBox="1"/>
          <p:nvPr/>
        </p:nvSpPr>
        <p:spPr>
          <a:xfrm>
            <a:off x="8240110" y="4309241"/>
            <a:ext cx="388883" cy="307777"/>
          </a:xfrm>
          <a:prstGeom prst="rect">
            <a:avLst/>
          </a:prstGeom>
          <a:noFill/>
        </p:spPr>
        <p:txBody>
          <a:bodyPr wrap="square" rtlCol="1">
            <a:spAutoFit/>
          </a:bodyPr>
          <a:lstStyle/>
          <a:p>
            <a:r>
              <a:rPr lang="en-US" dirty="0" smtClean="0"/>
              <a:t>4</a:t>
            </a:r>
            <a:endParaRPr lang="ar-SA" dirty="0"/>
          </a:p>
        </p:txBody>
      </p:sp>
    </p:spTree>
    <p:extLst>
      <p:ext uri="{BB962C8B-B14F-4D97-AF65-F5344CB8AC3E}">
        <p14:creationId xmlns:p14="http://schemas.microsoft.com/office/powerpoint/2010/main" val="16747818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87705"/>
            <a:ext cx="4213555" cy="523220"/>
          </a:xfrm>
          <a:prstGeom prst="rect">
            <a:avLst/>
          </a:prstGeom>
          <a:noFill/>
        </p:spPr>
        <p:txBody>
          <a:bodyPr wrap="square" rtlCol="0">
            <a:spAutoFit/>
          </a:bodyPr>
          <a:lstStyle/>
          <a:p>
            <a:r>
              <a:rPr lang="en-US" sz="2800" u="sng" dirty="0">
                <a:latin typeface="Vidaloka" panose="020B0604020202020204" charset="0"/>
              </a:rPr>
              <a:t>cost of supply chain</a:t>
            </a:r>
            <a:r>
              <a:rPr lang="en-US" sz="2800" u="sng" dirty="0"/>
              <a:t> </a:t>
            </a:r>
          </a:p>
        </p:txBody>
      </p:sp>
      <p:sp>
        <p:nvSpPr>
          <p:cNvPr id="4" name="TextBox 3"/>
          <p:cNvSpPr txBox="1"/>
          <p:nvPr/>
        </p:nvSpPr>
        <p:spPr>
          <a:xfrm>
            <a:off x="-1" y="1170429"/>
            <a:ext cx="8770925" cy="3293209"/>
          </a:xfrm>
          <a:prstGeom prst="rect">
            <a:avLst/>
          </a:prstGeom>
          <a:noFill/>
        </p:spPr>
        <p:txBody>
          <a:bodyPr wrap="square" rtlCol="0">
            <a:spAutoFit/>
          </a:bodyPr>
          <a:lstStyle/>
          <a:p>
            <a:pPr marL="285750" indent="-285750" algn="just">
              <a:buFont typeface="Arial" panose="020B0604020202020204" pitchFamily="34" charset="0"/>
              <a:buChar char="•"/>
            </a:pPr>
            <a:r>
              <a:rPr lang="en-US" sz="1600" dirty="0">
                <a:latin typeface="Montserrat" panose="020B0604020202020204" charset="0"/>
              </a:rPr>
              <a:t>There are five areas that drive most of the costs in any supply chain. Thinking about all these items together can help you find true opportunities for savings</a:t>
            </a:r>
          </a:p>
          <a:p>
            <a:endParaRPr lang="en-US" sz="1600" dirty="0">
              <a:latin typeface="Montserrat" panose="020B0604020202020204" charset="0"/>
            </a:endParaRPr>
          </a:p>
          <a:p>
            <a:endParaRPr lang="en-US" sz="1600" dirty="0">
              <a:latin typeface="Montserrat" panose="020B0604020202020204" charset="0"/>
            </a:endParaRPr>
          </a:p>
          <a:p>
            <a:endParaRPr lang="en-US" sz="1600" dirty="0">
              <a:latin typeface="Montserrat" panose="020B0604020202020204" charset="0"/>
            </a:endParaRPr>
          </a:p>
          <a:p>
            <a:r>
              <a:rPr lang="en-US" sz="1600" u="sng" dirty="0">
                <a:latin typeface="Montserrat" panose="020B0604020202020204" charset="0"/>
              </a:rPr>
              <a:t>Which are</a:t>
            </a:r>
          </a:p>
          <a:p>
            <a:pPr marL="342900" indent="-342900">
              <a:buFont typeface="+mj-lt"/>
              <a:buAutoNum type="arabicPeriod"/>
            </a:pPr>
            <a:r>
              <a:rPr lang="en-US" sz="1600" dirty="0">
                <a:latin typeface="Montserrat" panose="020B0604020202020204" charset="0"/>
              </a:rPr>
              <a:t>Investment cost </a:t>
            </a:r>
          </a:p>
          <a:p>
            <a:pPr marL="342900" indent="-342900">
              <a:buFont typeface="+mj-lt"/>
              <a:buAutoNum type="arabicPeriod"/>
            </a:pPr>
            <a:r>
              <a:rPr lang="en-US" sz="1600" dirty="0">
                <a:latin typeface="Montserrat" panose="020B0604020202020204" charset="0"/>
              </a:rPr>
              <a:t>Transportation cost </a:t>
            </a:r>
          </a:p>
          <a:p>
            <a:pPr marL="342900" indent="-342900">
              <a:buFont typeface="+mj-lt"/>
              <a:buAutoNum type="arabicPeriod"/>
            </a:pPr>
            <a:r>
              <a:rPr lang="en-US" sz="1600" dirty="0">
                <a:latin typeface="Montserrat" panose="020B0604020202020204" charset="0"/>
              </a:rPr>
              <a:t>Procurement cost</a:t>
            </a:r>
          </a:p>
          <a:p>
            <a:pPr marL="342900" indent="-342900">
              <a:buFont typeface="+mj-lt"/>
              <a:buAutoNum type="arabicPeriod"/>
            </a:pPr>
            <a:r>
              <a:rPr lang="en-US" sz="1600" dirty="0">
                <a:latin typeface="Montserrat" panose="020B0604020202020204" charset="0"/>
              </a:rPr>
              <a:t>Production cost </a:t>
            </a:r>
          </a:p>
          <a:p>
            <a:pPr marL="342900" indent="-342900">
              <a:buFont typeface="+mj-lt"/>
              <a:buAutoNum type="arabicPeriod"/>
            </a:pPr>
            <a:r>
              <a:rPr lang="en-US" sz="1600" dirty="0">
                <a:latin typeface="Montserrat" panose="020B0604020202020204" charset="0"/>
              </a:rPr>
              <a:t>Inventory cost</a:t>
            </a:r>
          </a:p>
          <a:p>
            <a:r>
              <a:rPr lang="en-US" sz="1600" dirty="0">
                <a:latin typeface="Montserrat" panose="020B0604020202020204" charset="0"/>
              </a:rPr>
              <a:t> </a:t>
            </a:r>
          </a:p>
          <a:p>
            <a:endParaRPr lang="en-US" sz="1600" dirty="0">
              <a:latin typeface="Montserrat" panose="020B0604020202020204" charset="0"/>
            </a:endParaRPr>
          </a:p>
        </p:txBody>
      </p:sp>
      <p:sp>
        <p:nvSpPr>
          <p:cNvPr id="3" name="TextBox 2"/>
          <p:cNvSpPr txBox="1"/>
          <p:nvPr/>
        </p:nvSpPr>
        <p:spPr>
          <a:xfrm>
            <a:off x="8397766" y="4267200"/>
            <a:ext cx="567558" cy="307777"/>
          </a:xfrm>
          <a:prstGeom prst="rect">
            <a:avLst/>
          </a:prstGeom>
          <a:noFill/>
        </p:spPr>
        <p:txBody>
          <a:bodyPr wrap="square" rtlCol="1">
            <a:spAutoFit/>
          </a:bodyPr>
          <a:lstStyle/>
          <a:p>
            <a:r>
              <a:rPr lang="en-US" dirty="0" smtClean="0"/>
              <a:t>5</a:t>
            </a:r>
            <a:endParaRPr lang="ar-SA" dirty="0"/>
          </a:p>
        </p:txBody>
      </p:sp>
    </p:spTree>
    <p:extLst>
      <p:ext uri="{BB962C8B-B14F-4D97-AF65-F5344CB8AC3E}">
        <p14:creationId xmlns:p14="http://schemas.microsoft.com/office/powerpoint/2010/main" val="485158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2" y="1148487"/>
            <a:ext cx="9092607" cy="1815882"/>
          </a:xfrm>
          <a:prstGeom prst="rect">
            <a:avLst/>
          </a:prstGeom>
          <a:noFill/>
        </p:spPr>
        <p:txBody>
          <a:bodyPr wrap="square" rtlCol="0">
            <a:spAutoFit/>
          </a:bodyPr>
          <a:lstStyle/>
          <a:p>
            <a:pPr marL="285750" indent="-285750" algn="just">
              <a:buFont typeface="Arial" panose="020B0604020202020204" pitchFamily="34" charset="0"/>
              <a:buChar char="•"/>
            </a:pPr>
            <a:r>
              <a:rPr lang="en-US" sz="1600" dirty="0">
                <a:latin typeface="Montserrat" panose="020B0604020202020204" charset="0"/>
              </a:rPr>
              <a:t>In this business environment, it is essential to make smart strategic decisions about where and when to invest in new facilities such as warehouses and stores and resources such as equipment and employees.</a:t>
            </a:r>
          </a:p>
          <a:p>
            <a:pPr marL="285750" indent="-285750" algn="just">
              <a:buFont typeface="Arial" panose="020B0604020202020204" pitchFamily="34" charset="0"/>
              <a:buChar char="•"/>
            </a:pPr>
            <a:endParaRPr lang="en-US" sz="1600" dirty="0">
              <a:latin typeface="Montserrat" panose="020B0604020202020204" charset="0"/>
            </a:endParaRPr>
          </a:p>
          <a:p>
            <a:pPr marL="285750" indent="-285750" algn="just">
              <a:buFont typeface="Arial" panose="020B0604020202020204" pitchFamily="34" charset="0"/>
              <a:buChar char="•"/>
            </a:pPr>
            <a:r>
              <a:rPr lang="en-US" sz="1600" dirty="0">
                <a:latin typeface="Montserrat" panose="020B0604020202020204" charset="0"/>
              </a:rPr>
              <a:t>Many supply chain companies pump too much money into the wrong locations at the wrong times, such decision that lack consideration and study can lead to the firm downfall</a:t>
            </a:r>
            <a:r>
              <a:rPr lang="en-US" sz="1600" dirty="0"/>
              <a:t> </a:t>
            </a:r>
            <a:endParaRPr lang="en-US" sz="1600" dirty="0">
              <a:latin typeface="Montserrat" panose="020B0604020202020204" charset="0"/>
            </a:endParaRPr>
          </a:p>
        </p:txBody>
      </p:sp>
      <p:sp>
        <p:nvSpPr>
          <p:cNvPr id="3" name="TextBox 2"/>
          <p:cNvSpPr txBox="1"/>
          <p:nvPr/>
        </p:nvSpPr>
        <p:spPr>
          <a:xfrm>
            <a:off x="-65647" y="460857"/>
            <a:ext cx="1967205" cy="400110"/>
          </a:xfrm>
          <a:prstGeom prst="rect">
            <a:avLst/>
          </a:prstGeom>
          <a:noFill/>
        </p:spPr>
        <p:txBody>
          <a:bodyPr wrap="none" rtlCol="0">
            <a:spAutoFit/>
          </a:bodyPr>
          <a:lstStyle/>
          <a:p>
            <a:r>
              <a:rPr lang="en-US" sz="2000" u="sng" dirty="0">
                <a:latin typeface="Vidaloka" panose="020B0604020202020204" charset="0"/>
              </a:rPr>
              <a:t>Investment cost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7294" y="2979000"/>
            <a:ext cx="4286706" cy="1858403"/>
          </a:xfrm>
          <a:prstGeom prst="rect">
            <a:avLst/>
          </a:prstGeom>
        </p:spPr>
      </p:pic>
      <p:sp>
        <p:nvSpPr>
          <p:cNvPr id="5" name="TextBox 4"/>
          <p:cNvSpPr txBox="1"/>
          <p:nvPr/>
        </p:nvSpPr>
        <p:spPr>
          <a:xfrm>
            <a:off x="8345214" y="4351283"/>
            <a:ext cx="609600" cy="307777"/>
          </a:xfrm>
          <a:prstGeom prst="rect">
            <a:avLst/>
          </a:prstGeom>
          <a:noFill/>
        </p:spPr>
        <p:txBody>
          <a:bodyPr wrap="square" rtlCol="1">
            <a:spAutoFit/>
          </a:bodyPr>
          <a:lstStyle/>
          <a:p>
            <a:r>
              <a:rPr lang="en-US" dirty="0" smtClean="0"/>
              <a:t>6</a:t>
            </a:r>
            <a:endParaRPr lang="ar-SA" dirty="0"/>
          </a:p>
        </p:txBody>
      </p:sp>
    </p:spTree>
    <p:extLst>
      <p:ext uri="{BB962C8B-B14F-4D97-AF65-F5344CB8AC3E}">
        <p14:creationId xmlns:p14="http://schemas.microsoft.com/office/powerpoint/2010/main" val="1672510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53236" y="402337"/>
            <a:ext cx="5415382" cy="400110"/>
          </a:xfrm>
          <a:prstGeom prst="rect">
            <a:avLst/>
          </a:prstGeom>
          <a:noFill/>
        </p:spPr>
        <p:txBody>
          <a:bodyPr wrap="square" rtlCol="0">
            <a:spAutoFit/>
          </a:bodyPr>
          <a:lstStyle/>
          <a:p>
            <a:pPr algn="ctr"/>
            <a:r>
              <a:rPr lang="en-US" sz="2000" u="sng" dirty="0">
                <a:latin typeface="Vidaloka" panose="020B0604020202020204" charset="0"/>
              </a:rPr>
              <a:t>Transportation costs</a:t>
            </a:r>
          </a:p>
        </p:txBody>
      </p:sp>
      <p:sp>
        <p:nvSpPr>
          <p:cNvPr id="4" name="TextBox 3"/>
          <p:cNvSpPr txBox="1"/>
          <p:nvPr/>
        </p:nvSpPr>
        <p:spPr>
          <a:xfrm>
            <a:off x="65837" y="802447"/>
            <a:ext cx="8866022" cy="2800767"/>
          </a:xfrm>
          <a:prstGeom prst="rect">
            <a:avLst/>
          </a:prstGeom>
          <a:noFill/>
        </p:spPr>
        <p:txBody>
          <a:bodyPr wrap="square" rtlCol="0">
            <a:spAutoFit/>
          </a:bodyPr>
          <a:lstStyle/>
          <a:p>
            <a:pPr marL="285750" indent="-285750" algn="just">
              <a:buFont typeface="Arial" panose="020B0604020202020204" pitchFamily="34" charset="0"/>
              <a:buChar char="•"/>
            </a:pPr>
            <a:r>
              <a:rPr lang="en-US" sz="1600" dirty="0">
                <a:latin typeface="Montserrat" panose="020B0604020202020204" charset="0"/>
              </a:rPr>
              <a:t>Moving a product from one place to another costs money, and different modes of transportation have different costs.</a:t>
            </a:r>
          </a:p>
          <a:p>
            <a:pPr marL="285750" indent="-285750" algn="just">
              <a:buFont typeface="Arial" panose="020B0604020202020204" pitchFamily="34" charset="0"/>
              <a:buChar char="•"/>
            </a:pPr>
            <a:endParaRPr lang="en-US" sz="1600" dirty="0">
              <a:latin typeface="Montserrat" panose="020B0604020202020204" charset="0"/>
            </a:endParaRPr>
          </a:p>
          <a:p>
            <a:pPr marL="285750" indent="-285750" algn="just">
              <a:buFont typeface="Arial" panose="020B0604020202020204" pitchFamily="34" charset="0"/>
              <a:buChar char="•"/>
            </a:pPr>
            <a:r>
              <a:rPr lang="en-US" sz="1600" dirty="0">
                <a:latin typeface="Montserrat" panose="020B0604020202020204" charset="0"/>
              </a:rPr>
              <a:t>factors that influence it like delivery lead time, fuel price, and cargo regulations, etc.</a:t>
            </a:r>
          </a:p>
          <a:p>
            <a:pPr marL="285750" indent="-285750" algn="just">
              <a:buFont typeface="Arial" panose="020B0604020202020204" pitchFamily="34" charset="0"/>
              <a:buChar char="•"/>
            </a:pPr>
            <a:endParaRPr lang="en-US" sz="1600" dirty="0">
              <a:latin typeface="Montserrat" panose="020B0604020202020204" charset="0"/>
            </a:endParaRPr>
          </a:p>
          <a:p>
            <a:pPr algn="just"/>
            <a:r>
              <a:rPr lang="en-US" sz="1600" u="sng" dirty="0">
                <a:latin typeface="Montserrat" panose="020B0604020202020204" charset="0"/>
              </a:rPr>
              <a:t>For example </a:t>
            </a:r>
          </a:p>
          <a:p>
            <a:pPr marL="285750" indent="-285750" algn="just">
              <a:buFont typeface="Arial" panose="020B0604020202020204" pitchFamily="34" charset="0"/>
              <a:buChar char="•"/>
            </a:pPr>
            <a:endParaRPr lang="en-US" sz="1600" dirty="0">
              <a:latin typeface="Montserrat" panose="020B0604020202020204" charset="0"/>
            </a:endParaRPr>
          </a:p>
          <a:p>
            <a:pPr marL="285750" indent="-285750" algn="just">
              <a:buFont typeface="Arial" panose="020B0604020202020204" pitchFamily="34" charset="0"/>
              <a:buChar char="•"/>
            </a:pPr>
            <a:r>
              <a:rPr lang="en-US" sz="1600" dirty="0">
                <a:latin typeface="Montserrat" panose="020B0604020202020204" charset="0"/>
              </a:rPr>
              <a:t>a faster and more expensive transportation mode help you cope with high demand</a:t>
            </a:r>
          </a:p>
          <a:p>
            <a:pPr marL="285750" indent="-285750">
              <a:buFont typeface="Arial" panose="020B0604020202020204" pitchFamily="34" charset="0"/>
              <a:buChar char="•"/>
            </a:pPr>
            <a:endParaRPr lang="en-US" sz="16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4282" y="3108960"/>
            <a:ext cx="3769133" cy="1694534"/>
          </a:xfrm>
          <a:prstGeom prst="rect">
            <a:avLst/>
          </a:prstGeom>
        </p:spPr>
      </p:pic>
      <p:sp>
        <p:nvSpPr>
          <p:cNvPr id="2" name="TextBox 1"/>
          <p:cNvSpPr txBox="1"/>
          <p:nvPr/>
        </p:nvSpPr>
        <p:spPr>
          <a:xfrm>
            <a:off x="8261131" y="4225159"/>
            <a:ext cx="670728" cy="307777"/>
          </a:xfrm>
          <a:prstGeom prst="rect">
            <a:avLst/>
          </a:prstGeom>
          <a:noFill/>
        </p:spPr>
        <p:txBody>
          <a:bodyPr wrap="square" rtlCol="1">
            <a:spAutoFit/>
          </a:bodyPr>
          <a:lstStyle/>
          <a:p>
            <a:r>
              <a:rPr lang="en-US" dirty="0" smtClean="0"/>
              <a:t>7</a:t>
            </a:r>
            <a:endParaRPr lang="ar-SA" dirty="0"/>
          </a:p>
        </p:txBody>
      </p:sp>
    </p:spTree>
    <p:extLst>
      <p:ext uri="{BB962C8B-B14F-4D97-AF65-F5344CB8AC3E}">
        <p14:creationId xmlns:p14="http://schemas.microsoft.com/office/powerpoint/2010/main" val="2758776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7831" y="424281"/>
            <a:ext cx="3627916" cy="369332"/>
          </a:xfrm>
          <a:prstGeom prst="rect">
            <a:avLst/>
          </a:prstGeom>
          <a:noFill/>
        </p:spPr>
        <p:txBody>
          <a:bodyPr wrap="none" rtlCol="0">
            <a:spAutoFit/>
          </a:bodyPr>
          <a:lstStyle/>
          <a:p>
            <a:r>
              <a:rPr lang="en-US" sz="1800" dirty="0">
                <a:latin typeface="Vidaloka" panose="020B0604020202020204" charset="0"/>
              </a:rPr>
              <a:t>How to reduce transportation cost</a:t>
            </a:r>
          </a:p>
        </p:txBody>
      </p:sp>
      <p:sp>
        <p:nvSpPr>
          <p:cNvPr id="3" name="TextBox 2"/>
          <p:cNvSpPr txBox="1"/>
          <p:nvPr/>
        </p:nvSpPr>
        <p:spPr>
          <a:xfrm>
            <a:off x="131674" y="793613"/>
            <a:ext cx="8246549" cy="2739211"/>
          </a:xfrm>
          <a:prstGeom prst="rect">
            <a:avLst/>
          </a:prstGeom>
          <a:noFill/>
        </p:spPr>
        <p:txBody>
          <a:bodyPr wrap="square" rtlCol="0">
            <a:spAutoFit/>
          </a:bodyPr>
          <a:lstStyle/>
          <a:p>
            <a:pPr marL="285750" indent="-285750" algn="just">
              <a:buFont typeface="Arial" panose="020B0604020202020204" pitchFamily="34" charset="0"/>
              <a:buChar char="•"/>
            </a:pPr>
            <a:endParaRPr lang="en-US" dirty="0">
              <a:latin typeface="Montserrat" panose="020B0604020202020204" charset="0"/>
            </a:endParaRPr>
          </a:p>
          <a:p>
            <a:pPr algn="just"/>
            <a:r>
              <a:rPr lang="en-US" sz="1600" u="sng" dirty="0">
                <a:latin typeface="Montserrat" panose="020B0604020202020204" charset="0"/>
              </a:rPr>
              <a:t>For example</a:t>
            </a:r>
          </a:p>
          <a:p>
            <a:pPr algn="just"/>
            <a:endParaRPr lang="en-US" sz="1600" u="sng" dirty="0">
              <a:latin typeface="Montserrat" panose="020B0604020202020204" charset="0"/>
            </a:endParaRPr>
          </a:p>
          <a:p>
            <a:pPr marL="285750" indent="-285750" algn="just">
              <a:buFont typeface="Arial" panose="020B0604020202020204" pitchFamily="34" charset="0"/>
              <a:buChar char="•"/>
            </a:pPr>
            <a:r>
              <a:rPr lang="en-US" sz="1600" dirty="0">
                <a:latin typeface="Montserrat" panose="020B0604020202020204" charset="0"/>
              </a:rPr>
              <a:t>a common way to reduce transportation costs is to pack more products into each load, thereby improving capacity utilization, but it can be risky.</a:t>
            </a:r>
          </a:p>
          <a:p>
            <a:pPr marL="285750" indent="-285750" algn="just">
              <a:buFont typeface="Arial" panose="020B0604020202020204" pitchFamily="34" charset="0"/>
              <a:buChar char="•"/>
            </a:pPr>
            <a:endParaRPr lang="en-US" sz="1600" dirty="0">
              <a:latin typeface="Montserrat" panose="020B0604020202020204" charset="0"/>
            </a:endParaRPr>
          </a:p>
          <a:p>
            <a:pPr marL="285750" indent="-285750" algn="just">
              <a:buFont typeface="Arial" panose="020B0604020202020204" pitchFamily="34" charset="0"/>
              <a:buChar char="•"/>
            </a:pPr>
            <a:endParaRPr lang="en-US" sz="1600" dirty="0">
              <a:latin typeface="Montserrat" panose="020B0604020202020204" charset="0"/>
            </a:endParaRPr>
          </a:p>
          <a:p>
            <a:pPr marL="285750" indent="-285750" algn="just">
              <a:buFont typeface="Arial" panose="020B0604020202020204" pitchFamily="34" charset="0"/>
              <a:buChar char="•"/>
            </a:pPr>
            <a:r>
              <a:rPr lang="en-US" sz="1600" dirty="0">
                <a:latin typeface="Montserrat" panose="020B0604020202020204" charset="0"/>
              </a:rPr>
              <a:t>The crucial point to remember is that while adopting a slower and less dependable mode of delivery may minimize transportation costs, it will raise inventory and waste working capital.</a:t>
            </a:r>
          </a:p>
          <a:p>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61965" y="3129691"/>
            <a:ext cx="3482035" cy="1741018"/>
          </a:xfrm>
          <a:prstGeom prst="rect">
            <a:avLst/>
          </a:prstGeom>
        </p:spPr>
      </p:pic>
      <p:sp>
        <p:nvSpPr>
          <p:cNvPr id="4" name="TextBox 3"/>
          <p:cNvSpPr txBox="1"/>
          <p:nvPr/>
        </p:nvSpPr>
        <p:spPr>
          <a:xfrm>
            <a:off x="8378223" y="4288221"/>
            <a:ext cx="513529" cy="307777"/>
          </a:xfrm>
          <a:prstGeom prst="rect">
            <a:avLst/>
          </a:prstGeom>
          <a:noFill/>
        </p:spPr>
        <p:txBody>
          <a:bodyPr wrap="square" rtlCol="1">
            <a:spAutoFit/>
          </a:bodyPr>
          <a:lstStyle/>
          <a:p>
            <a:r>
              <a:rPr lang="en-US" dirty="0" smtClean="0"/>
              <a:t>8</a:t>
            </a:r>
            <a:endParaRPr lang="ar-SA" dirty="0"/>
          </a:p>
        </p:txBody>
      </p:sp>
    </p:spTree>
    <p:extLst>
      <p:ext uri="{BB962C8B-B14F-4D97-AF65-F5344CB8AC3E}">
        <p14:creationId xmlns:p14="http://schemas.microsoft.com/office/powerpoint/2010/main" val="1181915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69898" y="277980"/>
            <a:ext cx="2106667" cy="369332"/>
          </a:xfrm>
          <a:prstGeom prst="rect">
            <a:avLst/>
          </a:prstGeom>
          <a:noFill/>
        </p:spPr>
        <p:txBody>
          <a:bodyPr wrap="none" rtlCol="0">
            <a:spAutoFit/>
          </a:bodyPr>
          <a:lstStyle/>
          <a:p>
            <a:r>
              <a:rPr lang="en-US" sz="1800" u="sng" dirty="0">
                <a:latin typeface="Vidaloka" panose="020B0604020202020204" charset="0"/>
              </a:rPr>
              <a:t>Procurement Costs</a:t>
            </a:r>
          </a:p>
        </p:txBody>
      </p:sp>
      <p:sp>
        <p:nvSpPr>
          <p:cNvPr id="3" name="TextBox 2"/>
          <p:cNvSpPr txBox="1"/>
          <p:nvPr/>
        </p:nvSpPr>
        <p:spPr>
          <a:xfrm>
            <a:off x="0" y="603422"/>
            <a:ext cx="8463686" cy="4308872"/>
          </a:xfrm>
          <a:prstGeom prst="rect">
            <a:avLst/>
          </a:prstGeom>
          <a:noFill/>
        </p:spPr>
        <p:txBody>
          <a:bodyPr wrap="square" rtlCol="0">
            <a:spAutoFit/>
          </a:bodyPr>
          <a:lstStyle/>
          <a:p>
            <a:pPr algn="just"/>
            <a:r>
              <a:rPr lang="en-US" sz="1600" dirty="0">
                <a:latin typeface="Montserrat" panose="020B0604020202020204" charset="0"/>
              </a:rPr>
              <a:t>Procurement is the entire process of obtaining services or goods for business operations, The supplier you choose for your supply chain deliverables can have an impact on your total supply chain expenses.</a:t>
            </a:r>
          </a:p>
          <a:p>
            <a:pPr algn="just"/>
            <a:endParaRPr lang="en-US" sz="1600" dirty="0"/>
          </a:p>
          <a:p>
            <a:pPr algn="just"/>
            <a:endParaRPr lang="en-US" sz="1600" dirty="0"/>
          </a:p>
          <a:p>
            <a:pPr algn="just"/>
            <a:endParaRPr lang="en-US" sz="1600" dirty="0"/>
          </a:p>
          <a:p>
            <a:pPr algn="just"/>
            <a:endParaRPr lang="en-US" sz="1600" dirty="0"/>
          </a:p>
          <a:p>
            <a:pPr algn="just"/>
            <a:endParaRPr lang="en-US" sz="1600" dirty="0"/>
          </a:p>
          <a:p>
            <a:pPr algn="just"/>
            <a:endParaRPr lang="en-US" sz="1600" dirty="0"/>
          </a:p>
          <a:p>
            <a:pPr algn="just"/>
            <a:endParaRPr lang="en-US" sz="1600" dirty="0">
              <a:latin typeface="Montserrat" panose="020B0604020202020204" charset="0"/>
            </a:endParaRPr>
          </a:p>
          <a:p>
            <a:pPr algn="just"/>
            <a:r>
              <a:rPr lang="en-US" sz="1600" dirty="0">
                <a:latin typeface="Vidaloka" panose="020B0604020202020204" charset="0"/>
              </a:rPr>
              <a:t>To minimize procurement costs, your company must be able to:</a:t>
            </a:r>
          </a:p>
          <a:p>
            <a:pPr marL="285750" indent="-285750" algn="just">
              <a:buFont typeface="Arial" panose="020B0604020202020204" pitchFamily="34" charset="0"/>
              <a:buChar char="•"/>
            </a:pPr>
            <a:endParaRPr lang="en-US" dirty="0">
              <a:latin typeface="Montserrat" panose="020B0604020202020204" charset="0"/>
            </a:endParaRPr>
          </a:p>
          <a:p>
            <a:pPr marL="285750" indent="-285750" algn="just">
              <a:buFont typeface="Arial" panose="020B0604020202020204" pitchFamily="34" charset="0"/>
              <a:buChar char="•"/>
            </a:pPr>
            <a:r>
              <a:rPr lang="en-US" dirty="0">
                <a:latin typeface="Montserrat" panose="020B0604020202020204" charset="0"/>
              </a:rPr>
              <a:t>Choose the most reliable supplier.</a:t>
            </a:r>
          </a:p>
          <a:p>
            <a:pPr marL="285750" indent="-285750" algn="just">
              <a:buFont typeface="Arial" panose="020B0604020202020204" pitchFamily="34" charset="0"/>
              <a:buChar char="•"/>
            </a:pPr>
            <a:endParaRPr lang="en-US" dirty="0">
              <a:latin typeface="Montserrat" panose="020B0604020202020204" charset="0"/>
            </a:endParaRPr>
          </a:p>
          <a:p>
            <a:pPr marL="285750" indent="-285750" algn="just">
              <a:buFont typeface="Arial" panose="020B0604020202020204" pitchFamily="34" charset="0"/>
              <a:buChar char="•"/>
            </a:pPr>
            <a:r>
              <a:rPr lang="en-US" dirty="0">
                <a:latin typeface="Montserrat" panose="020B0604020202020204" charset="0"/>
              </a:rPr>
              <a:t>Use historical data to evaluate and compare the performance and pricing of various suppliers.</a:t>
            </a:r>
          </a:p>
          <a:p>
            <a:pPr algn="just"/>
            <a:endParaRPr lang="en-US" dirty="0">
              <a:latin typeface="Montserrat" panose="020B0604020202020204" charset="0"/>
            </a:endParaRPr>
          </a:p>
          <a:p>
            <a:pPr marL="285750" indent="-285750" algn="just">
              <a:buFont typeface="Arial" panose="020B0604020202020204" pitchFamily="34" charset="0"/>
              <a:buChar char="•"/>
            </a:pPr>
            <a:r>
              <a:rPr lang="en-US" dirty="0">
                <a:latin typeface="Montserrat" panose="020B0604020202020204" charset="0"/>
              </a:rPr>
              <a:t>agree to buy larger quantities over a longer period.</a:t>
            </a:r>
            <a:endParaRPr lang="en-US" sz="1200" dirty="0">
              <a:latin typeface="Montserrat" panose="020B060402020202020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8451" y="1638604"/>
            <a:ext cx="3986784" cy="1233677"/>
          </a:xfrm>
          <a:prstGeom prst="rect">
            <a:avLst/>
          </a:prstGeom>
        </p:spPr>
      </p:pic>
      <p:sp>
        <p:nvSpPr>
          <p:cNvPr id="4" name="TextBox 3"/>
          <p:cNvSpPr txBox="1"/>
          <p:nvPr/>
        </p:nvSpPr>
        <p:spPr>
          <a:xfrm>
            <a:off x="8355724" y="4340772"/>
            <a:ext cx="504497" cy="307777"/>
          </a:xfrm>
          <a:prstGeom prst="rect">
            <a:avLst/>
          </a:prstGeom>
          <a:noFill/>
        </p:spPr>
        <p:txBody>
          <a:bodyPr wrap="square" rtlCol="1">
            <a:spAutoFit/>
          </a:bodyPr>
          <a:lstStyle/>
          <a:p>
            <a:r>
              <a:rPr lang="en-US" dirty="0" smtClean="0"/>
              <a:t>9</a:t>
            </a:r>
            <a:endParaRPr lang="ar-SA" dirty="0"/>
          </a:p>
        </p:txBody>
      </p:sp>
    </p:spTree>
    <p:extLst>
      <p:ext uri="{BB962C8B-B14F-4D97-AF65-F5344CB8AC3E}">
        <p14:creationId xmlns:p14="http://schemas.microsoft.com/office/powerpoint/2010/main" val="3686222717"/>
      </p:ext>
    </p:extLst>
  </p:cSld>
  <p:clrMapOvr>
    <a:masterClrMapping/>
  </p:clrMapOvr>
</p:sld>
</file>

<file path=ppt/theme/theme1.xml><?xml version="1.0" encoding="utf-8"?>
<a:theme xmlns:a="http://schemas.openxmlformats.org/drawingml/2006/main" name="Minimalist Business Slides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613</TotalTime>
  <Words>747</Words>
  <Application>Microsoft Office PowerPoint</Application>
  <PresentationFormat>On-screen Show (16:9)</PresentationFormat>
  <Paragraphs>119</Paragraphs>
  <Slides>15</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Verdana</vt:lpstr>
      <vt:lpstr>Montserrat</vt:lpstr>
      <vt:lpstr>Calibri</vt:lpstr>
      <vt:lpstr>Vidaloka</vt:lpstr>
      <vt:lpstr>Arial</vt:lpstr>
      <vt:lpstr>Minimalist Business Slides by Slidesgo</vt:lpstr>
      <vt:lpstr>The Growing Cost of Supply Chain</vt:lpstr>
      <vt:lpstr>PowerPoint Presentation</vt:lpstr>
      <vt:lpstr>Supply chain management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Minimalist Business Slides</dc:title>
  <dc:creator>ahmed bushnaq</dc:creator>
  <cp:lastModifiedBy>user</cp:lastModifiedBy>
  <cp:revision>63</cp:revision>
  <dcterms:modified xsi:type="dcterms:W3CDTF">2022-01-16T10:21:59Z</dcterms:modified>
</cp:coreProperties>
</file>