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0" r:id="rId5"/>
    <p:sldId id="283" r:id="rId6"/>
    <p:sldId id="261" r:id="rId7"/>
    <p:sldId id="263" r:id="rId8"/>
    <p:sldId id="278" r:id="rId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Barlow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00B85A-67DF-B642-B947-7EA37667F0AD}" v="74" dt="2021-12-08T11:08:16.234"/>
  </p1510:revLst>
</p1510:revInfo>
</file>

<file path=ppt/tableStyles.xml><?xml version="1.0" encoding="utf-8"?>
<a:tblStyleLst xmlns:a="http://schemas.openxmlformats.org/drawingml/2006/main" def="{918E7EF0-30BA-47A9-9E73-536E6FB35545}">
  <a:tblStyle styleId="{918E7EF0-30BA-47A9-9E73-536E6FB355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FAFD12A-2A65-4255-B111-476A2ECDBF9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55"/>
  </p:normalViewPr>
  <p:slideViewPr>
    <p:cSldViewPr snapToGrid="0" snapToObjects="1">
      <p:cViewPr varScale="1">
        <p:scale>
          <a:sx n="91" d="100"/>
          <a:sy n="91" d="100"/>
        </p:scale>
        <p:origin x="78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bd3cc1285d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bd3cc1285d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72900" y="-75"/>
            <a:ext cx="1271100" cy="51435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241225" y="1310875"/>
            <a:ext cx="6509100" cy="2521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710225" y="1310850"/>
            <a:ext cx="5476800" cy="25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3047925" y="-75"/>
            <a:ext cx="60960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2645075" y="393425"/>
            <a:ext cx="8067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731575" y="393525"/>
            <a:ext cx="4713000" cy="43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0"/>
              <a:buChar char="▪"/>
              <a:defRPr sz="3600" b="1"/>
            </a:lvl1pPr>
            <a:lvl2pPr marL="914400" lvl="1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2pPr>
            <a:lvl3pPr marL="1371600" lvl="2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3pPr>
            <a:lvl4pPr marL="1828800" lvl="3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▫"/>
              <a:defRPr sz="3600" b="1"/>
            </a:lvl4pPr>
            <a:lvl5pPr marL="2286000" lvl="4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b="1"/>
            </a:lvl5pPr>
            <a:lvl6pPr marL="2743200" lvl="5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b="1"/>
            </a:lvl6pPr>
            <a:lvl7pPr marL="3200400" lvl="6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b="1"/>
            </a:lvl7pPr>
            <a:lvl8pPr marL="3657600" lvl="7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b="1"/>
            </a:lvl8pPr>
            <a:lvl9pPr marL="4114800" lvl="8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b="1"/>
            </a:lvl9pPr>
          </a:lstStyle>
          <a:p>
            <a:endParaRPr/>
          </a:p>
        </p:txBody>
      </p:sp>
      <p:sp>
        <p:nvSpPr>
          <p:cNvPr id="23" name="Google Shape;23;p4"/>
          <p:cNvSpPr txBox="1"/>
          <p:nvPr/>
        </p:nvSpPr>
        <p:spPr>
          <a:xfrm>
            <a:off x="2654717" y="337850"/>
            <a:ext cx="78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FFFF"/>
                </a:solidFill>
              </a:rPr>
              <a:t>“</a:t>
            </a:r>
            <a:endParaRPr sz="7200" b="1">
              <a:solidFill>
                <a:srgbClr val="FFFFFF"/>
              </a:solidFill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▪"/>
              <a:defRPr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7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576275" y="1367175"/>
            <a:ext cx="3482400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▪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5268071" y="1367175"/>
            <a:ext cx="3482400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▪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7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9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9"/>
          <p:cNvSpPr/>
          <p:nvPr/>
        </p:nvSpPr>
        <p:spPr>
          <a:xfrm>
            <a:off x="877500" y="393525"/>
            <a:ext cx="7872900" cy="8067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Google Shape;66;p9"/>
          <p:cNvSpPr/>
          <p:nvPr/>
        </p:nvSpPr>
        <p:spPr>
          <a:xfrm>
            <a:off x="7943750" y="393425"/>
            <a:ext cx="806700" cy="8067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/>
          <p:nvPr/>
        </p:nvSpPr>
        <p:spPr>
          <a:xfrm>
            <a:off x="1271100" y="-75"/>
            <a:ext cx="7872900" cy="5143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1"/>
          <p:cNvSpPr/>
          <p:nvPr/>
        </p:nvSpPr>
        <p:spPr>
          <a:xfrm>
            <a:off x="8750300" y="4356125"/>
            <a:ext cx="393600" cy="393600"/>
          </a:xfrm>
          <a:prstGeom prst="rect">
            <a:avLst/>
          </a:prstGeom>
          <a:solidFill>
            <a:srgbClr val="FFB000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"/>
              <a:buNone/>
              <a:defRPr sz="24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▪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▫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●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○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Barlow"/>
              <a:buChar char="■"/>
              <a:defRPr sz="2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ctr">
              <a:buNone/>
              <a:defRPr sz="1200" b="1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5" r:id="rId5"/>
    <p:sldLayoutId id="2147483657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organizingengagement.org/models/spectrum-of-public-participation" TargetMode="External"/><Relationship Id="rId4" Type="http://schemas.openxmlformats.org/officeDocument/2006/relationships/hyperlink" Target="https://sustainingcommunity.wordpress.com/2017/02/14/spectrum-of-public-participati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ctrTitle"/>
          </p:nvPr>
        </p:nvSpPr>
        <p:spPr>
          <a:xfrm>
            <a:off x="2909922" y="1310850"/>
            <a:ext cx="5476800" cy="252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4400" dirty="0" smtClean="0"/>
              <a:t>Recognize </a:t>
            </a:r>
            <a:r>
              <a:rPr lang="en-US" sz="4400" smtClean="0"/>
              <a:t>the Public </a:t>
            </a:r>
            <a:r>
              <a:rPr lang="en-US" sz="4400"/>
              <a:t>P</a:t>
            </a:r>
            <a:r>
              <a:rPr lang="en-US" sz="4400" smtClean="0"/>
              <a:t>articipation </a:t>
            </a:r>
            <a:r>
              <a:rPr lang="en-US" sz="4400" dirty="0"/>
              <a:t>S</a:t>
            </a:r>
            <a:r>
              <a:rPr lang="en-US" sz="4400" smtClean="0"/>
              <a:t>pectrum </a:t>
            </a:r>
            <a:endParaRPr lang="en-US" sz="4400" dirty="0"/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B2D3C2BE-F05B-C14B-BF07-AB3570F16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268" y="20950"/>
            <a:ext cx="1728732" cy="1289900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990F6216-2A26-FA4C-B30F-1F5B177F7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1728732" cy="1618593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EBD176A0-9441-9242-AB76-FC5FFCECA0EE}"/>
              </a:ext>
            </a:extLst>
          </p:cNvPr>
          <p:cNvSpPr txBox="1"/>
          <p:nvPr/>
        </p:nvSpPr>
        <p:spPr>
          <a:xfrm>
            <a:off x="1833600" y="311957"/>
            <a:ext cx="5476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/>
              <a:t>Libyan International Medical University</a:t>
            </a:r>
          </a:p>
          <a:p>
            <a:pPr algn="ctr"/>
            <a:r>
              <a:rPr lang="en-US" sz="2000" b="1" dirty="0"/>
              <a:t>Faculty of Business Administration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407379D1-9007-7D40-8199-631DE7FBAD53}"/>
              </a:ext>
            </a:extLst>
          </p:cNvPr>
          <p:cNvSpPr txBox="1"/>
          <p:nvPr/>
        </p:nvSpPr>
        <p:spPr>
          <a:xfrm>
            <a:off x="83628" y="3710152"/>
            <a:ext cx="349994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/>
              <a:t>Salem </a:t>
            </a:r>
            <a:r>
              <a:rPr lang="en-US" sz="1600" b="1" dirty="0" err="1"/>
              <a:t>alshuhoomi</a:t>
            </a:r>
            <a:r>
              <a:rPr lang="en-US" sz="1600" b="1" dirty="0"/>
              <a:t> </a:t>
            </a:r>
          </a:p>
          <a:p>
            <a:r>
              <a:rPr lang="en-US" b="1" dirty="0"/>
              <a:t>Salima_2708@limu.edu.ly</a:t>
            </a:r>
            <a:endParaRPr lang="ar-LY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>
            <a:spLocks noGrp="1"/>
          </p:cNvSpPr>
          <p:nvPr>
            <p:ph type="ctrTitle" idx="4294967295"/>
          </p:nvPr>
        </p:nvSpPr>
        <p:spPr>
          <a:xfrm>
            <a:off x="1504677" y="569850"/>
            <a:ext cx="72456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>
                <a:solidFill>
                  <a:schemeClr val="accent1"/>
                </a:solidFill>
              </a:rPr>
              <a:t>CONTENTS</a:t>
            </a:r>
            <a:endParaRPr sz="9600" dirty="0">
              <a:solidFill>
                <a:schemeClr val="accent1"/>
              </a:solidFill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subTitle" idx="4294967295"/>
          </p:nvPr>
        </p:nvSpPr>
        <p:spPr>
          <a:xfrm>
            <a:off x="1557975" y="1777099"/>
            <a:ext cx="7192200" cy="2689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800" b="1" dirty="0"/>
              <a:t>1.The Public Participation SPECTRUM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2800" b="1" dirty="0"/>
              <a:t>2. </a:t>
            </a:r>
            <a:r>
              <a:rPr lang="en-US" b="1" dirty="0"/>
              <a:t>Hierarchy of Participation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b="1" dirty="0"/>
              <a:t>3. conclusion</a:t>
            </a:r>
          </a:p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b="1" dirty="0"/>
              <a:t>4. references</a:t>
            </a:r>
          </a:p>
        </p:txBody>
      </p:sp>
      <p:sp>
        <p:nvSpPr>
          <p:cNvPr id="111" name="Google Shape;111;p16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/>
              <a:t>The Public Participation SPECTRUM</a:t>
            </a:r>
            <a:endParaRPr dirty="0"/>
          </a:p>
        </p:txBody>
      </p:sp>
      <p:sp>
        <p:nvSpPr>
          <p:cNvPr id="97" name="Google Shape;97;p15"/>
          <p:cNvSpPr txBox="1">
            <a:spLocks noGrp="1"/>
          </p:cNvSpPr>
          <p:nvPr>
            <p:ph type="body" idx="2"/>
          </p:nvPr>
        </p:nvSpPr>
        <p:spPr>
          <a:xfrm>
            <a:off x="8735172" y="4834759"/>
            <a:ext cx="393600" cy="19964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1520798" y="1439566"/>
            <a:ext cx="6707487" cy="29166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en-US" sz="2400" b="1" dirty="0"/>
              <a:t>Public participation can be any process that directly engages the public in decision-making and gives  full consideration to public input in making that decision</a:t>
            </a:r>
            <a:r>
              <a:rPr lang="en" sz="2400" b="1" dirty="0"/>
              <a:t>.</a:t>
            </a:r>
            <a:endParaRPr sz="4000" dirty="0"/>
          </a:p>
        </p:txBody>
      </p:sp>
      <p:sp>
        <p:nvSpPr>
          <p:cNvPr id="99" name="Google Shape;99;p15"/>
          <p:cNvSpPr txBox="1">
            <a:spLocks noGrp="1"/>
          </p:cNvSpPr>
          <p:nvPr>
            <p:ph type="body" idx="2"/>
          </p:nvPr>
        </p:nvSpPr>
        <p:spPr>
          <a:xfrm>
            <a:off x="8062565" y="4909800"/>
            <a:ext cx="731082" cy="2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 dirty="0">
              <a:solidFill>
                <a:srgbClr val="999999"/>
              </a:solidFill>
            </a:endParaRPr>
          </a:p>
        </p:txBody>
      </p:sp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endParaRPr dirty="0"/>
          </a:p>
        </p:txBody>
      </p:sp>
      <p:grpSp>
        <p:nvGrpSpPr>
          <p:cNvPr id="101" name="Google Shape;101;p15"/>
          <p:cNvGrpSpPr/>
          <p:nvPr/>
        </p:nvGrpSpPr>
        <p:grpSpPr>
          <a:xfrm>
            <a:off x="8160827" y="631951"/>
            <a:ext cx="390214" cy="329725"/>
            <a:chOff x="3918650" y="293075"/>
            <a:chExt cx="488500" cy="412775"/>
          </a:xfrm>
        </p:grpSpPr>
        <p:sp>
          <p:nvSpPr>
            <p:cNvPr id="102" name="Google Shape;102;p15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body" idx="1"/>
          </p:nvPr>
        </p:nvSpPr>
        <p:spPr>
          <a:xfrm>
            <a:off x="3731575" y="393525"/>
            <a:ext cx="4713000" cy="43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</a:t>
            </a:r>
            <a:endParaRPr dirty="0"/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1F4142DE-F31B-DE47-84C6-0F388FA65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8255"/>
            <a:ext cx="8750400" cy="51717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467" name="Google Shape;467;p41"/>
          <p:cNvSpPr/>
          <p:nvPr/>
        </p:nvSpPr>
        <p:spPr>
          <a:xfrm>
            <a:off x="1266900" y="2599625"/>
            <a:ext cx="786384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41"/>
          <p:cNvSpPr/>
          <p:nvPr/>
        </p:nvSpPr>
        <p:spPr>
          <a:xfrm>
            <a:off x="1266900" y="2599625"/>
            <a:ext cx="786384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9" name="Google Shape;469;p41"/>
          <p:cNvGrpSpPr/>
          <p:nvPr/>
        </p:nvGrpSpPr>
        <p:grpSpPr>
          <a:xfrm>
            <a:off x="2776939" y="1932001"/>
            <a:ext cx="473400" cy="473400"/>
            <a:chOff x="1786339" y="1703401"/>
            <a:chExt cx="473400" cy="473400"/>
          </a:xfrm>
        </p:grpSpPr>
        <p:sp>
          <p:nvSpPr>
            <p:cNvPr id="470" name="Google Shape;470;p41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1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1</a:t>
              </a:r>
              <a:endParaRPr sz="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474" name="Google Shape;474;p41"/>
          <p:cNvSpPr/>
          <p:nvPr/>
        </p:nvSpPr>
        <p:spPr>
          <a:xfrm>
            <a:off x="4669864" y="2095099"/>
            <a:ext cx="134100" cy="13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3</a:t>
            </a:r>
            <a:endParaRPr sz="600" dirty="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grpSp>
        <p:nvGrpSpPr>
          <p:cNvPr id="475" name="Google Shape;475;p41"/>
          <p:cNvGrpSpPr/>
          <p:nvPr/>
        </p:nvGrpSpPr>
        <p:grpSpPr>
          <a:xfrm>
            <a:off x="6369017" y="2001329"/>
            <a:ext cx="334744" cy="334744"/>
            <a:chOff x="5911817" y="1772729"/>
            <a:chExt cx="334744" cy="334744"/>
          </a:xfrm>
        </p:grpSpPr>
        <p:sp>
          <p:nvSpPr>
            <p:cNvPr id="476" name="Google Shape;476;p41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rtl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dirty="0"/>
            </a:p>
          </p:txBody>
        </p:sp>
        <p:sp>
          <p:nvSpPr>
            <p:cNvPr id="477" name="Google Shape;477;p41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ar-SA" sz="600" dirty="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3</a:t>
              </a:r>
              <a:endParaRPr sz="600" dirty="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479" name="Google Shape;479;p41"/>
          <p:cNvSpPr/>
          <p:nvPr/>
        </p:nvSpPr>
        <p:spPr>
          <a:xfrm rot="18900000">
            <a:off x="7178742" y="3874228"/>
            <a:ext cx="334744" cy="334744"/>
          </a:xfrm>
          <a:prstGeom prst="teardrop">
            <a:avLst>
              <a:gd name="adj" fmla="val 10000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ar-SA" dirty="0"/>
              <a:t>4</a:t>
            </a:r>
            <a:endParaRPr dirty="0"/>
          </a:p>
        </p:txBody>
      </p:sp>
      <p:grpSp>
        <p:nvGrpSpPr>
          <p:cNvPr id="484" name="Google Shape;484;p41"/>
          <p:cNvGrpSpPr/>
          <p:nvPr/>
        </p:nvGrpSpPr>
        <p:grpSpPr>
          <a:xfrm>
            <a:off x="3662864" y="3804900"/>
            <a:ext cx="473400" cy="473400"/>
            <a:chOff x="2824664" y="3576300"/>
            <a:chExt cx="473400" cy="473400"/>
          </a:xfrm>
        </p:grpSpPr>
        <p:sp>
          <p:nvSpPr>
            <p:cNvPr id="485" name="Google Shape;485;p41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1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Barlow"/>
                  <a:ea typeface="Barlow"/>
                  <a:cs typeface="Barlow"/>
                  <a:sym typeface="Barlow"/>
                </a:rPr>
                <a:t>2</a:t>
              </a:r>
              <a:endParaRPr sz="6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endParaRPr>
            </a:p>
          </p:txBody>
        </p:sp>
      </p:grpSp>
      <p:sp>
        <p:nvSpPr>
          <p:cNvPr id="487" name="Google Shape;487;p41"/>
          <p:cNvSpPr txBox="1"/>
          <p:nvPr/>
        </p:nvSpPr>
        <p:spPr>
          <a:xfrm>
            <a:off x="2129425" y="1349541"/>
            <a:ext cx="1703089" cy="60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sz="2400" b="1" dirty="0"/>
              <a:t>Information</a:t>
            </a:r>
            <a:endParaRPr lang="en-US" b="1" dirty="0"/>
          </a:p>
        </p:txBody>
      </p:sp>
      <p:sp>
        <p:nvSpPr>
          <p:cNvPr id="488" name="Google Shape;488;p41"/>
          <p:cNvSpPr txBox="1"/>
          <p:nvPr/>
        </p:nvSpPr>
        <p:spPr>
          <a:xfrm>
            <a:off x="4063005" y="13847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900" dirty="0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489" name="Google Shape;489;p41"/>
          <p:cNvSpPr txBox="1"/>
          <p:nvPr/>
        </p:nvSpPr>
        <p:spPr>
          <a:xfrm>
            <a:off x="5689889" y="1294422"/>
            <a:ext cx="2063722" cy="710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sz="2400" b="1" dirty="0"/>
              <a:t>Collaboration</a:t>
            </a:r>
            <a:endParaRPr lang="en-US" sz="1800" b="1" dirty="0"/>
          </a:p>
        </p:txBody>
      </p:sp>
      <p:sp>
        <p:nvSpPr>
          <p:cNvPr id="490" name="Google Shape;490;p41"/>
          <p:cNvSpPr txBox="1"/>
          <p:nvPr/>
        </p:nvSpPr>
        <p:spPr>
          <a:xfrm>
            <a:off x="3256374" y="4292199"/>
            <a:ext cx="1717240" cy="693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2000" b="1" dirty="0"/>
              <a:t>Consultation</a:t>
            </a:r>
            <a:endParaRPr lang="en-US" b="1" dirty="0"/>
          </a:p>
        </p:txBody>
      </p:sp>
      <p:sp>
        <p:nvSpPr>
          <p:cNvPr id="492" name="Google Shape;492;p41"/>
          <p:cNvSpPr txBox="1"/>
          <p:nvPr/>
        </p:nvSpPr>
        <p:spPr>
          <a:xfrm>
            <a:off x="6050072" y="4292199"/>
            <a:ext cx="2338080" cy="693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rtl="1"/>
            <a:r>
              <a:rPr lang="en-US" sz="2400" b="1" dirty="0"/>
              <a:t>Empowerment</a:t>
            </a:r>
          </a:p>
        </p:txBody>
      </p:sp>
      <p:grpSp>
        <p:nvGrpSpPr>
          <p:cNvPr id="493" name="Google Shape;493;p41"/>
          <p:cNvGrpSpPr/>
          <p:nvPr/>
        </p:nvGrpSpPr>
        <p:grpSpPr>
          <a:xfrm>
            <a:off x="8247163" y="629034"/>
            <a:ext cx="205851" cy="335576"/>
            <a:chOff x="6730350" y="2315900"/>
            <a:chExt cx="257700" cy="420100"/>
          </a:xfrm>
        </p:grpSpPr>
        <p:sp>
          <p:nvSpPr>
            <p:cNvPr id="494" name="Google Shape;494;p41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41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4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41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1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Rectangle 4">
            <a:extLst>
              <a:ext uri="{FF2B5EF4-FFF2-40B4-BE49-F238E27FC236}">
                <a16:creationId xmlns:a16="http://schemas.microsoft.com/office/drawing/2014/main" id="{DE3C64FC-CB9D-F44D-8223-0CD4697752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82199" y="427494"/>
            <a:ext cx="678435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ar-LY" dirty="0">
                <a:solidFill>
                  <a:schemeClr val="tx1"/>
                </a:solidFill>
                <a:latin typeface="inherit"/>
              </a:rPr>
              <a:t>At what stage do you think the Libyan elections have reached and why?</a:t>
            </a:r>
            <a:endParaRPr kumimoji="0" lang="ar-LY" altLang="ar-LY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 rtl="1"/>
            <a:r>
              <a:rPr lang="en-US" dirty="0"/>
              <a:t>conclusion</a:t>
            </a:r>
            <a:endParaRPr dirty="0"/>
          </a:p>
        </p:txBody>
      </p:sp>
      <p:sp>
        <p:nvSpPr>
          <p:cNvPr id="129" name="Google Shape;129;p19"/>
          <p:cNvSpPr txBox="1">
            <a:spLocks noGrp="1"/>
          </p:cNvSpPr>
          <p:nvPr>
            <p:ph type="body" idx="1"/>
          </p:nvPr>
        </p:nvSpPr>
        <p:spPr>
          <a:xfrm>
            <a:off x="1556331" y="1349141"/>
            <a:ext cx="7085700" cy="29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3500" lvl="0" indent="0" algn="just">
              <a:buNone/>
            </a:pPr>
            <a:r>
              <a:rPr lang="en-US" b="1" dirty="0"/>
              <a:t>The Spectrum of Public Participation was developed to help clarify the role of the public in planning and decision-making, and how much influence the community has over planning or decision-making processes.</a:t>
            </a:r>
          </a:p>
          <a:p>
            <a:pPr marL="63500" lvl="0" indent="0" algn="l" rtl="0">
              <a:spcBef>
                <a:spcPts val="600"/>
              </a:spcBef>
              <a:spcAft>
                <a:spcPts val="0"/>
              </a:spcAft>
              <a:buSzPts val="2600"/>
              <a:buNone/>
            </a:pPr>
            <a:endParaRPr dirty="0"/>
          </a:p>
        </p:txBody>
      </p:sp>
      <p:sp>
        <p:nvSpPr>
          <p:cNvPr id="130" name="Google Shape;130;p19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/>
              <a:t>6</a:t>
            </a:r>
            <a:endParaRPr dirty="0"/>
          </a:p>
        </p:txBody>
      </p:sp>
      <p:grpSp>
        <p:nvGrpSpPr>
          <p:cNvPr id="131" name="Google Shape;131;p19"/>
          <p:cNvGrpSpPr/>
          <p:nvPr/>
        </p:nvGrpSpPr>
        <p:grpSpPr>
          <a:xfrm>
            <a:off x="8180944" y="637329"/>
            <a:ext cx="336534" cy="318981"/>
            <a:chOff x="5300400" y="3670175"/>
            <a:chExt cx="421300" cy="399325"/>
          </a:xfrm>
        </p:grpSpPr>
        <p:sp>
          <p:nvSpPr>
            <p:cNvPr id="132" name="Google Shape;132;p19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 txBox="1">
            <a:spLocks noGrp="1"/>
          </p:cNvSpPr>
          <p:nvPr>
            <p:ph type="body" idx="1"/>
          </p:nvPr>
        </p:nvSpPr>
        <p:spPr>
          <a:xfrm>
            <a:off x="1576274" y="1367175"/>
            <a:ext cx="6876739" cy="33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indent="-457200">
              <a:buAutoNum type="arabicPeriod"/>
            </a:pPr>
            <a:r>
              <a:rPr lang="en-US" b="1" i="1" dirty="0"/>
              <a:t>What is the spectrum of public participation?</a:t>
            </a:r>
            <a:r>
              <a:rPr lang="en-US" b="1" dirty="0"/>
              <a:t> Sustaining Community. (2020, August 26). Retrieved December 8, 2021, from </a:t>
            </a:r>
            <a:r>
              <a:rPr lang="en-US" b="1" dirty="0">
                <a:hlinkClick r:id="rId4"/>
              </a:rPr>
              <a:t>https://sustainingcommunity.wordpress.com/2017/02/14/spectrum-of-public-participatio</a:t>
            </a:r>
            <a:endParaRPr lang="ar-SA" b="1" dirty="0"/>
          </a:p>
          <a:p>
            <a:pPr indent="-457200">
              <a:buFont typeface="Barlow"/>
              <a:buAutoNum type="arabicPeriod"/>
            </a:pPr>
            <a:r>
              <a:rPr lang="en-US" sz="1800" i="1" dirty="0"/>
              <a:t>Spectrum of public participation</a:t>
            </a:r>
            <a:r>
              <a:rPr lang="en-US" sz="1800" dirty="0"/>
              <a:t>. Organizing Engagement. (2019, November 5). Retrieved December 8, 2021, from </a:t>
            </a:r>
            <a:r>
              <a:rPr lang="en-US" sz="1800" dirty="0">
                <a:hlinkClick r:id="rId5"/>
              </a:rPr>
              <a:t>https://organizingengagement.org/models/spectrum-of-public-participation</a:t>
            </a:r>
            <a:r>
              <a:rPr lang="ar-SA" sz="1800" dirty="0"/>
              <a:t>      </a:t>
            </a:r>
            <a:endParaRPr lang="en-US" sz="1800" b="1" dirty="0"/>
          </a:p>
          <a:p>
            <a:pPr indent="-457200">
              <a:buAutoNum type="arabicPeriod"/>
            </a:pPr>
            <a:endParaRPr lang="en-US" b="1" dirty="0"/>
          </a:p>
        </p:txBody>
      </p:sp>
      <p:sp>
        <p:nvSpPr>
          <p:cNvPr id="162" name="Google Shape;162;p21"/>
          <p:cNvSpPr txBox="1">
            <a:spLocks noGrp="1"/>
          </p:cNvSpPr>
          <p:nvPr>
            <p:ph type="title"/>
          </p:nvPr>
        </p:nvSpPr>
        <p:spPr>
          <a:xfrm>
            <a:off x="1182200" y="393475"/>
            <a:ext cx="67395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3600" b="0" dirty="0"/>
              <a:t>References</a:t>
            </a:r>
            <a:endParaRPr b="0" dirty="0"/>
          </a:p>
        </p:txBody>
      </p:sp>
      <p:sp>
        <p:nvSpPr>
          <p:cNvPr id="163" name="Google Shape;163;p21"/>
          <p:cNvSpPr txBox="1">
            <a:spLocks noGrp="1"/>
          </p:cNvSpPr>
          <p:nvPr>
            <p:ph type="body" idx="2"/>
          </p:nvPr>
        </p:nvSpPr>
        <p:spPr>
          <a:xfrm>
            <a:off x="8003655" y="4586753"/>
            <a:ext cx="746815" cy="1629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Barlow"/>
              <a:buNone/>
            </a:pPr>
            <a:endParaRPr b="1" dirty="0"/>
          </a:p>
        </p:txBody>
      </p:sp>
      <p:sp>
        <p:nvSpPr>
          <p:cNvPr id="164" name="Google Shape;164;p21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/>
              <a:t>7</a:t>
            </a:r>
            <a:endParaRPr dirty="0"/>
          </a:p>
        </p:txBody>
      </p:sp>
      <p:grpSp>
        <p:nvGrpSpPr>
          <p:cNvPr id="165" name="Google Shape;165;p21"/>
          <p:cNvGrpSpPr/>
          <p:nvPr/>
        </p:nvGrpSpPr>
        <p:grpSpPr>
          <a:xfrm>
            <a:off x="8247163" y="629034"/>
            <a:ext cx="205851" cy="335576"/>
            <a:chOff x="6730350" y="2315900"/>
            <a:chExt cx="257700" cy="420100"/>
          </a:xfrm>
        </p:grpSpPr>
        <p:sp>
          <p:nvSpPr>
            <p:cNvPr id="166" name="Google Shape;166;p21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1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1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1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6"/>
          <p:cNvSpPr txBox="1">
            <a:spLocks noGrp="1"/>
          </p:cNvSpPr>
          <p:nvPr>
            <p:ph type="sldNum" idx="12"/>
          </p:nvPr>
        </p:nvSpPr>
        <p:spPr>
          <a:xfrm>
            <a:off x="8750400" y="4356225"/>
            <a:ext cx="393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386" name="Google Shape;386;p36"/>
          <p:cNvSpPr txBox="1">
            <a:spLocks noGrp="1"/>
          </p:cNvSpPr>
          <p:nvPr>
            <p:ph type="ctrTitle" idx="4294967295"/>
          </p:nvPr>
        </p:nvSpPr>
        <p:spPr>
          <a:xfrm>
            <a:off x="1504677" y="569850"/>
            <a:ext cx="72456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1"/>
                </a:solidFill>
              </a:rPr>
              <a:t>THANKS!</a:t>
            </a:r>
            <a:endParaRPr sz="9600">
              <a:solidFill>
                <a:schemeClr val="accent1"/>
              </a:solidFill>
            </a:endParaRPr>
          </a:p>
        </p:txBody>
      </p:sp>
      <p:sp>
        <p:nvSpPr>
          <p:cNvPr id="387" name="Google Shape;387;p36"/>
          <p:cNvSpPr txBox="1">
            <a:spLocks noGrp="1"/>
          </p:cNvSpPr>
          <p:nvPr>
            <p:ph type="subTitle" idx="4294967295"/>
          </p:nvPr>
        </p:nvSpPr>
        <p:spPr>
          <a:xfrm>
            <a:off x="1557975" y="1777100"/>
            <a:ext cx="7192200" cy="19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 dirty="0"/>
              <a:t>Any questions?</a:t>
            </a:r>
            <a:endParaRPr b="1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You can find me at:</a:t>
            </a:r>
            <a:endParaRPr dirty="0"/>
          </a:p>
          <a:p>
            <a:pPr marL="63500" lvl="0" indent="0" algn="l" rtl="0">
              <a:spcBef>
                <a:spcPts val="600"/>
              </a:spcBef>
              <a:spcAft>
                <a:spcPts val="0"/>
              </a:spcAft>
              <a:buSzPts val="2600"/>
              <a:buNone/>
            </a:pPr>
            <a:r>
              <a:rPr lang="en-US" dirty="0"/>
              <a:t>00218</a:t>
            </a:r>
            <a:r>
              <a:rPr lang="ar-SA" dirty="0"/>
              <a:t>919805705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set template">
  <a:themeElements>
    <a:clrScheme name="Custom 347">
      <a:dk1>
        <a:srgbClr val="434343"/>
      </a:dk1>
      <a:lt1>
        <a:srgbClr val="FFFFFF"/>
      </a:lt1>
      <a:dk2>
        <a:srgbClr val="D9D9D9"/>
      </a:dk2>
      <a:lt2>
        <a:srgbClr val="F1F1F1"/>
      </a:lt2>
      <a:accent1>
        <a:srgbClr val="FFB000"/>
      </a:accent1>
      <a:accent2>
        <a:srgbClr val="FFE19E"/>
      </a:accent2>
      <a:accent3>
        <a:srgbClr val="6D9EEB"/>
      </a:accent3>
      <a:accent4>
        <a:srgbClr val="C9DAF8"/>
      </a:accent4>
      <a:accent5>
        <a:srgbClr val="93C47D"/>
      </a:accent5>
      <a:accent6>
        <a:srgbClr val="D9EAD3"/>
      </a:accent6>
      <a:hlink>
        <a:srgbClr val="FF99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209</Words>
  <Application>Microsoft Office PowerPoint</Application>
  <PresentationFormat>On-screen Show (16:9)</PresentationFormat>
  <Paragraphs>39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inherit</vt:lpstr>
      <vt:lpstr>Calibri</vt:lpstr>
      <vt:lpstr>Arial</vt:lpstr>
      <vt:lpstr>Barlow</vt:lpstr>
      <vt:lpstr>Basset template</vt:lpstr>
      <vt:lpstr>Recognize the Public Participation Spectrum </vt:lpstr>
      <vt:lpstr>CONTENTS</vt:lpstr>
      <vt:lpstr>The Public Participation SPECTRUM</vt:lpstr>
      <vt:lpstr>PowerPoint Presentation</vt:lpstr>
      <vt:lpstr>At what stage do you think the Libyan elections have reached and why?</vt:lpstr>
      <vt:lpstr>conclusion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Recognize The Public Participation SPECTRUM </dc:title>
  <cp:lastModifiedBy>user</cp:lastModifiedBy>
  <cp:revision>4</cp:revision>
  <dcterms:modified xsi:type="dcterms:W3CDTF">2021-12-27T08:23:47Z</dcterms:modified>
</cp:coreProperties>
</file>