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37" r:id="rId1"/>
  </p:sldMasterIdLst>
  <p:notesMasterIdLst>
    <p:notesMasterId r:id="rId56"/>
  </p:notesMasterIdLst>
  <p:sldIdLst>
    <p:sldId id="256" r:id="rId2"/>
    <p:sldId id="338" r:id="rId3"/>
    <p:sldId id="257" r:id="rId4"/>
    <p:sldId id="352" r:id="rId5"/>
    <p:sldId id="258" r:id="rId6"/>
    <p:sldId id="354" r:id="rId7"/>
    <p:sldId id="331" r:id="rId8"/>
    <p:sldId id="357" r:id="rId9"/>
    <p:sldId id="301" r:id="rId10"/>
    <p:sldId id="263" r:id="rId11"/>
    <p:sldId id="268" r:id="rId12"/>
    <p:sldId id="345" r:id="rId13"/>
    <p:sldId id="265" r:id="rId14"/>
    <p:sldId id="346" r:id="rId15"/>
    <p:sldId id="347" r:id="rId16"/>
    <p:sldId id="267" r:id="rId17"/>
    <p:sldId id="269" r:id="rId18"/>
    <p:sldId id="270" r:id="rId19"/>
    <p:sldId id="335" r:id="rId20"/>
    <p:sldId id="298" r:id="rId21"/>
    <p:sldId id="360" r:id="rId22"/>
    <p:sldId id="272" r:id="rId23"/>
    <p:sldId id="273" r:id="rId24"/>
    <p:sldId id="274" r:id="rId25"/>
    <p:sldId id="275" r:id="rId26"/>
    <p:sldId id="319" r:id="rId27"/>
    <p:sldId id="276" r:id="rId28"/>
    <p:sldId id="278" r:id="rId29"/>
    <p:sldId id="317" r:id="rId30"/>
    <p:sldId id="279" r:id="rId31"/>
    <p:sldId id="280" r:id="rId32"/>
    <p:sldId id="281" r:id="rId33"/>
    <p:sldId id="339" r:id="rId34"/>
    <p:sldId id="318" r:id="rId35"/>
    <p:sldId id="311" r:id="rId36"/>
    <p:sldId id="282" r:id="rId37"/>
    <p:sldId id="307" r:id="rId38"/>
    <p:sldId id="283" r:id="rId39"/>
    <p:sldId id="284" r:id="rId40"/>
    <p:sldId id="285" r:id="rId41"/>
    <p:sldId id="286" r:id="rId42"/>
    <p:sldId id="287" r:id="rId43"/>
    <p:sldId id="288" r:id="rId44"/>
    <p:sldId id="289" r:id="rId45"/>
    <p:sldId id="290" r:id="rId46"/>
    <p:sldId id="310" r:id="rId47"/>
    <p:sldId id="340" r:id="rId48"/>
    <p:sldId id="291" r:id="rId49"/>
    <p:sldId id="292" r:id="rId50"/>
    <p:sldId id="293" r:id="rId51"/>
    <p:sldId id="294" r:id="rId52"/>
    <p:sldId id="314" r:id="rId53"/>
    <p:sldId id="337" r:id="rId54"/>
    <p:sldId id="295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FF33"/>
    <a:srgbClr val="FF0066"/>
    <a:srgbClr val="990099"/>
    <a:srgbClr val="3333CC"/>
    <a:srgbClr val="00CC00"/>
    <a:srgbClr val="3333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BC7C46-8EB5-4C1B-8C10-A318D6E988A5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09A9F13B-D32C-45F2-83C7-7A31BC88D97F}">
      <dgm:prSet custT="1"/>
      <dgm:spPr/>
      <dgm:t>
        <a:bodyPr/>
        <a:lstStyle/>
        <a:p>
          <a:pPr algn="l" rtl="0"/>
          <a:r>
            <a:rPr lang="en-US" sz="2400" b="1" baseline="0" dirty="0" smtClean="0">
              <a:solidFill>
                <a:srgbClr val="FFFF00"/>
              </a:solidFill>
              <a:latin typeface="Aharoni" pitchFamily="2" charset="-79"/>
              <a:cs typeface="Aharoni" pitchFamily="2" charset="-79"/>
            </a:rPr>
            <a:t>Comprehensive blood and urine screening is of little practical value in the initial care of the poisoned patient. </a:t>
          </a:r>
          <a:endParaRPr lang="en-US" sz="2400" b="1" baseline="0" dirty="0">
            <a:solidFill>
              <a:srgbClr val="FFFF00"/>
            </a:solidFill>
            <a:latin typeface="Aharoni" pitchFamily="2" charset="-79"/>
            <a:cs typeface="Aharoni" pitchFamily="2" charset="-79"/>
          </a:endParaRPr>
        </a:p>
      </dgm:t>
    </dgm:pt>
    <dgm:pt modelId="{BDF7F488-7F9D-43D8-949C-68F7213B1593}" type="parTrans" cxnId="{79AB3D90-CB3D-44E9-9D16-6A7D278B7956}">
      <dgm:prSet/>
      <dgm:spPr/>
      <dgm:t>
        <a:bodyPr/>
        <a:lstStyle/>
        <a:p>
          <a:endParaRPr lang="en-US"/>
        </a:p>
      </dgm:t>
    </dgm:pt>
    <dgm:pt modelId="{799B8BBF-B4DC-4B92-BA24-CB5714845676}" type="sibTrans" cxnId="{79AB3D90-CB3D-44E9-9D16-6A7D278B7956}">
      <dgm:prSet/>
      <dgm:spPr/>
      <dgm:t>
        <a:bodyPr/>
        <a:lstStyle/>
        <a:p>
          <a:endParaRPr lang="en-US"/>
        </a:p>
      </dgm:t>
    </dgm:pt>
    <dgm:pt modelId="{B4861937-D85D-4FF2-91D0-BC6AE6C177F0}">
      <dgm:prSet custT="1"/>
      <dgm:spPr/>
      <dgm:t>
        <a:bodyPr/>
        <a:lstStyle/>
        <a:p>
          <a:pPr algn="l" rtl="0"/>
          <a:r>
            <a:rPr lang="en-US" sz="2400" b="1" baseline="0" dirty="0" smtClean="0">
              <a:solidFill>
                <a:schemeClr val="tx1"/>
              </a:solidFill>
              <a:latin typeface="Aharoni" pitchFamily="2" charset="-79"/>
              <a:cs typeface="Aharoni" pitchFamily="2" charset="-79"/>
            </a:rPr>
            <a:t>On the other hand, specific </a:t>
          </a:r>
          <a:r>
            <a:rPr lang="en-US" sz="2400" b="1" baseline="0" dirty="0" err="1" smtClean="0">
              <a:solidFill>
                <a:schemeClr val="tx1"/>
              </a:solidFill>
              <a:latin typeface="Aharoni" pitchFamily="2" charset="-79"/>
              <a:cs typeface="Aharoni" pitchFamily="2" charset="-79"/>
            </a:rPr>
            <a:t>toxicologic</a:t>
          </a:r>
          <a:r>
            <a:rPr lang="en-US" sz="2400" b="1" baseline="0" dirty="0" smtClean="0">
              <a:solidFill>
                <a:schemeClr val="tx1"/>
              </a:solidFill>
              <a:latin typeface="Aharoni" pitchFamily="2" charset="-79"/>
              <a:cs typeface="Aharoni" pitchFamily="2" charset="-79"/>
            </a:rPr>
            <a:t> analyses and quantitative levels of certain drugs may be extremely helpful.</a:t>
          </a:r>
          <a:endParaRPr lang="en-US" sz="2400" baseline="0" dirty="0">
            <a:solidFill>
              <a:schemeClr val="tx1"/>
            </a:solidFill>
            <a:latin typeface="Aharoni" pitchFamily="2" charset="-79"/>
            <a:cs typeface="Aharoni" pitchFamily="2" charset="-79"/>
          </a:endParaRPr>
        </a:p>
      </dgm:t>
    </dgm:pt>
    <dgm:pt modelId="{B0FCE930-7654-4859-8A7A-BD8F888EA1DC}" type="parTrans" cxnId="{8AD5CC45-11FE-4D58-A7D7-589898F35B7C}">
      <dgm:prSet/>
      <dgm:spPr/>
      <dgm:t>
        <a:bodyPr/>
        <a:lstStyle/>
        <a:p>
          <a:endParaRPr lang="en-US"/>
        </a:p>
      </dgm:t>
    </dgm:pt>
    <dgm:pt modelId="{BCF3849F-9E9B-4CB3-8F02-D6BAA00BDB6B}" type="sibTrans" cxnId="{8AD5CC45-11FE-4D58-A7D7-589898F35B7C}">
      <dgm:prSet/>
      <dgm:spPr/>
      <dgm:t>
        <a:bodyPr/>
        <a:lstStyle/>
        <a:p>
          <a:endParaRPr lang="en-US"/>
        </a:p>
      </dgm:t>
    </dgm:pt>
    <dgm:pt modelId="{CE404644-DC63-486B-AF05-E04C68870DA9}">
      <dgm:prSet custT="1"/>
      <dgm:spPr/>
      <dgm:t>
        <a:bodyPr/>
        <a:lstStyle/>
        <a:p>
          <a:pPr algn="l" rtl="0"/>
          <a:r>
            <a:rPr lang="en-US" sz="2400" b="1" baseline="0" dirty="0" smtClean="0">
              <a:solidFill>
                <a:schemeClr val="tx1"/>
              </a:solidFill>
              <a:latin typeface="Aharoni" pitchFamily="2" charset="-79"/>
              <a:cs typeface="Aharoni" pitchFamily="2" charset="-79"/>
            </a:rPr>
            <a:t>Urine and gastric specimens are the best samples for broad qualitative screening. </a:t>
          </a:r>
          <a:endParaRPr lang="en-US" sz="2400" b="1" baseline="0" dirty="0">
            <a:solidFill>
              <a:schemeClr val="tx1"/>
            </a:solidFill>
            <a:latin typeface="Aharoni" pitchFamily="2" charset="-79"/>
            <a:cs typeface="Aharoni" pitchFamily="2" charset="-79"/>
          </a:endParaRPr>
        </a:p>
      </dgm:t>
    </dgm:pt>
    <dgm:pt modelId="{58524176-75FC-4EFF-8D66-2D3DD5D7084C}" type="parTrans" cxnId="{5C1E5B85-F805-438E-8337-B12E29DE1782}">
      <dgm:prSet/>
      <dgm:spPr/>
      <dgm:t>
        <a:bodyPr/>
        <a:lstStyle/>
        <a:p>
          <a:endParaRPr lang="en-US"/>
        </a:p>
      </dgm:t>
    </dgm:pt>
    <dgm:pt modelId="{CACDE286-8B79-4A6C-A5A9-30E755F986DE}" type="sibTrans" cxnId="{5C1E5B85-F805-438E-8337-B12E29DE1782}">
      <dgm:prSet/>
      <dgm:spPr/>
      <dgm:t>
        <a:bodyPr/>
        <a:lstStyle/>
        <a:p>
          <a:endParaRPr lang="en-US"/>
        </a:p>
      </dgm:t>
    </dgm:pt>
    <dgm:pt modelId="{EB4E21E5-A0C6-4EDF-9E80-D4C350EF68FB}">
      <dgm:prSet custT="1"/>
      <dgm:spPr/>
      <dgm:t>
        <a:bodyPr/>
        <a:lstStyle/>
        <a:p>
          <a:pPr algn="l" rtl="0"/>
          <a:r>
            <a:rPr lang="en-US" sz="2400" b="1" baseline="0" dirty="0" smtClean="0">
              <a:solidFill>
                <a:srgbClr val="66FF33"/>
              </a:solidFill>
              <a:latin typeface="Aharoni" pitchFamily="2" charset="-79"/>
              <a:cs typeface="Aharoni" pitchFamily="2" charset="-79"/>
            </a:rPr>
            <a:t>Blood samples should be saved for possible quantitative testing, but blood is not a good specimen for screening for many common drugs, including psychotropic agents, opiates, and stimulants</a:t>
          </a:r>
          <a:r>
            <a:rPr lang="en-US" sz="2100" b="1" baseline="0" dirty="0" smtClean="0">
              <a:solidFill>
                <a:srgbClr val="66FF33"/>
              </a:solidFill>
              <a:latin typeface="Aharoni" pitchFamily="2" charset="-79"/>
              <a:cs typeface="Aharoni" pitchFamily="2" charset="-79"/>
            </a:rPr>
            <a:t>.</a:t>
          </a:r>
          <a:endParaRPr lang="en-US" sz="2100" b="1" baseline="0" dirty="0">
            <a:solidFill>
              <a:srgbClr val="66FF33"/>
            </a:solidFill>
            <a:latin typeface="Aharoni" pitchFamily="2" charset="-79"/>
            <a:cs typeface="Aharoni" pitchFamily="2" charset="-79"/>
          </a:endParaRPr>
        </a:p>
      </dgm:t>
    </dgm:pt>
    <dgm:pt modelId="{74AFE47E-0D67-44BF-BBC8-C3A14183DC2D}" type="parTrans" cxnId="{D73CA518-B797-4FE7-AA80-D47D039AB102}">
      <dgm:prSet/>
      <dgm:spPr/>
      <dgm:t>
        <a:bodyPr/>
        <a:lstStyle/>
        <a:p>
          <a:endParaRPr lang="en-US"/>
        </a:p>
      </dgm:t>
    </dgm:pt>
    <dgm:pt modelId="{E2FA0933-5D75-468D-AC7A-B829875318FB}" type="sibTrans" cxnId="{D73CA518-B797-4FE7-AA80-D47D039AB102}">
      <dgm:prSet/>
      <dgm:spPr/>
      <dgm:t>
        <a:bodyPr/>
        <a:lstStyle/>
        <a:p>
          <a:endParaRPr lang="en-US"/>
        </a:p>
      </dgm:t>
    </dgm:pt>
    <dgm:pt modelId="{6F9EFEFF-7562-433F-93E5-7083080B2932}" type="pres">
      <dgm:prSet presAssocID="{A6BC7C46-8EB5-4C1B-8C10-A318D6E988A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008E10-B48A-4405-906B-A35825707599}" type="pres">
      <dgm:prSet presAssocID="{09A9F13B-D32C-45F2-83C7-7A31BC88D97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98A5E5-DE0A-4462-8E04-0D409ACBF9D6}" type="pres">
      <dgm:prSet presAssocID="{799B8BBF-B4DC-4B92-BA24-CB5714845676}" presName="spacer" presStyleCnt="0"/>
      <dgm:spPr/>
    </dgm:pt>
    <dgm:pt modelId="{C57102C2-77B7-4443-B8E0-3C8B66CD5EAC}" type="pres">
      <dgm:prSet presAssocID="{B4861937-D85D-4FF2-91D0-BC6AE6C177F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0A535B-CA88-423A-9C5D-065E8064977D}" type="pres">
      <dgm:prSet presAssocID="{BCF3849F-9E9B-4CB3-8F02-D6BAA00BDB6B}" presName="spacer" presStyleCnt="0"/>
      <dgm:spPr/>
    </dgm:pt>
    <dgm:pt modelId="{24375F30-6609-490D-998C-A2A1960A31F6}" type="pres">
      <dgm:prSet presAssocID="{CE404644-DC63-486B-AF05-E04C68870DA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A0DFD7-E222-440B-8EEE-AC77144AAD68}" type="pres">
      <dgm:prSet presAssocID="{CACDE286-8B79-4A6C-A5A9-30E755F986DE}" presName="spacer" presStyleCnt="0"/>
      <dgm:spPr/>
    </dgm:pt>
    <dgm:pt modelId="{DAF3322E-2B71-4E26-8F0D-D3E6CA324D7A}" type="pres">
      <dgm:prSet presAssocID="{EB4E21E5-A0C6-4EDF-9E80-D4C350EF68F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D5CC45-11FE-4D58-A7D7-589898F35B7C}" srcId="{A6BC7C46-8EB5-4C1B-8C10-A318D6E988A5}" destId="{B4861937-D85D-4FF2-91D0-BC6AE6C177F0}" srcOrd="1" destOrd="0" parTransId="{B0FCE930-7654-4859-8A7A-BD8F888EA1DC}" sibTransId="{BCF3849F-9E9B-4CB3-8F02-D6BAA00BDB6B}"/>
    <dgm:cxn modelId="{094D1885-7F09-4049-899D-68CF0BE833E3}" type="presOf" srcId="{09A9F13B-D32C-45F2-83C7-7A31BC88D97F}" destId="{2B008E10-B48A-4405-906B-A35825707599}" srcOrd="0" destOrd="0" presId="urn:microsoft.com/office/officeart/2005/8/layout/vList2"/>
    <dgm:cxn modelId="{5C1E5B85-F805-438E-8337-B12E29DE1782}" srcId="{A6BC7C46-8EB5-4C1B-8C10-A318D6E988A5}" destId="{CE404644-DC63-486B-AF05-E04C68870DA9}" srcOrd="2" destOrd="0" parTransId="{58524176-75FC-4EFF-8D66-2D3DD5D7084C}" sibTransId="{CACDE286-8B79-4A6C-A5A9-30E755F986DE}"/>
    <dgm:cxn modelId="{1DF887C3-3C38-4340-BEA5-01818CB0D553}" type="presOf" srcId="{B4861937-D85D-4FF2-91D0-BC6AE6C177F0}" destId="{C57102C2-77B7-4443-B8E0-3C8B66CD5EAC}" srcOrd="0" destOrd="0" presId="urn:microsoft.com/office/officeart/2005/8/layout/vList2"/>
    <dgm:cxn modelId="{79AB3D90-CB3D-44E9-9D16-6A7D278B7956}" srcId="{A6BC7C46-8EB5-4C1B-8C10-A318D6E988A5}" destId="{09A9F13B-D32C-45F2-83C7-7A31BC88D97F}" srcOrd="0" destOrd="0" parTransId="{BDF7F488-7F9D-43D8-949C-68F7213B1593}" sibTransId="{799B8BBF-B4DC-4B92-BA24-CB5714845676}"/>
    <dgm:cxn modelId="{D73CA518-B797-4FE7-AA80-D47D039AB102}" srcId="{A6BC7C46-8EB5-4C1B-8C10-A318D6E988A5}" destId="{EB4E21E5-A0C6-4EDF-9E80-D4C350EF68FB}" srcOrd="3" destOrd="0" parTransId="{74AFE47E-0D67-44BF-BBC8-C3A14183DC2D}" sibTransId="{E2FA0933-5D75-468D-AC7A-B829875318FB}"/>
    <dgm:cxn modelId="{46DE9CFD-3050-422B-919E-2A8772CB8514}" type="presOf" srcId="{CE404644-DC63-486B-AF05-E04C68870DA9}" destId="{24375F30-6609-490D-998C-A2A1960A31F6}" srcOrd="0" destOrd="0" presId="urn:microsoft.com/office/officeart/2005/8/layout/vList2"/>
    <dgm:cxn modelId="{7BEE0C2E-3E26-411E-8497-53F83AF5F08F}" type="presOf" srcId="{EB4E21E5-A0C6-4EDF-9E80-D4C350EF68FB}" destId="{DAF3322E-2B71-4E26-8F0D-D3E6CA324D7A}" srcOrd="0" destOrd="0" presId="urn:microsoft.com/office/officeart/2005/8/layout/vList2"/>
    <dgm:cxn modelId="{D688D6E9-1B70-4D39-BEBD-5F82751476D8}" type="presOf" srcId="{A6BC7C46-8EB5-4C1B-8C10-A318D6E988A5}" destId="{6F9EFEFF-7562-433F-93E5-7083080B2932}" srcOrd="0" destOrd="0" presId="urn:microsoft.com/office/officeart/2005/8/layout/vList2"/>
    <dgm:cxn modelId="{54D0C5D3-34C6-47F7-82FE-DA6311514E25}" type="presParOf" srcId="{6F9EFEFF-7562-433F-93E5-7083080B2932}" destId="{2B008E10-B48A-4405-906B-A35825707599}" srcOrd="0" destOrd="0" presId="urn:microsoft.com/office/officeart/2005/8/layout/vList2"/>
    <dgm:cxn modelId="{4D5FDA25-F120-4E08-9B52-887119C3C599}" type="presParOf" srcId="{6F9EFEFF-7562-433F-93E5-7083080B2932}" destId="{6E98A5E5-DE0A-4462-8E04-0D409ACBF9D6}" srcOrd="1" destOrd="0" presId="urn:microsoft.com/office/officeart/2005/8/layout/vList2"/>
    <dgm:cxn modelId="{2FA00BB9-3922-4BD6-ACFB-0A57B5E8F051}" type="presParOf" srcId="{6F9EFEFF-7562-433F-93E5-7083080B2932}" destId="{C57102C2-77B7-4443-B8E0-3C8B66CD5EAC}" srcOrd="2" destOrd="0" presId="urn:microsoft.com/office/officeart/2005/8/layout/vList2"/>
    <dgm:cxn modelId="{C3E6B5B6-9961-4E97-8B5B-68FE37842E5D}" type="presParOf" srcId="{6F9EFEFF-7562-433F-93E5-7083080B2932}" destId="{720A535B-CA88-423A-9C5D-065E8064977D}" srcOrd="3" destOrd="0" presId="urn:microsoft.com/office/officeart/2005/8/layout/vList2"/>
    <dgm:cxn modelId="{D480DE8F-CF04-4018-B95A-F67AEDA73E29}" type="presParOf" srcId="{6F9EFEFF-7562-433F-93E5-7083080B2932}" destId="{24375F30-6609-490D-998C-A2A1960A31F6}" srcOrd="4" destOrd="0" presId="urn:microsoft.com/office/officeart/2005/8/layout/vList2"/>
    <dgm:cxn modelId="{DF244B47-261F-470F-A3B4-F1526D8AE124}" type="presParOf" srcId="{6F9EFEFF-7562-433F-93E5-7083080B2932}" destId="{9AA0DFD7-E222-440B-8EEE-AC77144AAD68}" srcOrd="5" destOrd="0" presId="urn:microsoft.com/office/officeart/2005/8/layout/vList2"/>
    <dgm:cxn modelId="{C4D6578D-7564-4C0F-B32C-A97C2287F715}" type="presParOf" srcId="{6F9EFEFF-7562-433F-93E5-7083080B2932}" destId="{DAF3322E-2B71-4E26-8F0D-D3E6CA324D7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A12458-F070-46B9-AED4-52F57FD35713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65C4116-CC92-45AC-967E-6F9F12D460CD}">
      <dgm:prSet/>
      <dgm:spPr/>
      <dgm:t>
        <a:bodyPr/>
        <a:lstStyle/>
        <a:p>
          <a:pPr rtl="0"/>
          <a:r>
            <a:rPr lang="en-US" b="1" dirty="0" smtClean="0"/>
            <a:t>a. An elevated anion-gap acidosis is usually caused by an accumulation of lactic acid but may also be caused by other unmeasured acid anions such as </a:t>
          </a:r>
          <a:r>
            <a:rPr lang="en-US" b="1" dirty="0" err="1" smtClean="0"/>
            <a:t>formate</a:t>
          </a:r>
          <a:r>
            <a:rPr lang="en-US" b="1" dirty="0" smtClean="0"/>
            <a:t> (</a:t>
          </a:r>
          <a:r>
            <a:rPr lang="en-US" b="1" dirty="0" err="1" smtClean="0"/>
            <a:t>eg</a:t>
          </a:r>
          <a:r>
            <a:rPr lang="en-US" b="1" dirty="0" smtClean="0"/>
            <a:t>, methanol poisoning) or oxalate (</a:t>
          </a:r>
          <a:r>
            <a:rPr lang="en-US" b="1" dirty="0" err="1" smtClean="0"/>
            <a:t>eg</a:t>
          </a:r>
          <a:r>
            <a:rPr lang="en-US" b="1" dirty="0" smtClean="0"/>
            <a:t>, ethylene glycol poisoning).</a:t>
          </a:r>
          <a:endParaRPr lang="en-US" dirty="0"/>
        </a:p>
      </dgm:t>
    </dgm:pt>
    <dgm:pt modelId="{DC1610E0-A69B-4737-9144-0F9E6E1D9C40}" type="parTrans" cxnId="{FA93BE4C-FDBA-427B-BAFD-1AD2BABCAB62}">
      <dgm:prSet/>
      <dgm:spPr/>
      <dgm:t>
        <a:bodyPr/>
        <a:lstStyle/>
        <a:p>
          <a:endParaRPr lang="en-US"/>
        </a:p>
      </dgm:t>
    </dgm:pt>
    <dgm:pt modelId="{EF148F2C-6EF6-4707-91B7-20EE92CA0D8B}" type="sibTrans" cxnId="{FA93BE4C-FDBA-427B-BAFD-1AD2BABCAB62}">
      <dgm:prSet/>
      <dgm:spPr/>
      <dgm:t>
        <a:bodyPr/>
        <a:lstStyle/>
        <a:p>
          <a:endParaRPr lang="en-US"/>
        </a:p>
      </dgm:t>
    </dgm:pt>
    <dgm:pt modelId="{DBAEB3C7-6326-411E-AD17-9E51AFFCEB5C}">
      <dgm:prSet/>
      <dgm:spPr/>
      <dgm:t>
        <a:bodyPr/>
        <a:lstStyle/>
        <a:p>
          <a:pPr rtl="0"/>
          <a:r>
            <a:rPr lang="en-US" b="1" dirty="0" smtClean="0"/>
            <a:t>b. In any patient with an elevated anion gap, also check the </a:t>
          </a:r>
          <a:r>
            <a:rPr lang="en-US" b="1" dirty="0" err="1" smtClean="0"/>
            <a:t>osmolar</a:t>
          </a:r>
          <a:r>
            <a:rPr lang="en-US" b="1" dirty="0" smtClean="0"/>
            <a:t> gap; a combination of elevated anion and </a:t>
          </a:r>
          <a:r>
            <a:rPr lang="en-US" b="1" dirty="0" err="1" smtClean="0"/>
            <a:t>osmolar</a:t>
          </a:r>
          <a:r>
            <a:rPr lang="en-US" b="1" dirty="0" smtClean="0"/>
            <a:t> gaps suggests poisoning by </a:t>
          </a:r>
          <a:r>
            <a:rPr lang="en-US" b="1" u="sng" dirty="0" smtClean="0"/>
            <a:t>methanol or ethylene glycol</a:t>
          </a:r>
          <a:r>
            <a:rPr lang="en-US" b="1" dirty="0" smtClean="0"/>
            <a:t>. </a:t>
          </a:r>
        </a:p>
        <a:p>
          <a:pPr rtl="0"/>
          <a:r>
            <a:rPr lang="en-US" b="1" i="1" dirty="0" smtClean="0"/>
            <a:t>Note: </a:t>
          </a:r>
          <a:r>
            <a:rPr lang="en-US" b="1" dirty="0" smtClean="0"/>
            <a:t>Combined </a:t>
          </a:r>
          <a:r>
            <a:rPr lang="en-US" b="1" dirty="0" err="1" smtClean="0"/>
            <a:t>osmolar</a:t>
          </a:r>
          <a:r>
            <a:rPr lang="en-US" b="1" dirty="0" smtClean="0"/>
            <a:t>- and anion gap elevation may also be seen with severe alcoholic </a:t>
          </a:r>
          <a:r>
            <a:rPr lang="en-US" b="1" dirty="0" err="1" smtClean="0"/>
            <a:t>ketoacidosis</a:t>
          </a:r>
          <a:r>
            <a:rPr lang="en-US" b="1" dirty="0" smtClean="0"/>
            <a:t> and diabetic </a:t>
          </a:r>
          <a:r>
            <a:rPr lang="en-US" b="1" dirty="0" err="1" smtClean="0"/>
            <a:t>ketoacidosis</a:t>
          </a:r>
          <a:r>
            <a:rPr lang="en-US" b="1" dirty="0" smtClean="0"/>
            <a:t>.</a:t>
          </a:r>
          <a:endParaRPr lang="en-US" dirty="0"/>
        </a:p>
      </dgm:t>
    </dgm:pt>
    <dgm:pt modelId="{6DEF881F-AFB5-4C04-A860-6C36BAA4DD2E}" type="parTrans" cxnId="{BE9CB75D-F0B8-4792-9884-163BB9C11D17}">
      <dgm:prSet/>
      <dgm:spPr/>
      <dgm:t>
        <a:bodyPr/>
        <a:lstStyle/>
        <a:p>
          <a:endParaRPr lang="en-US"/>
        </a:p>
      </dgm:t>
    </dgm:pt>
    <dgm:pt modelId="{0E3D41BB-8584-42BE-B311-EEC198E9AA20}" type="sibTrans" cxnId="{BE9CB75D-F0B8-4792-9884-163BB9C11D17}">
      <dgm:prSet/>
      <dgm:spPr/>
      <dgm:t>
        <a:bodyPr/>
        <a:lstStyle/>
        <a:p>
          <a:endParaRPr lang="en-US"/>
        </a:p>
      </dgm:t>
    </dgm:pt>
    <dgm:pt modelId="{07785BDD-F3D3-4820-A289-3B6A6BF17E1C}">
      <dgm:prSet/>
      <dgm:spPr/>
      <dgm:t>
        <a:bodyPr/>
        <a:lstStyle/>
        <a:p>
          <a:pPr rtl="0"/>
          <a:r>
            <a:rPr lang="en-US" b="1" dirty="0" smtClean="0"/>
            <a:t>c. A narrow anion gap may occur with an overdose by lithium, bromide, or nitrate, all of which can increase the serum chloride level measured by some laboratory instruments.</a:t>
          </a:r>
          <a:endParaRPr lang="en-US" dirty="0"/>
        </a:p>
      </dgm:t>
    </dgm:pt>
    <dgm:pt modelId="{5576A81D-D7A3-4A31-9A73-3CA511D23A4F}" type="parTrans" cxnId="{644822A5-50D0-412D-97C4-3177B52ABC9C}">
      <dgm:prSet/>
      <dgm:spPr/>
      <dgm:t>
        <a:bodyPr/>
        <a:lstStyle/>
        <a:p>
          <a:endParaRPr lang="en-US"/>
        </a:p>
      </dgm:t>
    </dgm:pt>
    <dgm:pt modelId="{E3A46B35-AAB0-423C-9A8C-CD64241797C5}" type="sibTrans" cxnId="{644822A5-50D0-412D-97C4-3177B52ABC9C}">
      <dgm:prSet/>
      <dgm:spPr/>
      <dgm:t>
        <a:bodyPr/>
        <a:lstStyle/>
        <a:p>
          <a:endParaRPr lang="en-US"/>
        </a:p>
      </dgm:t>
    </dgm:pt>
    <dgm:pt modelId="{6544B162-6A77-4787-935F-4F839CBA3F3B}" type="pres">
      <dgm:prSet presAssocID="{86A12458-F070-46B9-AED4-52F57FD357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DD9FC0-2673-48D3-92A0-E897E4D4B431}" type="pres">
      <dgm:prSet presAssocID="{B65C4116-CC92-45AC-967E-6F9F12D460C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5194C6-D824-413B-B582-7D7E8CE2DFBB}" type="pres">
      <dgm:prSet presAssocID="{EF148F2C-6EF6-4707-91B7-20EE92CA0D8B}" presName="spacer" presStyleCnt="0"/>
      <dgm:spPr/>
      <dgm:t>
        <a:bodyPr/>
        <a:lstStyle/>
        <a:p>
          <a:endParaRPr lang="en-US"/>
        </a:p>
      </dgm:t>
    </dgm:pt>
    <dgm:pt modelId="{433A864D-5104-48AE-A754-4D1C7DB2EB8B}" type="pres">
      <dgm:prSet presAssocID="{DBAEB3C7-6326-411E-AD17-9E51AFFCEB5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EEE7F-37C6-4C31-BAB0-19A32239D3AA}" type="pres">
      <dgm:prSet presAssocID="{0E3D41BB-8584-42BE-B311-EEC198E9AA20}" presName="spacer" presStyleCnt="0"/>
      <dgm:spPr/>
      <dgm:t>
        <a:bodyPr/>
        <a:lstStyle/>
        <a:p>
          <a:endParaRPr lang="en-US"/>
        </a:p>
      </dgm:t>
    </dgm:pt>
    <dgm:pt modelId="{CBA1EE94-2644-4A8B-9FAF-9708AA50DEF4}" type="pres">
      <dgm:prSet presAssocID="{07785BDD-F3D3-4820-A289-3B6A6BF17E1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93BE4C-FDBA-427B-BAFD-1AD2BABCAB62}" srcId="{86A12458-F070-46B9-AED4-52F57FD35713}" destId="{B65C4116-CC92-45AC-967E-6F9F12D460CD}" srcOrd="0" destOrd="0" parTransId="{DC1610E0-A69B-4737-9144-0F9E6E1D9C40}" sibTransId="{EF148F2C-6EF6-4707-91B7-20EE92CA0D8B}"/>
    <dgm:cxn modelId="{BE9CB75D-F0B8-4792-9884-163BB9C11D17}" srcId="{86A12458-F070-46B9-AED4-52F57FD35713}" destId="{DBAEB3C7-6326-411E-AD17-9E51AFFCEB5C}" srcOrd="1" destOrd="0" parTransId="{6DEF881F-AFB5-4C04-A860-6C36BAA4DD2E}" sibTransId="{0E3D41BB-8584-42BE-B311-EEC198E9AA20}"/>
    <dgm:cxn modelId="{0C348596-6A7F-4168-858C-019413C85642}" type="presOf" srcId="{DBAEB3C7-6326-411E-AD17-9E51AFFCEB5C}" destId="{433A864D-5104-48AE-A754-4D1C7DB2EB8B}" srcOrd="0" destOrd="0" presId="urn:microsoft.com/office/officeart/2005/8/layout/vList2"/>
    <dgm:cxn modelId="{F3D18D07-0582-4100-877E-101622DCB9FF}" type="presOf" srcId="{07785BDD-F3D3-4820-A289-3B6A6BF17E1C}" destId="{CBA1EE94-2644-4A8B-9FAF-9708AA50DEF4}" srcOrd="0" destOrd="0" presId="urn:microsoft.com/office/officeart/2005/8/layout/vList2"/>
    <dgm:cxn modelId="{644822A5-50D0-412D-97C4-3177B52ABC9C}" srcId="{86A12458-F070-46B9-AED4-52F57FD35713}" destId="{07785BDD-F3D3-4820-A289-3B6A6BF17E1C}" srcOrd="2" destOrd="0" parTransId="{5576A81D-D7A3-4A31-9A73-3CA511D23A4F}" sibTransId="{E3A46B35-AAB0-423C-9A8C-CD64241797C5}"/>
    <dgm:cxn modelId="{F77D4703-0040-4B67-BE79-7C49E5783E7F}" type="presOf" srcId="{86A12458-F070-46B9-AED4-52F57FD35713}" destId="{6544B162-6A77-4787-935F-4F839CBA3F3B}" srcOrd="0" destOrd="0" presId="urn:microsoft.com/office/officeart/2005/8/layout/vList2"/>
    <dgm:cxn modelId="{393D786D-283E-4DB0-BACA-B53311FD5B7C}" type="presOf" srcId="{B65C4116-CC92-45AC-967E-6F9F12D460CD}" destId="{A9DD9FC0-2673-48D3-92A0-E897E4D4B431}" srcOrd="0" destOrd="0" presId="urn:microsoft.com/office/officeart/2005/8/layout/vList2"/>
    <dgm:cxn modelId="{F913CB02-5BE0-4C1A-9A05-15012F9AF385}" type="presParOf" srcId="{6544B162-6A77-4787-935F-4F839CBA3F3B}" destId="{A9DD9FC0-2673-48D3-92A0-E897E4D4B431}" srcOrd="0" destOrd="0" presId="urn:microsoft.com/office/officeart/2005/8/layout/vList2"/>
    <dgm:cxn modelId="{620DE320-F70C-43B1-AAF5-8B12596B83F2}" type="presParOf" srcId="{6544B162-6A77-4787-935F-4F839CBA3F3B}" destId="{BA5194C6-D824-413B-B582-7D7E8CE2DFBB}" srcOrd="1" destOrd="0" presId="urn:microsoft.com/office/officeart/2005/8/layout/vList2"/>
    <dgm:cxn modelId="{6E470A2B-5F99-42BD-A202-818AB6E3A403}" type="presParOf" srcId="{6544B162-6A77-4787-935F-4F839CBA3F3B}" destId="{433A864D-5104-48AE-A754-4D1C7DB2EB8B}" srcOrd="2" destOrd="0" presId="urn:microsoft.com/office/officeart/2005/8/layout/vList2"/>
    <dgm:cxn modelId="{D58280B2-5C86-4DEC-B8C8-486329FE1505}" type="presParOf" srcId="{6544B162-6A77-4787-935F-4F839CBA3F3B}" destId="{CC5EEE7F-37C6-4C31-BAB0-19A32239D3AA}" srcOrd="3" destOrd="0" presId="urn:microsoft.com/office/officeart/2005/8/layout/vList2"/>
    <dgm:cxn modelId="{059C9382-B2CF-4636-A4D6-8848E07B418F}" type="presParOf" srcId="{6544B162-6A77-4787-935F-4F839CBA3F3B}" destId="{CBA1EE94-2644-4A8B-9FAF-9708AA50DEF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0B9E7E-F325-4E8D-B3D6-26A7374E170F}" type="datetimeFigureOut">
              <a:rPr lang="en-US"/>
              <a:pPr>
                <a:defRPr/>
              </a:pPr>
              <a:t>8/27/2020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2F6B8C6-C167-41B0-AC85-2D80777FC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215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21B7E9-57B5-4FEF-811F-AA967BD66D07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22395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000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716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16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8EBB3-F841-4990-956A-2EA7402A7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B3B11F7-003B-4DE2-8159-64BCEE33D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  <p:sldLayoutId id="2147484549" r:id="rId12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57200"/>
            <a:ext cx="8458200" cy="27432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MANAGEMENT OF ACUTE POISONING</a:t>
            </a:r>
            <a:b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</a:b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/>
            </a:r>
            <a:b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</a:b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/>
            </a:r>
            <a:b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</a:br>
            <a:r>
              <a:rPr lang="en-GB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LY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د.</a:t>
            </a:r>
            <a:r>
              <a:rPr lang="ar-LY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سمير </a:t>
            </a:r>
            <a:r>
              <a:rPr lang="ar-LY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المرغني</a:t>
            </a:r>
            <a:r>
              <a:rPr lang="ar-LY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ar-LY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دكتوراة</a:t>
            </a:r>
            <a:r>
              <a:rPr lang="ar-LY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في البصمة الوراثية-بريطانيا </a:t>
            </a:r>
            <a:r>
              <a:rPr lang="en-GB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LY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استاذ مساعد-كلية </a:t>
            </a:r>
            <a:r>
              <a:rPr lang="ar-LY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الطب </a:t>
            </a:r>
            <a:r>
              <a:rPr lang="ar-LY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-جامعة بنغازي</a:t>
            </a:r>
            <a:br>
              <a:rPr lang="ar-LY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LY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رئيس قسم الطب الشرعي والسموم-كلية الطب-جامعة </a:t>
            </a:r>
            <a:r>
              <a:rPr lang="ar-LY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اجدابيا</a:t>
            </a:r>
            <a:r>
              <a:rPr lang="en-GB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LY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والجامعة الدولية الليبية للعلوم الطبية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/>
            </a:r>
            <a:b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</a:br>
            <a:endParaRPr lang="en-US" sz="6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533400"/>
            <a:ext cx="8915400" cy="59436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en-US" sz="3800" b="1" dirty="0" smtClean="0">
                <a:solidFill>
                  <a:srgbClr val="FF0066"/>
                </a:solidFill>
              </a:rPr>
              <a:t>			</a:t>
            </a:r>
            <a:r>
              <a:rPr lang="en-US" sz="4800" b="1" dirty="0" smtClean="0">
                <a:solidFill>
                  <a:srgbClr val="FFFF00"/>
                </a:solidFill>
                <a:latin typeface="Aardvark Cafe" pitchFamily="2" charset="0"/>
              </a:rPr>
              <a:t>Try to identify the poison</a:t>
            </a:r>
            <a:endParaRPr lang="en-US" sz="3800" b="1" dirty="0" smtClean="0">
              <a:solidFill>
                <a:srgbClr val="FFFF00"/>
              </a:solidFill>
              <a:latin typeface="Aardvark Cafe" pitchFamily="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800" b="1" dirty="0" smtClean="0"/>
          </a:p>
          <a:p>
            <a:pPr eaLnBrk="1" hangingPunct="1">
              <a:lnSpc>
                <a:spcPct val="90000"/>
              </a:lnSpc>
            </a:pPr>
            <a:r>
              <a:rPr lang="en-US" sz="3400" b="1" dirty="0" smtClean="0"/>
              <a:t>Accurate and complete history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400" b="1" dirty="0" smtClean="0"/>
          </a:p>
          <a:p>
            <a:pPr eaLnBrk="1" hangingPunct="1">
              <a:lnSpc>
                <a:spcPct val="90000"/>
              </a:lnSpc>
            </a:pPr>
            <a:r>
              <a:rPr lang="en-US" sz="3400" b="1" dirty="0" smtClean="0"/>
              <a:t>History from sources other than patient (family, friends, pharmacist, &amp; pill bottles at the scene).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400" b="1" dirty="0" smtClean="0"/>
          </a:p>
          <a:p>
            <a:pPr eaLnBrk="1" hangingPunct="1">
              <a:lnSpc>
                <a:spcPct val="90000"/>
              </a:lnSpc>
            </a:pPr>
            <a:r>
              <a:rPr lang="en-US" sz="3400" b="1" dirty="0" smtClean="0"/>
              <a:t>Attempt to establish the time and amount of the ingestion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400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457200"/>
            <a:ext cx="8382000" cy="61722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en-US" sz="4200" b="1" dirty="0" smtClean="0">
                <a:solidFill>
                  <a:srgbClr val="FFFF00"/>
                </a:solidFill>
                <a:latin typeface="Aardvark Cafe" pitchFamily="2" charset="0"/>
              </a:rPr>
              <a:t>CAREFUL PHYSICAL EXAM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b="1" dirty="0" smtClean="0"/>
              <a:t>Based on knowledge of drug pharmacology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b="1" dirty="0" smtClean="0"/>
              <a:t>The vital signs should be monitored accurately. 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b="1" dirty="0" smtClean="0"/>
              <a:t>Level of consciousness </a:t>
            </a:r>
            <a:r>
              <a:rPr lang="en-US" sz="3000" b="1" dirty="0" err="1" smtClean="0"/>
              <a:t>pupillary</a:t>
            </a:r>
            <a:r>
              <a:rPr lang="en-US" sz="3000" b="1" dirty="0" smtClean="0"/>
              <a:t> size and reaction to light.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b="1" dirty="0" smtClean="0"/>
              <a:t>Skin examination and breath odors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b="1" dirty="0" smtClean="0"/>
              <a:t>Recognizing toxidromes.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b="1" dirty="0" smtClean="0"/>
              <a:t>Exam should include evaluation for head trauma, focal neurological findings, needle track marks.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915400" cy="11430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800" dirty="0" smtClean="0">
                <a:solidFill>
                  <a:srgbClr val="FFFF00"/>
                </a:solidFill>
                <a:latin typeface="Resident Evil" pitchFamily="34" charset="0"/>
              </a:rPr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495800"/>
          </a:xfrm>
        </p:spPr>
        <p:txBody>
          <a:bodyPr/>
          <a:lstStyle/>
          <a:p>
            <a:pPr marL="1143000" indent="-1143000">
              <a:buFont typeface="+mj-lt"/>
              <a:buAutoNum type="arabicPeriod"/>
            </a:pPr>
            <a:r>
              <a:rPr lang="en-US" sz="6000" b="1" cap="small" dirty="0" smtClean="0">
                <a:solidFill>
                  <a:srgbClr val="FFFF00"/>
                </a:solidFill>
                <a:latin typeface="Algerian" pitchFamily="82" charset="0"/>
              </a:rPr>
              <a:t>Toxicology Screening</a:t>
            </a:r>
          </a:p>
          <a:p>
            <a:pPr marL="1143000" indent="-1143000">
              <a:buFont typeface="+mj-lt"/>
              <a:buAutoNum type="arabicPeriod"/>
            </a:pPr>
            <a:r>
              <a:rPr lang="en-US" sz="6000" b="1" cap="small" dirty="0" smtClean="0">
                <a:solidFill>
                  <a:srgbClr val="FFFF00"/>
                </a:solidFill>
                <a:latin typeface="Algerian" pitchFamily="82" charset="0"/>
              </a:rPr>
              <a:t>Essential clinical laboratory tests</a:t>
            </a:r>
            <a:endParaRPr lang="en-US" sz="6000" b="1" cap="small" dirty="0">
              <a:solidFill>
                <a:srgbClr val="FFFF0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685800"/>
            <a:ext cx="8229600" cy="838200"/>
          </a:xfrm>
        </p:spPr>
        <p:txBody>
          <a:bodyPr>
            <a:normAutofit fontScale="90000"/>
          </a:bodyPr>
          <a:lstStyle/>
          <a:p>
            <a:pPr algn="r"/>
            <a:r>
              <a:rPr lang="en-US" sz="7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Resident Evil" pitchFamily="34" charset="0"/>
              </a:rPr>
              <a:t>Toxicology Screening</a:t>
            </a:r>
            <a:br>
              <a:rPr lang="en-US" sz="7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Resident Evil" pitchFamily="34" charset="0"/>
              </a:rPr>
            </a:br>
            <a:endParaRPr lang="en-US" sz="7200" dirty="0">
              <a:latin typeface="Resident Evil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86800" cy="5562600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Quantitative serum levels of </a:t>
            </a:r>
            <a:r>
              <a:rPr lang="en-US" b="1" dirty="0" smtClean="0">
                <a:solidFill>
                  <a:srgbClr val="FFFF00"/>
                </a:solidFill>
              </a:rPr>
              <a:t>Acetaminophen, </a:t>
            </a:r>
            <a:r>
              <a:rPr lang="en-US" b="1" dirty="0" err="1" smtClean="0">
                <a:solidFill>
                  <a:srgbClr val="FFFF00"/>
                </a:solidFill>
              </a:rPr>
              <a:t>Salicylates</a:t>
            </a:r>
            <a:r>
              <a:rPr lang="en-US" b="1" dirty="0" smtClean="0">
                <a:solidFill>
                  <a:srgbClr val="FFFF00"/>
                </a:solidFill>
              </a:rPr>
              <a:t>, </a:t>
            </a:r>
            <a:r>
              <a:rPr lang="en-US" b="1" dirty="0" err="1" smtClean="0">
                <a:solidFill>
                  <a:srgbClr val="FFFF00"/>
                </a:solidFill>
              </a:rPr>
              <a:t>Digoxin</a:t>
            </a:r>
            <a:r>
              <a:rPr lang="en-US" b="1" dirty="0" smtClean="0">
                <a:solidFill>
                  <a:srgbClr val="FFFF00"/>
                </a:solidFill>
              </a:rPr>
              <a:t>, Iron, Lithium, Methanol, </a:t>
            </a:r>
            <a:r>
              <a:rPr lang="en-US" b="1" dirty="0" err="1" smtClean="0">
                <a:solidFill>
                  <a:srgbClr val="FFFF00"/>
                </a:solidFill>
              </a:rPr>
              <a:t>Theophylline</a:t>
            </a:r>
            <a:r>
              <a:rPr lang="en-US" b="1" dirty="0" smtClean="0">
                <a:solidFill>
                  <a:srgbClr val="FFFF00"/>
                </a:solidFill>
              </a:rPr>
              <a:t>, </a:t>
            </a:r>
            <a:r>
              <a:rPr lang="en-US" b="1" dirty="0" err="1" smtClean="0">
                <a:solidFill>
                  <a:srgbClr val="FFFF00"/>
                </a:solidFill>
              </a:rPr>
              <a:t>Phenobarb</a:t>
            </a:r>
            <a:r>
              <a:rPr lang="en-US" b="1" dirty="0" smtClean="0">
                <a:solidFill>
                  <a:srgbClr val="FFFF00"/>
                </a:solidFill>
              </a:rPr>
              <a:t>, Ethylene glycol</a:t>
            </a:r>
            <a:r>
              <a:rPr lang="en-US" dirty="0" smtClean="0">
                <a:solidFill>
                  <a:srgbClr val="FFFF00"/>
                </a:solidFill>
              </a:rPr>
              <a:t> may influence therapy. </a:t>
            </a:r>
          </a:p>
          <a:p>
            <a:pPr lvl="1"/>
            <a:r>
              <a:rPr lang="en-US" b="1" dirty="0" err="1" smtClean="0"/>
              <a:t>Toxico</a:t>
            </a:r>
            <a:r>
              <a:rPr lang="en-US" b="1" dirty="0" smtClean="0"/>
              <a:t> screening provides direct evidence of ingestion, but must not affect initial management (first 6-8 hrs) and should not await results. </a:t>
            </a:r>
          </a:p>
          <a:p>
            <a:pPr lvl="1"/>
            <a:r>
              <a:rPr lang="en-US" b="1" dirty="0" smtClean="0"/>
              <a:t>The management must depend mainly on the clinical status and available lab studies 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010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TOXICOLOGY SCREENING</a:t>
            </a:r>
            <a:endParaRPr lang="en-US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295400"/>
          <a:ext cx="88392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915400" cy="1143000"/>
          </a:xfrm>
        </p:spPr>
        <p:txBody>
          <a:bodyPr/>
          <a:lstStyle/>
          <a:p>
            <a:pPr algn="r"/>
            <a:r>
              <a:rPr lang="en-US" sz="4800" b="1" cap="small" dirty="0" smtClean="0">
                <a:solidFill>
                  <a:srgbClr val="FFFF00"/>
                </a:solidFill>
                <a:latin typeface="Resident Evil" pitchFamily="34" charset="0"/>
              </a:rPr>
              <a:t>Limitations of toxicology screens</a:t>
            </a:r>
            <a:endParaRPr lang="en-US" sz="4800" cap="small" dirty="0">
              <a:solidFill>
                <a:srgbClr val="FFFF00"/>
              </a:solidFill>
              <a:latin typeface="Resident Evi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839200" cy="54864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Clr>
                <a:srgbClr val="FFFF00"/>
              </a:buClr>
              <a:buFont typeface="+mj-lt"/>
              <a:buAutoNum type="arabicPeriod"/>
            </a:pPr>
            <a:r>
              <a:rPr lang="en-US" b="1" dirty="0" smtClean="0"/>
              <a:t>Comprehensive toxicology screens may look specifically for only </a:t>
            </a:r>
            <a:r>
              <a:rPr lang="en-US" dirty="0" smtClean="0"/>
              <a:t>40–50 drugs out of more than 10,000 possible drugs or toxins (or 6 million chemicals). </a:t>
            </a:r>
          </a:p>
          <a:p>
            <a:pPr marL="1314450" lvl="2" indent="-514350"/>
            <a:r>
              <a:rPr lang="en-US" dirty="0" smtClean="0"/>
              <a:t>However, these 40–50 drugs account for more than 80% of overdoses.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609600" indent="-609600">
              <a:lnSpc>
                <a:spcPct val="90000"/>
              </a:lnSpc>
              <a:buClr>
                <a:srgbClr val="FFFF00"/>
              </a:buClr>
              <a:buSzPct val="110000"/>
              <a:buFont typeface="+mj-lt"/>
              <a:buAutoNum type="arabicPeriod"/>
            </a:pPr>
            <a:r>
              <a:rPr lang="en-US" b="1" dirty="0" smtClean="0"/>
              <a:t> The time factor for reading toxicology screening is very long .</a:t>
            </a:r>
          </a:p>
          <a:p>
            <a:pPr marL="609600" indent="-609600">
              <a:lnSpc>
                <a:spcPct val="90000"/>
              </a:lnSpc>
              <a:buClr>
                <a:srgbClr val="FFFF00"/>
              </a:buClr>
              <a:buSzPct val="110000"/>
              <a:buFont typeface="+mj-lt"/>
              <a:buAutoNum type="arabicPeriod"/>
            </a:pPr>
            <a:r>
              <a:rPr lang="en-US" b="1" dirty="0" smtClean="0"/>
              <a:t>If the initial urine screen is done too soon after ingestion. The drugs found on the screen may not be responsible for the symptoms seen, especially if the drugs are not </a:t>
            </a:r>
            <a:r>
              <a:rPr lang="en-US" b="1" dirty="0" err="1" smtClean="0"/>
              <a:t>quantitated</a:t>
            </a:r>
            <a:r>
              <a:rPr lang="en-US" b="1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686800" cy="792163"/>
          </a:xfrm>
        </p:spPr>
        <p:txBody>
          <a:bodyPr>
            <a:noAutofit/>
          </a:bodyPr>
          <a:lstStyle/>
          <a:p>
            <a:pPr algn="r" eaLnBrk="1" hangingPunct="1"/>
            <a:r>
              <a:rPr lang="en-US" sz="8800" b="1" dirty="0" smtClean="0">
                <a:solidFill>
                  <a:srgbClr val="FFFF00"/>
                </a:solidFill>
                <a:latin typeface="Resident Evil" pitchFamily="34" charset="0"/>
              </a:rPr>
              <a:t>Investigations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915400" cy="55626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b="1" i="1" dirty="0" smtClean="0"/>
              <a:t>CBC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b="1" i="1" dirty="0" smtClean="0"/>
              <a:t>LFT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b="1" i="1" dirty="0" smtClean="0"/>
              <a:t>RFT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b="1" i="1" dirty="0" smtClean="0"/>
              <a:t>Electrolytes, CPK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b="1" i="1" dirty="0" smtClean="0"/>
              <a:t>Blood Sugar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b="1" i="1" dirty="0" smtClean="0"/>
              <a:t>Arterial Blood Gas </a:t>
            </a:r>
            <a:endParaRPr lang="en-US" sz="2400" dirty="0" smtClean="0"/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2400" dirty="0" smtClean="0"/>
              <a:t>CO, </a:t>
            </a:r>
            <a:r>
              <a:rPr lang="en-US" sz="2400" dirty="0" err="1" smtClean="0"/>
              <a:t>MetHgb</a:t>
            </a:r>
            <a:r>
              <a:rPr lang="en-US" sz="2400" dirty="0" smtClean="0"/>
              <a:t>, Cyanide toxicity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2400" dirty="0" smtClean="0"/>
              <a:t>Respiratory or metabolic acidosis Example (</a:t>
            </a:r>
            <a:r>
              <a:rPr lang="en-US" sz="2400" dirty="0" err="1" smtClean="0"/>
              <a:t>Salicylates</a:t>
            </a:r>
            <a:r>
              <a:rPr lang="en-US" sz="2400" dirty="0" smtClean="0"/>
              <a:t>)</a:t>
            </a:r>
            <a:endParaRPr lang="en-US" sz="2400" b="1" i="1" dirty="0" smtClean="0"/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400" b="1" i="1" dirty="0" smtClean="0">
                <a:solidFill>
                  <a:schemeClr val="tx2"/>
                </a:solidFill>
              </a:rPr>
              <a:t>7</a:t>
            </a:r>
            <a:r>
              <a:rPr lang="en-US" sz="2400" b="1" i="1" dirty="0" smtClean="0"/>
              <a:t>.  Urinalysis</a:t>
            </a:r>
            <a:endParaRPr lang="en-US" sz="2400" dirty="0" smtClean="0"/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2400" dirty="0" smtClean="0"/>
              <a:t>Ferric chloride test for </a:t>
            </a:r>
            <a:r>
              <a:rPr lang="en-US" sz="2400" dirty="0" err="1" smtClean="0"/>
              <a:t>salicylates</a:t>
            </a:r>
            <a:endParaRPr lang="en-US" sz="2400" dirty="0" smtClean="0"/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2400" dirty="0" err="1" smtClean="0"/>
              <a:t>Ketones</a:t>
            </a:r>
            <a:r>
              <a:rPr lang="en-US" sz="2400" dirty="0" smtClean="0"/>
              <a:t> ( </a:t>
            </a:r>
            <a:r>
              <a:rPr lang="en-US" sz="2400" dirty="0" err="1" smtClean="0"/>
              <a:t>salicylates</a:t>
            </a:r>
            <a:r>
              <a:rPr lang="en-US" sz="2400" dirty="0" smtClean="0"/>
              <a:t>, </a:t>
            </a:r>
            <a:r>
              <a:rPr lang="en-US" sz="2400" dirty="0" err="1" smtClean="0"/>
              <a:t>ketoacidosis</a:t>
            </a:r>
            <a:r>
              <a:rPr lang="en-US" sz="2400" dirty="0" smtClean="0"/>
              <a:t> )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2400" dirty="0" smtClean="0"/>
              <a:t>Calcium oxalate crystals </a:t>
            </a:r>
            <a:r>
              <a:rPr lang="en-US" sz="2000" dirty="0" smtClean="0"/>
              <a:t>(ethylene glycol and oxalic acid )</a:t>
            </a: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304800"/>
            <a:ext cx="8229600" cy="6019800"/>
          </a:xfrm>
        </p:spPr>
        <p:txBody>
          <a:bodyPr>
            <a:normAutofit lnSpcReduction="10000"/>
          </a:bodyPr>
          <a:lstStyle/>
          <a:p>
            <a:pPr marL="274320" indent="-274320" algn="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8000" b="1" dirty="0" smtClean="0">
                <a:latin typeface="Resident Evil" pitchFamily="34" charset="0"/>
              </a:rPr>
              <a:t>Osmolal Gap</a:t>
            </a:r>
          </a:p>
          <a:p>
            <a:pPr marL="274320" indent="-274320" algn="ct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b="1" u="sng" dirty="0" smtClean="0"/>
              <a:t>OG = (measured serum osmolality) – (calculated </a:t>
            </a:r>
            <a:r>
              <a:rPr lang="en-US" b="1" u="sng" dirty="0" err="1" smtClean="0"/>
              <a:t>osmlality</a:t>
            </a:r>
            <a:r>
              <a:rPr lang="en-US" b="1" u="sng" dirty="0" smtClean="0"/>
              <a:t>)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/>
              <a:t>Calculated osmolality: [2(Na+) + (Glucose/18) + (BUN/2.8)].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/>
              <a:t>Normal Serum osmolality is 285-300 mOsm/kg.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/>
              <a:t>Normal osmolal gap is 8-12 mOsm/kg.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/>
              <a:t>Elevation due to presence of unmeasured, low-molecular weight molecules that are osmotically active: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b="1" dirty="0" smtClean="0"/>
              <a:t>Methanol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b="1" dirty="0" smtClean="0"/>
              <a:t>Ethylene glycol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b="1" dirty="0" smtClean="0"/>
              <a:t>Diuretics, such as glycerol, </a:t>
            </a:r>
            <a:r>
              <a:rPr lang="en-US" sz="2000" b="1" dirty="0" err="1" smtClean="0"/>
              <a:t>manitol</a:t>
            </a:r>
            <a:r>
              <a:rPr lang="en-US" sz="2000" b="1" dirty="0" smtClean="0"/>
              <a:t>, sorbitol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b="1" dirty="0" smtClean="0"/>
              <a:t>Isopropanol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b="1" dirty="0" smtClean="0"/>
              <a:t>Ethanol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304800"/>
            <a:ext cx="8458200" cy="6172200"/>
          </a:xfrm>
        </p:spPr>
        <p:txBody>
          <a:bodyPr/>
          <a:lstStyle/>
          <a:p>
            <a:pPr algn="r" eaLnBrk="1" hangingPunct="1">
              <a:buFontTx/>
              <a:buNone/>
            </a:pPr>
            <a:r>
              <a:rPr lang="en-US" sz="7200" b="1" dirty="0" smtClean="0">
                <a:latin typeface="Resident Evil" pitchFamily="34" charset="0"/>
              </a:rPr>
              <a:t>Anion Gap</a:t>
            </a:r>
          </a:p>
          <a:p>
            <a:pPr eaLnBrk="1" hangingPunct="1"/>
            <a:r>
              <a:rPr lang="en-US" b="1" dirty="0" smtClean="0"/>
              <a:t>AG is an indirect measure of phosphates, sulfates, &amp; organic acids. </a:t>
            </a:r>
          </a:p>
          <a:p>
            <a:pPr eaLnBrk="1" hangingPunct="1">
              <a:buFontTx/>
              <a:buNone/>
            </a:pPr>
            <a:endParaRPr lang="en-US" b="1" dirty="0" smtClean="0"/>
          </a:p>
          <a:p>
            <a:pPr algn="ctr" eaLnBrk="1" hangingPunct="1">
              <a:buFontTx/>
              <a:buNone/>
            </a:pPr>
            <a:r>
              <a:rPr lang="en-US" sz="2000" b="1" dirty="0" smtClean="0"/>
              <a:t>Na + unmeasured </a:t>
            </a:r>
            <a:r>
              <a:rPr lang="en-US" sz="2000" b="1" dirty="0" err="1" smtClean="0"/>
              <a:t>cations</a:t>
            </a:r>
            <a:r>
              <a:rPr lang="en-US" sz="2000" b="1" dirty="0" smtClean="0"/>
              <a:t> = (</a:t>
            </a:r>
            <a:r>
              <a:rPr lang="en-US" sz="2000" b="1" dirty="0" err="1" smtClean="0"/>
              <a:t>Cl</a:t>
            </a:r>
            <a:r>
              <a:rPr lang="en-US" sz="2000" b="1" dirty="0" smtClean="0"/>
              <a:t> + HCO3) + unmeasured anions</a:t>
            </a:r>
          </a:p>
          <a:p>
            <a:pPr algn="ctr" eaLnBrk="1" hangingPunct="1">
              <a:buFontTx/>
              <a:buNone/>
            </a:pPr>
            <a:r>
              <a:rPr lang="en-US" sz="2000" b="1" dirty="0" smtClean="0"/>
              <a:t>Na – (</a:t>
            </a:r>
            <a:r>
              <a:rPr lang="en-US" sz="2000" b="1" dirty="0" err="1" smtClean="0"/>
              <a:t>Cl</a:t>
            </a:r>
            <a:r>
              <a:rPr lang="en-US" sz="2000" b="1" dirty="0" smtClean="0"/>
              <a:t> + HCO3) = unmeasured anions – unmeasured </a:t>
            </a:r>
            <a:r>
              <a:rPr lang="en-US" sz="2000" b="1" dirty="0" err="1" smtClean="0"/>
              <a:t>cations</a:t>
            </a:r>
            <a:endParaRPr lang="en-US" sz="2000" b="1" dirty="0" smtClean="0"/>
          </a:p>
          <a:p>
            <a:pPr algn="ctr" eaLnBrk="1" hangingPunct="1">
              <a:buFontTx/>
              <a:buNone/>
            </a:pPr>
            <a:r>
              <a:rPr lang="en-US" sz="2000" b="1" dirty="0" smtClean="0"/>
              <a:t>Anion gap = (Na ) – (</a:t>
            </a:r>
            <a:r>
              <a:rPr lang="en-US" sz="2000" b="1" dirty="0" err="1" smtClean="0"/>
              <a:t>Cl</a:t>
            </a:r>
            <a:r>
              <a:rPr lang="en-US" sz="2000" b="1" dirty="0" smtClean="0"/>
              <a:t> + HCO3)</a:t>
            </a:r>
          </a:p>
          <a:p>
            <a:pPr algn="ctr" eaLnBrk="1" hangingPunct="1">
              <a:buFontTx/>
              <a:buNone/>
            </a:pPr>
            <a:r>
              <a:rPr lang="en-US" b="1" dirty="0" smtClean="0"/>
              <a:t>  </a:t>
            </a:r>
          </a:p>
          <a:p>
            <a:pPr eaLnBrk="1" hangingPunct="1"/>
            <a:r>
              <a:rPr lang="en-US" b="1" dirty="0" smtClean="0"/>
              <a:t>Normal anion gap is 12-16 </a:t>
            </a:r>
            <a:r>
              <a:rPr lang="en-US" b="1" dirty="0" err="1" smtClean="0"/>
              <a:t>mEq</a:t>
            </a:r>
            <a:r>
              <a:rPr lang="en-US" b="1" dirty="0" smtClean="0"/>
              <a:t>/L.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304800" y="228600"/>
          <a:ext cx="8534400" cy="662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153400" cy="5334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IMPORTANT RULE</a:t>
            </a:r>
            <a:endParaRPr lang="en-US" sz="6600" b="1" dirty="0">
              <a:solidFill>
                <a:schemeClr val="accent1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All poisoned patients should be managed as if they have a potentially life-threatening intoxication, although they appear normal</a:t>
            </a:r>
            <a:endParaRPr lang="en-US" sz="44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en-US" sz="4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2400"/>
            <a:ext cx="8839200" cy="6400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sident Evil" pitchFamily="34" charset="0"/>
              </a:rPr>
              <a:t>Causes of high anion gap metabolic acidosis: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/>
              <a:t>excessive acid production or with addition of exogenous acids: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Carbon monoxide, Cyanide.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Alcoholic </a:t>
            </a:r>
            <a:r>
              <a:rPr lang="en-US" sz="2400" b="1" dirty="0" err="1" smtClean="0"/>
              <a:t>ketoacidosis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Toluene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Methanol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Uremia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Diabetic </a:t>
            </a:r>
            <a:r>
              <a:rPr lang="en-US" sz="2400" b="1" dirty="0" err="1" smtClean="0"/>
              <a:t>ketoacidosis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Paraldehyde, </a:t>
            </a:r>
            <a:r>
              <a:rPr lang="en-US" sz="2400" b="1" dirty="0" err="1" smtClean="0"/>
              <a:t>Phenformin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Iron, </a:t>
            </a:r>
            <a:r>
              <a:rPr lang="en-US" sz="2400" b="1" dirty="0" err="1" smtClean="0"/>
              <a:t>Isoniazid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Lactic acidosis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Ethylene glycol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err="1" smtClean="0"/>
              <a:t>Salicylates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15400" cy="1143000"/>
          </a:xfrm>
        </p:spPr>
        <p:txBody>
          <a:bodyPr/>
          <a:lstStyle/>
          <a:p>
            <a:r>
              <a:rPr lang="en-US" sz="3600" b="1" u="sng" dirty="0" smtClean="0">
                <a:solidFill>
                  <a:srgbClr val="FFFF00"/>
                </a:solidFill>
              </a:rPr>
              <a:t>Causes of low anion gap with acidosis</a:t>
            </a:r>
            <a:endParaRPr lang="en-US" sz="3600" b="1" u="sn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6553200" cy="4495800"/>
          </a:xfrm>
        </p:spPr>
        <p:txBody>
          <a:bodyPr>
            <a:noAutofit/>
          </a:bodyPr>
          <a:lstStyle/>
          <a:p>
            <a:r>
              <a:rPr lang="en-US" sz="2800" b="1" dirty="0" err="1" smtClean="0">
                <a:solidFill>
                  <a:srgbClr val="FFFF00"/>
                </a:solidFill>
              </a:rPr>
              <a:t>Acetazolamide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r>
              <a:rPr lang="en-US" sz="2800" b="1" dirty="0" err="1" smtClean="0">
                <a:solidFill>
                  <a:srgbClr val="FFFF00"/>
                </a:solidFill>
              </a:rPr>
              <a:t>Amiloride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r>
              <a:rPr lang="en-US" sz="2800" b="1" dirty="0" smtClean="0">
                <a:solidFill>
                  <a:srgbClr val="FFFF00"/>
                </a:solidFill>
              </a:rPr>
              <a:t>Ammonium chloride</a:t>
            </a:r>
          </a:p>
          <a:p>
            <a:r>
              <a:rPr lang="en-US" sz="2800" b="1" dirty="0" err="1" smtClean="0">
                <a:solidFill>
                  <a:srgbClr val="FFFF00"/>
                </a:solidFill>
              </a:rPr>
              <a:t>Amphotericin</a:t>
            </a:r>
            <a:r>
              <a:rPr lang="en-US" sz="2800" b="1" dirty="0" smtClean="0">
                <a:solidFill>
                  <a:srgbClr val="FFFF00"/>
                </a:solidFill>
              </a:rPr>
              <a:t> B</a:t>
            </a:r>
          </a:p>
          <a:p>
            <a:r>
              <a:rPr lang="en-US" sz="2800" b="1" dirty="0" smtClean="0">
                <a:solidFill>
                  <a:srgbClr val="FFFF00"/>
                </a:solidFill>
              </a:rPr>
              <a:t>Bromide</a:t>
            </a:r>
          </a:p>
          <a:p>
            <a:r>
              <a:rPr lang="en-US" sz="2800" b="1" dirty="0" smtClean="0">
                <a:solidFill>
                  <a:srgbClr val="FFFF00"/>
                </a:solidFill>
              </a:rPr>
              <a:t>Iodide</a:t>
            </a:r>
          </a:p>
          <a:p>
            <a:r>
              <a:rPr lang="en-US" sz="2800" b="1" dirty="0" smtClean="0">
                <a:solidFill>
                  <a:srgbClr val="FFFF00"/>
                </a:solidFill>
              </a:rPr>
              <a:t>Lithium</a:t>
            </a:r>
          </a:p>
          <a:p>
            <a:r>
              <a:rPr lang="en-US" sz="2800" b="1" dirty="0" err="1" smtClean="0">
                <a:solidFill>
                  <a:srgbClr val="FFFF00"/>
                </a:solidFill>
              </a:rPr>
              <a:t>Polymyxin</a:t>
            </a:r>
            <a:r>
              <a:rPr lang="en-US" sz="2800" b="1" dirty="0" smtClean="0">
                <a:solidFill>
                  <a:srgbClr val="FFFF00"/>
                </a:solidFill>
              </a:rPr>
              <a:t> B</a:t>
            </a:r>
          </a:p>
          <a:p>
            <a:r>
              <a:rPr lang="en-US" sz="2800" b="1" dirty="0" err="1" smtClean="0">
                <a:solidFill>
                  <a:srgbClr val="FFFF00"/>
                </a:solidFill>
              </a:rPr>
              <a:t>Spironolactone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r>
              <a:rPr lang="en-US" sz="2800" b="1" dirty="0" smtClean="0">
                <a:solidFill>
                  <a:srgbClr val="FFFF00"/>
                </a:solidFill>
              </a:rPr>
              <a:t>Toluene</a:t>
            </a:r>
          </a:p>
          <a:p>
            <a:endParaRPr 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305800" cy="89535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FFFF00"/>
                </a:solidFill>
                <a:latin typeface="Resident Evil" pitchFamily="34" charset="0"/>
              </a:rPr>
              <a:t>PREVENTION OF FURTHER ABSORPTION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90600"/>
            <a:ext cx="85344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/>
              <a:t>A- Dermal Exposure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/>
              <a:t>Remove all clothing.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/>
              <a:t>Washing skin gently with soap and water for at least 30 minutes.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/>
              <a:t>Forceful washing may damage skin and promotes further absorption.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/>
              <a:t>Protection of medical staff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/>
              <a:t>B- Eye Exposure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/>
              <a:t>Washing conjunctiva with running water or normal saline for 20 minutes. Solid corrosives should be removed by forceps.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/>
              <a:t>C- GIT Exposure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dirty="0" smtClean="0"/>
          </a:p>
        </p:txBody>
      </p:sp>
      <p:graphicFrame>
        <p:nvGraphicFramePr>
          <p:cNvPr id="31796" name="Group 52"/>
          <p:cNvGraphicFramePr>
            <a:graphicFrameLocks noGrp="1"/>
          </p:cNvGraphicFramePr>
          <p:nvPr>
            <p:ph sz="half" idx="2"/>
          </p:nvPr>
        </p:nvGraphicFramePr>
        <p:xfrm>
          <a:off x="0" y="4572000"/>
          <a:ext cx="9144000" cy="2286000"/>
        </p:xfrm>
        <a:graphic>
          <a:graphicData uri="http://schemas.openxmlformats.org/drawingml/2006/table">
            <a:tbl>
              <a:tblPr/>
              <a:tblGrid>
                <a:gridCol w="4800600"/>
                <a:gridCol w="4343400"/>
              </a:tblGrid>
              <a:tr h="5619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Arial" charset="0"/>
                        </a:rPr>
                        <a:t>Gastrointestinal Decontamination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Arial" charset="0"/>
                        </a:rPr>
                        <a:t>Intestinal Decontamination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7240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Arial" charset="0"/>
                        </a:rPr>
                        <a:t>Induction of emesis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Arial" charset="0"/>
                        </a:rPr>
                        <a:t>Gastric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Arial" charset="0"/>
                        </a:rPr>
                        <a:t>lavage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Arial" charset="0"/>
                        </a:rPr>
                        <a:t>Activated Charcoal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Arial" charset="0"/>
                        </a:rPr>
                        <a:t>Activated charcoal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Arial" charset="0"/>
                        </a:rPr>
                        <a:t>Cathartics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Arial" charset="0"/>
                        </a:rPr>
                        <a:t>Whole bowel irrigation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153400" cy="762000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normAutofit fontScale="90000"/>
            <a:flatTx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6600" b="1" dirty="0" smtClean="0">
                <a:solidFill>
                  <a:schemeClr val="bg1"/>
                </a:solidFill>
                <a:latin typeface="Resident Evil" pitchFamily="34" charset="0"/>
                <a:cs typeface="Digistyle Unicode" pitchFamily="2" charset="-78"/>
              </a:rPr>
              <a:t>INDUCTION OF EMESIS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686800" cy="51816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b="1" dirty="0" smtClean="0">
                <a:solidFill>
                  <a:srgbClr val="66FF33"/>
                </a:solidFill>
              </a:rPr>
              <a:t>Syrup Ipecac</a:t>
            </a:r>
          </a:p>
          <a:p>
            <a:r>
              <a:rPr lang="en-US" b="1" dirty="0" smtClean="0"/>
              <a:t>The only safe method for induction of vomiting</a:t>
            </a:r>
            <a:r>
              <a:rPr lang="en-US" b="1" dirty="0" smtClean="0">
                <a:solidFill>
                  <a:srgbClr val="FFFF00"/>
                </a:solidFill>
              </a:rPr>
              <a:t>. </a:t>
            </a:r>
            <a:r>
              <a:rPr lang="en-US" sz="1600" b="1" baseline="34000" dirty="0" smtClean="0">
                <a:solidFill>
                  <a:srgbClr val="66FF33"/>
                </a:solidFill>
              </a:rPr>
              <a:t>Poison Treatment in the Home. </a:t>
            </a:r>
            <a:r>
              <a:rPr lang="en-US" sz="1600" b="1" i="1" baseline="34000" dirty="0" smtClean="0">
                <a:solidFill>
                  <a:srgbClr val="66FF33"/>
                </a:solidFill>
              </a:rPr>
              <a:t>Pediatrics 2003;112;1182  </a:t>
            </a:r>
            <a:endParaRPr lang="en-US" sz="1600" b="1" baseline="34000" dirty="0" smtClean="0">
              <a:solidFill>
                <a:srgbClr val="66FF33"/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From the root of </a:t>
            </a:r>
            <a:r>
              <a:rPr lang="en-US" sz="2400" b="1" i="1" dirty="0" smtClean="0">
                <a:solidFill>
                  <a:srgbClr val="FFFF00"/>
                </a:solidFill>
              </a:rPr>
              <a:t>Cephalus Ipecachuana</a:t>
            </a:r>
            <a:r>
              <a:rPr lang="en-US" sz="2400" b="1" dirty="0" smtClean="0">
                <a:solidFill>
                  <a:srgbClr val="FFFF00"/>
                </a:solidFill>
              </a:rPr>
              <a:t>: emetine &amp; cephaline</a:t>
            </a:r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b="1" i="1" dirty="0" smtClean="0">
                <a:solidFill>
                  <a:srgbClr val="FFFF00"/>
                </a:solidFill>
              </a:rPr>
              <a:t>Early phase</a:t>
            </a:r>
            <a:r>
              <a:rPr lang="en-US" sz="2000" b="1" dirty="0" smtClean="0">
                <a:solidFill>
                  <a:srgbClr val="FFFF00"/>
                </a:solidFill>
              </a:rPr>
              <a:t>: within 30 minutes by direct GIT stimulation.</a:t>
            </a:r>
            <a:endParaRPr lang="en-US" sz="2000" b="1" i="1" dirty="0" smtClean="0">
              <a:solidFill>
                <a:srgbClr val="FFFF00"/>
              </a:solidFill>
            </a:endParaRPr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b="1" i="1" dirty="0" smtClean="0">
                <a:solidFill>
                  <a:srgbClr val="FFFF00"/>
                </a:solidFill>
              </a:rPr>
              <a:t>Late phase</a:t>
            </a:r>
            <a:r>
              <a:rPr lang="en-US" sz="2000" b="1" dirty="0" smtClean="0">
                <a:solidFill>
                  <a:srgbClr val="FFFF00"/>
                </a:solidFill>
              </a:rPr>
              <a:t>: after 30 minutes through action on CTZ.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Dose: Adults: 30 ml; 15 ml for children more than 2 Yrs, 5-10 ml for children 6 months to 2 yrs.  Not more than 2 doses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If emesis does not occur within 30 minutes, move around the patient, if no emesis a second dose can be given.</a:t>
            </a:r>
          </a:p>
          <a:p>
            <a:r>
              <a:rPr lang="en-US" sz="2400" b="1" i="1" dirty="0" smtClean="0"/>
              <a:t>Syrup of ipecac should no longer be used routinely as a poison treatment intervention in the home.</a:t>
            </a:r>
            <a:endParaRPr lang="en-US" sz="2400" b="1" i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0"/>
            <a:ext cx="6172200" cy="990600"/>
          </a:xfrm>
        </p:spPr>
        <p:txBody>
          <a:bodyPr/>
          <a:lstStyle/>
          <a:p>
            <a:pPr eaLnBrk="1" hangingPunct="1"/>
            <a:r>
              <a:rPr lang="en-US" sz="4800" b="1" dirty="0" smtClean="0">
                <a:solidFill>
                  <a:srgbClr val="FFFF00"/>
                </a:solidFill>
                <a:latin typeface="Resident Evil" pitchFamily="34" charset="0"/>
                <a:cs typeface="Microsoft Uighur" pitchFamily="2" charset="-78"/>
              </a:rPr>
              <a:t>INDUCTION OF EMESIS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86800" cy="50292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Contraindications </a:t>
            </a:r>
            <a:endParaRPr lang="en-US" sz="2800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SzPct val="100000"/>
              <a:buFontTx/>
              <a:buAutoNum type="arabicPeriod"/>
              <a:defRPr/>
            </a:pPr>
            <a:r>
              <a:rPr lang="en-US" sz="2400" b="1" dirty="0" smtClean="0"/>
              <a:t>Convulsions.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FontTx/>
              <a:buAutoNum type="arabicPeriod"/>
              <a:defRPr/>
            </a:pPr>
            <a:r>
              <a:rPr lang="en-US" sz="2400" b="1" dirty="0" smtClean="0"/>
              <a:t>Corrosives.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FontTx/>
              <a:buAutoNum type="arabicPeriod"/>
              <a:defRPr/>
            </a:pPr>
            <a:r>
              <a:rPr lang="en-US" sz="2400" b="1" dirty="0" smtClean="0"/>
              <a:t>Hydrocarbons.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FontTx/>
              <a:buAutoNum type="arabicPeriod"/>
              <a:defRPr/>
            </a:pPr>
            <a:r>
              <a:rPr lang="en-US" sz="2400" b="1" dirty="0" smtClean="0"/>
              <a:t>Sharp objects (e.g. needles).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FontTx/>
              <a:buAutoNum type="arabicPeriod"/>
              <a:defRPr/>
            </a:pPr>
            <a:r>
              <a:rPr lang="en-US" sz="2400" b="1" dirty="0" smtClean="0"/>
              <a:t>Coma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FontTx/>
              <a:buAutoNum type="arabicPeriod"/>
              <a:defRPr/>
            </a:pPr>
            <a:r>
              <a:rPr lang="en-US" sz="2400" b="1" dirty="0" smtClean="0"/>
              <a:t>Decreased gag reflex.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FontTx/>
              <a:buAutoNum type="arabicPeriod"/>
              <a:defRPr/>
            </a:pPr>
            <a:r>
              <a:rPr lang="en-US" sz="2400" b="1" dirty="0" smtClean="0"/>
              <a:t>Severe CVS disease or respiratory distress or emphysema.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FontTx/>
              <a:buAutoNum type="arabicPeriod"/>
              <a:defRPr/>
            </a:pPr>
            <a:r>
              <a:rPr lang="en-US" sz="2400" b="1" dirty="0" smtClean="0"/>
              <a:t>Recent surgical intervention.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FontTx/>
              <a:buAutoNum type="arabicPeriod"/>
              <a:defRPr/>
            </a:pPr>
            <a:r>
              <a:rPr lang="en-US" sz="2400" b="1" dirty="0" smtClean="0"/>
              <a:t>Hemorrhagic tendencies (varices, active peptic ulcer, thrombocytopenia).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FontTx/>
              <a:buAutoNum type="arabicPeriod"/>
              <a:defRPr/>
            </a:pPr>
            <a:r>
              <a:rPr lang="en-US" sz="2400" b="1" dirty="0" smtClean="0"/>
              <a:t>Previous significant vomiting (spontaneously).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FontTx/>
              <a:buAutoNum type="arabicPeriod"/>
              <a:defRPr/>
            </a:pPr>
            <a:r>
              <a:rPr lang="en-US" sz="2400" b="1" dirty="0" smtClean="0"/>
              <a:t>Less than 6m of age (not well developed gag reflex).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400050"/>
            <a:ext cx="6858000" cy="762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dirty="0" smtClean="0">
                <a:solidFill>
                  <a:srgbClr val="FFFF00"/>
                </a:solidFill>
                <a:latin typeface="Mistral" pitchFamily="66" charset="0"/>
              </a:rPr>
              <a:t>GASTRIC LAVAGE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066800"/>
            <a:ext cx="7086600" cy="510540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used in hospitals when emesis was failed or there was contraindication for it. </a:t>
            </a:r>
          </a:p>
          <a:p>
            <a:pPr eaLnBrk="1" hangingPunct="1"/>
            <a:r>
              <a:rPr lang="en-US" sz="2400" b="1" dirty="0" smtClean="0"/>
              <a:t>Gastric lavage is effective in the first 4-6 hrs after ingestion. 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Technique:</a:t>
            </a:r>
          </a:p>
          <a:p>
            <a:pPr eaLnBrk="1" hangingPunct="1">
              <a:buFontTx/>
              <a:buAutoNum type="arabicPeriod"/>
            </a:pPr>
            <a:r>
              <a:rPr lang="en-US" sz="2400" b="1" dirty="0" smtClean="0"/>
              <a:t>An assistant with suction machine should be available.</a:t>
            </a:r>
          </a:p>
          <a:p>
            <a:pPr eaLnBrk="1" hangingPunct="1">
              <a:buFontTx/>
              <a:buAutoNum type="arabicPeriod"/>
            </a:pPr>
            <a:r>
              <a:rPr lang="en-US" sz="2400" b="1" dirty="0" smtClean="0"/>
              <a:t>Dentures, mucous, </a:t>
            </a:r>
            <a:r>
              <a:rPr lang="en-US" sz="2400" b="1" dirty="0" err="1" smtClean="0"/>
              <a:t>vomitus</a:t>
            </a:r>
            <a:r>
              <a:rPr lang="en-US" sz="2400" b="1" dirty="0" smtClean="0"/>
              <a:t> should be removed from patient's mouth.</a:t>
            </a:r>
          </a:p>
          <a:p>
            <a:pPr eaLnBrk="1" hangingPunct="1">
              <a:buFontTx/>
              <a:buAutoNum type="arabicPeriod"/>
            </a:pPr>
            <a:r>
              <a:rPr lang="en-US" sz="2400" b="1" dirty="0" smtClean="0"/>
              <a:t>Proper tube size to be selected according to the patient age.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7107" name="Picture 4" descr="left lateral p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246" y="381001"/>
            <a:ext cx="8357754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304800"/>
            <a:ext cx="8534400" cy="6096000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Complications:</a:t>
            </a:r>
            <a:endParaRPr lang="en-US" sz="24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err="1" smtClean="0"/>
              <a:t>Bradycardia</a:t>
            </a:r>
            <a:r>
              <a:rPr lang="en-US" sz="2000" b="1" dirty="0" smtClean="0"/>
              <a:t>, especially, in cases of organophosphate or digitalis toxicity.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err="1" smtClean="0"/>
              <a:t>Laryngospasm</a:t>
            </a:r>
            <a:r>
              <a:rPr lang="en-US" sz="2000" b="1" dirty="0" smtClean="0"/>
              <a:t> and cyanosis.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smtClean="0"/>
              <a:t>Vomiting &amp; Aspiration pneumonia.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smtClean="0"/>
              <a:t>Stress reaction that may cause hypertension, and or tachycardia.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err="1" smtClean="0"/>
              <a:t>Hyponatremia</a:t>
            </a:r>
            <a:r>
              <a:rPr lang="en-US" sz="2000" b="1" dirty="0" smtClean="0"/>
              <a:t>, if tape water is used in children.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smtClean="0"/>
              <a:t>Mechanical gut injury.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smtClean="0"/>
              <a:t>Faulty introduction of the tube in the trachea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Contraindications:</a:t>
            </a:r>
            <a:endParaRPr lang="en-US" sz="2800" b="1" i="1" dirty="0" smtClean="0"/>
          </a:p>
          <a:p>
            <a:pPr marL="609600" indent="-609600" eaLnBrk="1" hangingPunct="1">
              <a:lnSpc>
                <a:spcPct val="80000"/>
              </a:lnSpc>
              <a:buClr>
                <a:srgbClr val="66FF66"/>
              </a:buClr>
              <a:buSzPct val="110000"/>
            </a:pPr>
            <a:r>
              <a:rPr lang="en-US" b="1" i="1" dirty="0" smtClean="0"/>
              <a:t>Absolute contraindications:</a:t>
            </a:r>
            <a:endParaRPr lang="en-US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smtClean="0"/>
              <a:t>Corrosives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smtClean="0"/>
              <a:t>Froth producing substances as shampoo or liquid soap.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err="1" smtClean="0"/>
              <a:t>Oesophageal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varices</a:t>
            </a:r>
            <a:r>
              <a:rPr lang="en-US" sz="2000" b="1" dirty="0" smtClean="0"/>
              <a:t> or peptic ulcer </a:t>
            </a:r>
            <a:endParaRPr lang="en-US" sz="2000" b="1" i="1" dirty="0" smtClean="0"/>
          </a:p>
          <a:p>
            <a:pPr marL="609600" indent="-609600" eaLnBrk="1" hangingPunct="1">
              <a:lnSpc>
                <a:spcPct val="80000"/>
              </a:lnSpc>
              <a:buClr>
                <a:srgbClr val="66FF66"/>
              </a:buClr>
              <a:buSzPct val="120000"/>
            </a:pPr>
            <a:r>
              <a:rPr lang="en-US" b="1" i="1" dirty="0" smtClean="0"/>
              <a:t>Relative contraindications</a:t>
            </a:r>
            <a:endParaRPr lang="en-US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smtClean="0"/>
              <a:t>coma.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smtClean="0"/>
              <a:t>Convulsions.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dirty="0" smtClean="0"/>
              <a:t>Petroleum distillates.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65532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solidFill>
                  <a:srgbClr val="FFFF00"/>
                </a:solidFill>
                <a:latin typeface="Mistral" pitchFamily="66" charset="0"/>
              </a:rPr>
              <a:t>ACTIVATED CHARCOAL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447800"/>
            <a:ext cx="7543800" cy="5105400"/>
          </a:xfrm>
        </p:spPr>
        <p:txBody>
          <a:bodyPr/>
          <a:lstStyle/>
          <a:p>
            <a:pPr eaLnBrk="1" hangingPunct="1"/>
            <a:r>
              <a:rPr lang="en-US" dirty="0" smtClean="0"/>
              <a:t>Adsorption of a wide variety of drugs and chemicals.</a:t>
            </a:r>
          </a:p>
          <a:p>
            <a:pPr eaLnBrk="1" hangingPunct="1"/>
            <a:r>
              <a:rPr lang="en-US" dirty="0" smtClean="0"/>
              <a:t>It is not digested; it stays inside the GI tract and eliminates the toxin when the person has a bowel movement. </a:t>
            </a:r>
          </a:p>
          <a:p>
            <a:pPr eaLnBrk="1" hangingPunct="1"/>
            <a:r>
              <a:rPr lang="en-US" dirty="0" smtClean="0"/>
              <a:t>Adult dose is 1 gm/kg. </a:t>
            </a:r>
          </a:p>
          <a:p>
            <a:pPr eaLnBrk="1" hangingPunct="1">
              <a:buFontTx/>
              <a:buNone/>
            </a:pPr>
            <a:endParaRPr lang="en-US" b="1" i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11430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FFFF00"/>
                </a:solidFill>
              </a:rPr>
              <a:t>Substances not </a:t>
            </a:r>
            <a:r>
              <a:rPr lang="en-US" sz="3600" b="1" dirty="0" err="1" smtClean="0">
                <a:solidFill>
                  <a:srgbClr val="FFFF00"/>
                </a:solidFill>
              </a:rPr>
              <a:t>adsosorbed</a:t>
            </a:r>
            <a:r>
              <a:rPr lang="en-US" sz="3600" b="1" dirty="0" smtClean="0">
                <a:solidFill>
                  <a:srgbClr val="FFFF00"/>
                </a:solidFill>
              </a:rPr>
              <a:t> by AC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219200"/>
            <a:ext cx="7086600" cy="4362450"/>
          </a:xfrm>
        </p:spPr>
        <p:txBody>
          <a:bodyPr>
            <a:normAutofit fontScale="92500" lnSpcReduction="10000"/>
          </a:bodyPr>
          <a:lstStyle/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b="1" dirty="0" smtClean="0"/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Tx/>
              <a:buAutoNum type="arabicPeriod"/>
              <a:defRPr/>
            </a:pPr>
            <a:r>
              <a:rPr lang="en-US" sz="2800" b="1" dirty="0" smtClean="0"/>
              <a:t>Corrosives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Tx/>
              <a:buAutoNum type="arabicPeriod"/>
              <a:defRPr/>
            </a:pPr>
            <a:r>
              <a:rPr lang="en-US" sz="2800" b="1" dirty="0" smtClean="0"/>
              <a:t>Alcohols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Tx/>
              <a:buAutoNum type="arabicPeriod"/>
              <a:defRPr/>
            </a:pPr>
            <a:r>
              <a:rPr lang="en-US" sz="2800" b="1" dirty="0" smtClean="0"/>
              <a:t>Cyanide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Tx/>
              <a:buAutoNum type="arabicPeriod"/>
              <a:defRPr/>
            </a:pPr>
            <a:r>
              <a:rPr lang="en-US" sz="2800" b="1" dirty="0" smtClean="0"/>
              <a:t>Oils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Tx/>
              <a:buAutoNum type="arabicPeriod"/>
              <a:defRPr/>
            </a:pPr>
            <a:r>
              <a:rPr lang="en-US" sz="2800" b="1" dirty="0" smtClean="0"/>
              <a:t>Glycols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Tx/>
              <a:buAutoNum type="arabicPeriod"/>
              <a:defRPr/>
            </a:pPr>
            <a:r>
              <a:rPr lang="en-US" sz="2800" b="1" dirty="0" smtClean="0"/>
              <a:t>Metals (Iron, Lithium, Lead, Mercury,..)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Tx/>
              <a:buAutoNum type="arabicPeriod"/>
              <a:defRPr/>
            </a:pPr>
            <a:r>
              <a:rPr lang="en-US" sz="2800" b="1" dirty="0" smtClean="0"/>
              <a:t>Petroleum distillates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Tx/>
              <a:buAutoNum type="arabicPeriod"/>
              <a:defRPr/>
            </a:pPr>
            <a:r>
              <a:rPr lang="en-US" sz="2800" b="1" dirty="0" smtClean="0"/>
              <a:t>Sodium chloride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Tx/>
              <a:buAutoNum type="arabicPeriod"/>
              <a:defRPr/>
            </a:pPr>
            <a:r>
              <a:rPr lang="en-US" sz="2800" b="1" dirty="0" smtClean="0"/>
              <a:t>Sodium hypochlorite bleach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019800"/>
          </a:xfrm>
        </p:spPr>
        <p:txBody>
          <a:bodyPr>
            <a:noAutofit/>
          </a:bodyPr>
          <a:lstStyle/>
          <a:p>
            <a:pPr marL="0" indent="-711200" eaLnBrk="1" hangingPunct="1">
              <a:spcBef>
                <a:spcPts val="0"/>
              </a:spcBef>
              <a:buFontTx/>
              <a:buAutoNum type="arabicPeriod"/>
            </a:pPr>
            <a:r>
              <a:rPr lang="en-US" sz="3600" b="1" dirty="0" smtClean="0">
                <a:solidFill>
                  <a:srgbClr val="FFFF00"/>
                </a:solidFill>
                <a:latin typeface="Arial Narrow" pitchFamily="34" charset="0"/>
              </a:rPr>
              <a:t>Initial assessment &amp; stabilization of VFs </a:t>
            </a:r>
          </a:p>
          <a:p>
            <a:pPr marL="0" indent="-711200" eaLnBrk="1" hangingPunct="1">
              <a:spcBef>
                <a:spcPts val="0"/>
              </a:spcBef>
              <a:buFontTx/>
              <a:buAutoNum type="arabicPeriod"/>
            </a:pPr>
            <a:r>
              <a:rPr lang="en-US" sz="3600" b="1" dirty="0" smtClean="0">
                <a:solidFill>
                  <a:srgbClr val="FFFF00"/>
                </a:solidFill>
                <a:latin typeface="Arial Narrow" pitchFamily="34" charset="0"/>
              </a:rPr>
              <a:t>Definitive care of poisoning cases:</a:t>
            </a:r>
          </a:p>
          <a:p>
            <a:pPr marL="857250" lvl="3" indent="-609600">
              <a:spcBef>
                <a:spcPts val="0"/>
              </a:spcBef>
              <a:buFont typeface="+mj-lt"/>
              <a:buAutoNum type="alphaLcParenR"/>
            </a:pP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</a:rPr>
              <a:t>Measures to identify the toxic agent. </a:t>
            </a:r>
          </a:p>
          <a:p>
            <a:pPr marL="2286000" lvl="8" indent="-457200">
              <a:spcBef>
                <a:spcPts val="0"/>
              </a:spcBef>
              <a:buFont typeface="+mj-lt"/>
              <a:buAutoNum type="romanUcPeriod"/>
            </a:pPr>
            <a:r>
              <a:rPr lang="en-US" sz="3600" b="1" dirty="0" err="1" smtClean="0">
                <a:solidFill>
                  <a:srgbClr val="FFFF00"/>
                </a:solidFill>
                <a:latin typeface="Arial Narrow" pitchFamily="34" charset="0"/>
              </a:rPr>
              <a:t>Preventio</a:t>
            </a:r>
            <a:r>
              <a:rPr lang="en-US" sz="2400" b="1" dirty="0" err="1" smtClean="0">
                <a:solidFill>
                  <a:srgbClr val="FFFF00"/>
                </a:solidFill>
                <a:latin typeface="Arial Narrow" pitchFamily="34" charset="0"/>
              </a:rPr>
              <a:t>History</a:t>
            </a: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</a:rPr>
              <a:t> and circumstantial evidence</a:t>
            </a:r>
          </a:p>
          <a:p>
            <a:pPr marL="2286000" lvl="8" indent="-457200">
              <a:spcBef>
                <a:spcPts val="0"/>
              </a:spcBef>
              <a:buFont typeface="+mj-lt"/>
              <a:buAutoNum type="romanUcPeriod"/>
            </a:pP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</a:rPr>
              <a:t>Symptoms and signs (including toxidromes)</a:t>
            </a:r>
          </a:p>
          <a:p>
            <a:pPr marL="2286000" lvl="8" indent="-457200">
              <a:spcBef>
                <a:spcPts val="0"/>
              </a:spcBef>
              <a:buFont typeface="+mj-lt"/>
              <a:buAutoNum type="romanUcPeriod"/>
            </a:pP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</a:rPr>
              <a:t>Investigations</a:t>
            </a:r>
          </a:p>
          <a:p>
            <a:pPr marL="2286000" lvl="8" indent="-457200">
              <a:spcBef>
                <a:spcPts val="0"/>
              </a:spcBef>
              <a:buFont typeface="+mj-lt"/>
              <a:buAutoNum type="romanUcPeriod"/>
            </a:pP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</a:rPr>
              <a:t>Postmortem picture</a:t>
            </a:r>
          </a:p>
          <a:p>
            <a:pPr marL="857250" lvl="3" indent="-609600">
              <a:spcBef>
                <a:spcPts val="0"/>
              </a:spcBef>
              <a:buFont typeface="+mj-lt"/>
              <a:buAutoNum type="alphaLcParenR"/>
            </a:pP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</a:rPr>
              <a:t>Decrease further absorption.</a:t>
            </a:r>
          </a:p>
          <a:p>
            <a:pPr marL="857250" lvl="3" indent="-609600">
              <a:spcBef>
                <a:spcPts val="0"/>
              </a:spcBef>
              <a:buFont typeface="+mj-lt"/>
              <a:buAutoNum type="alphaLcParenR"/>
            </a:pP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</a:rPr>
              <a:t>Antidote therapy (if available).</a:t>
            </a:r>
          </a:p>
          <a:p>
            <a:pPr marL="857250" lvl="3" indent="-609600">
              <a:spcBef>
                <a:spcPts val="0"/>
              </a:spcBef>
              <a:buFont typeface="+mj-lt"/>
              <a:buAutoNum type="alphaLcParenR"/>
            </a:pP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</a:rPr>
              <a:t>Enhance elimination (excretion) of the toxic substance.</a:t>
            </a:r>
          </a:p>
          <a:p>
            <a:pPr marL="857250" lvl="3" indent="-609600">
              <a:spcBef>
                <a:spcPts val="0"/>
              </a:spcBef>
              <a:buFont typeface="+mj-lt"/>
              <a:buAutoNum type="alphaLcParenR"/>
            </a:pP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</a:rPr>
              <a:t>Treatment of systemic complications resulting from poisoning</a:t>
            </a:r>
          </a:p>
          <a:p>
            <a:pPr marL="0" indent="-711200" eaLnBrk="1" hangingPunct="1">
              <a:spcBef>
                <a:spcPts val="0"/>
              </a:spcBef>
              <a:buFontTx/>
              <a:buAutoNum type="arabicPeriod"/>
            </a:pPr>
            <a:r>
              <a:rPr lang="en-US" sz="3600" b="1" dirty="0" smtClean="0">
                <a:solidFill>
                  <a:srgbClr val="FFFF00"/>
                </a:solidFill>
                <a:latin typeface="Arial Narrow" pitchFamily="34" charset="0"/>
              </a:rPr>
              <a:t>A secondary survey for:</a:t>
            </a:r>
            <a:r>
              <a:rPr lang="ar-SA" sz="3600" b="1" dirty="0" smtClean="0">
                <a:solidFill>
                  <a:srgbClr val="FFFF00"/>
                </a:solidFill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INFECTION, TRAUMA,  METABOLIC DISTURBANCE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609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Mistral" pitchFamily="66" charset="0"/>
              </a:rPr>
              <a:t>ACTIVATED CHARCOAL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066800"/>
            <a:ext cx="8610600" cy="5105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6000" b="1" dirty="0" smtClean="0"/>
              <a:t>Contraindications</a:t>
            </a:r>
            <a:endParaRPr lang="en-US" sz="6000" b="1" u="sng" dirty="0" smtClean="0"/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sz="4800" b="1" dirty="0" smtClean="0"/>
              <a:t>1) Coma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sz="4800" b="1" dirty="0" smtClean="0"/>
              <a:t>2) Intestinal obstruction.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sz="4800" b="1" dirty="0" smtClean="0"/>
              <a:t>3) Corrosives 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sz="4800" b="1" dirty="0" smtClean="0"/>
              <a:t>4) If an oral antidote is given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sz="4800" b="1" dirty="0" smtClean="0"/>
              <a:t>5) Hydrocarbons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4800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00050"/>
            <a:ext cx="7696200" cy="4381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b="1" dirty="0" smtClean="0">
                <a:solidFill>
                  <a:srgbClr val="FFFF00"/>
                </a:solidFill>
                <a:latin typeface="Mistral" pitchFamily="66" charset="0"/>
              </a:rPr>
              <a:t> CATHARTICS (laxatives)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914400"/>
            <a:ext cx="8763000" cy="5943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These are substances that enhance the passage of material through GIT and decrease the time of contact between the poison and the absorptive surfaces of the stomach and intestine. </a:t>
            </a:r>
            <a:endParaRPr lang="en-US" sz="2800" b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a) Osmotic cathartics: </a:t>
            </a:r>
            <a:r>
              <a:rPr lang="en-US" sz="2800" dirty="0" smtClean="0"/>
              <a:t>increase osmotic pressure in the lumen, as Mg sulfate.</a:t>
            </a:r>
            <a:endParaRPr lang="en-US" sz="2800" b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b) Irritant cathartics: </a:t>
            </a:r>
            <a:r>
              <a:rPr lang="en-US" sz="2800" dirty="0" smtClean="0"/>
              <a:t>act by increasing motility, such as caster oil.</a:t>
            </a:r>
            <a:endParaRPr lang="en-US" sz="2800" b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4000" b="1" dirty="0" smtClean="0"/>
              <a:t>Contraindications:</a:t>
            </a:r>
            <a:endParaRPr lang="en-US" sz="4000" dirty="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800" dirty="0" smtClean="0"/>
              <a:t>GIT hemorrhage.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800" dirty="0" smtClean="0"/>
              <a:t>Recent bowel surgery.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800" dirty="0" smtClean="0"/>
              <a:t>Intestinal obstruction.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800" dirty="0" smtClean="0"/>
              <a:t>Renal failure for magnesium salts.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latin typeface="Mistral" pitchFamily="66" charset="0"/>
              </a:rPr>
              <a:t>WHOLE BOWEL IRRIGATION</a:t>
            </a:r>
          </a:p>
        </p:txBody>
      </p:sp>
      <p:sp>
        <p:nvSpPr>
          <p:cNvPr id="58371" name="Rectangle 8"/>
          <p:cNvSpPr>
            <a:spLocks noGrp="1" noChangeArrowheads="1"/>
          </p:cNvSpPr>
          <p:nvPr>
            <p:ph idx="1"/>
          </p:nvPr>
        </p:nvSpPr>
        <p:spPr>
          <a:xfrm>
            <a:off x="0" y="609600"/>
            <a:ext cx="8915400" cy="5791200"/>
          </a:xfrm>
        </p:spPr>
        <p:txBody>
          <a:bodyPr>
            <a:normAutofit fontScale="92500" lnSpcReduction="10000"/>
          </a:bodyPr>
          <a:lstStyle/>
          <a:p>
            <a:pPr marL="609600" indent="-609600" eaLnBrk="1" hangingPunct="1">
              <a:lnSpc>
                <a:spcPct val="80000"/>
              </a:lnSpc>
            </a:pPr>
            <a:endParaRPr lang="en-US" sz="2400" b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The goal of WBI is to clean GIT from </a:t>
            </a:r>
            <a:r>
              <a:rPr lang="en-US" sz="2400" b="1" dirty="0" err="1" smtClean="0"/>
              <a:t>nonabsorbed</a:t>
            </a:r>
            <a:r>
              <a:rPr lang="en-US" sz="2400" b="1" dirty="0" smtClean="0"/>
              <a:t> ingested toxins. Polyethylene glycol electrolyte solutions are used, should be administered by gravity.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3600" b="1" dirty="0" smtClean="0"/>
              <a:t>Indications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400" b="1" dirty="0" smtClean="0"/>
              <a:t>Ingestion of a toxin that is known to be poorly adsorbed by A charcoal.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400" b="1" dirty="0" smtClean="0"/>
              <a:t>Ingestion of massive amounts of drugs / impractical AC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400" b="1" dirty="0" smtClean="0"/>
              <a:t>Ingestion of sustained-release or enteric-coated preparations (e.g. aspirin)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400" b="1" dirty="0" smtClean="0"/>
              <a:t>Removal of ingested packets of illegal drugs (body packers).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400" b="1" dirty="0" smtClean="0"/>
              <a:t>Ingestion of large amount of drugs that may form concretions or bezoars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400" b="1" dirty="0" smtClean="0"/>
              <a:t>Treatment of suspected drug concretion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000" b="1" dirty="0" smtClean="0"/>
              <a:t>Continual rise in measurable toxin concentrations despite charcoal administration). 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000" b="1" dirty="0" smtClean="0"/>
              <a:t>Drugs that may form concretions: </a:t>
            </a:r>
            <a:r>
              <a:rPr lang="en-US" sz="2000" b="1" i="1" dirty="0" err="1" smtClean="0"/>
              <a:t>Salicylates</a:t>
            </a:r>
            <a:r>
              <a:rPr lang="en-US" sz="2000" b="1" i="1" dirty="0" smtClean="0"/>
              <a:t>, Barbiturates, </a:t>
            </a:r>
            <a:r>
              <a:rPr lang="en-US" sz="2000" b="1" i="1" dirty="0" err="1" smtClean="0"/>
              <a:t>Carbamazepine</a:t>
            </a:r>
            <a:r>
              <a:rPr lang="en-US" sz="2000" b="1" i="1" dirty="0" smtClean="0"/>
              <a:t>, Enteric coated or sustained release tablets, </a:t>
            </a:r>
            <a:r>
              <a:rPr lang="en-US" sz="2000" b="1" i="1" dirty="0" err="1" smtClean="0"/>
              <a:t>Meprobamate</a:t>
            </a:r>
            <a:r>
              <a:rPr lang="en-US" sz="2000" b="1" dirty="0" smtClean="0"/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sz="11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sident Evil" pitchFamily="34" charset="0"/>
              </a:rPr>
              <a:t>ANTIDOTES</a:t>
            </a:r>
            <a:endParaRPr lang="en-US" sz="115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esident Evi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771650"/>
            <a:ext cx="8610600" cy="4114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according to </a:t>
            </a:r>
          </a:p>
          <a:p>
            <a:pPr lvl="1" eaLnBrk="1" hangingPunct="1"/>
            <a:r>
              <a:rPr lang="en-US" sz="2000" b="1" dirty="0" smtClean="0">
                <a:solidFill>
                  <a:srgbClr val="FFFF00"/>
                </a:solidFill>
              </a:rPr>
              <a:t>International </a:t>
            </a:r>
            <a:r>
              <a:rPr lang="en-US" sz="2000" b="1" dirty="0" err="1" smtClean="0">
                <a:solidFill>
                  <a:srgbClr val="FFFF00"/>
                </a:solidFill>
              </a:rPr>
              <a:t>Programme</a:t>
            </a:r>
            <a:r>
              <a:rPr lang="en-US" sz="2000" b="1" dirty="0" smtClean="0">
                <a:solidFill>
                  <a:srgbClr val="FFFF00"/>
                </a:solidFill>
              </a:rPr>
              <a:t> on Chemical Safety</a:t>
            </a:r>
          </a:p>
          <a:p>
            <a:pPr lvl="1" eaLnBrk="1" hangingPunct="1"/>
            <a:r>
              <a:rPr lang="en-US" sz="2000" b="1" dirty="0" smtClean="0">
                <a:solidFill>
                  <a:srgbClr val="FFFF00"/>
                </a:solidFill>
              </a:rPr>
              <a:t>United Nations Environmental </a:t>
            </a:r>
            <a:r>
              <a:rPr lang="en-US" sz="2000" b="1" dirty="0" err="1" smtClean="0">
                <a:solidFill>
                  <a:srgbClr val="FFFF00"/>
                </a:solidFill>
              </a:rPr>
              <a:t>Programme</a:t>
            </a:r>
            <a:endParaRPr lang="en-US" sz="2000" b="1" dirty="0" smtClean="0">
              <a:solidFill>
                <a:srgbClr val="FFFF00"/>
              </a:solidFill>
            </a:endParaRPr>
          </a:p>
          <a:p>
            <a:pPr lvl="1" eaLnBrk="1" hangingPunct="1"/>
            <a:r>
              <a:rPr lang="en-US" sz="2000" b="1" dirty="0" smtClean="0">
                <a:solidFill>
                  <a:srgbClr val="FFFF00"/>
                </a:solidFill>
              </a:rPr>
              <a:t>WHO</a:t>
            </a:r>
          </a:p>
          <a:p>
            <a:pPr eaLnBrk="1" hangingPunct="1">
              <a:buFontTx/>
              <a:buNone/>
            </a:pPr>
            <a:r>
              <a:rPr lang="en-US" b="1" i="1" dirty="0" smtClean="0">
                <a:solidFill>
                  <a:srgbClr val="FFFF00"/>
                </a:solidFill>
              </a:rPr>
              <a:t>A THERAPEUTIC SUBSTANCE USED TO COUNTERACT THE TOXIC ACTION(S) OF A SPECIFIED XENOBIOTIC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700"/>
                            </p:stCondLst>
                            <p:childTnLst>
                              <p:par>
                                <p:cTn id="10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autoRev="1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autoRev="1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100"/>
                            </p:stCondLst>
                            <p:childTnLst>
                              <p:par>
                                <p:cTn id="15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autoRev="1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autoRev="1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300"/>
                            </p:stCondLst>
                            <p:childTnLst>
                              <p:par>
                                <p:cTn id="20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1" dur="2500" autoRev="1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2500" autoRev="1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2500" autoRev="1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4800" smtClean="0">
                <a:latin typeface="Bodoni MT Black" pitchFamily="18" charset="0"/>
              </a:rPr>
              <a:t>ANTIDOTES </a:t>
            </a:r>
            <a:r>
              <a:rPr lang="en-US" sz="4000" smtClean="0"/>
              <a:t>Classification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1371600"/>
            <a:ext cx="3048000" cy="4495800"/>
          </a:xfr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4000" b="1" dirty="0" smtClean="0"/>
              <a:t>According to mode of action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1- Physical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2- Chemical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3- physiological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505200" y="1219200"/>
            <a:ext cx="5410200" cy="5410200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b="1" dirty="0" smtClean="0"/>
              <a:t>According to mechanism of action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1- Interacts with the poison to form a nontoxic complex that can be excreted e.g. </a:t>
            </a:r>
            <a:r>
              <a:rPr lang="en-US" sz="2000" b="1" dirty="0" err="1" smtClean="0"/>
              <a:t>chelators</a:t>
            </a:r>
            <a:endParaRPr lang="en-US" sz="20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2- Accelerate the detoxification of the poison: N-</a:t>
            </a:r>
            <a:r>
              <a:rPr lang="en-US" sz="2000" b="1" dirty="0" err="1" smtClean="0"/>
              <a:t>acetylcysteine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thiosulfate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3- Decrease the rate of conversion of the poison into its toxic metabolites: Ethanol, </a:t>
            </a:r>
            <a:r>
              <a:rPr lang="en-US" sz="2000" b="1" dirty="0" err="1" smtClean="0"/>
              <a:t>Fomepizole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4- Compete the poison for certain receptors: Naloxone.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5- Block the receptors through which the toxic effects of the poison are mediated: atropine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6- Bypass the effect of the poison: O2 treatment in CO and cyanide toxicity.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7- Antibodies to the poison: </a:t>
            </a:r>
            <a:r>
              <a:rPr lang="en-US" sz="2000" b="1" dirty="0" err="1" smtClean="0"/>
              <a:t>digiband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antivenoms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en-US" sz="2000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609600"/>
            <a:ext cx="8458200" cy="5943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000" b="1" dirty="0" smtClean="0"/>
              <a:t>1- Physical Antidotes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Agents used to interfere with poisons through physical properties, not change their nature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a) Adsorbing: the main example is activated charcoal.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b) Coating: a mixture of egg &amp; milk makes a coat over the mucosa. It can be effective in corrosives, but not in cases of organophosphate. It decreases efficacy of AC.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c) Dissolving: 10% alcohol or </a:t>
            </a:r>
            <a:r>
              <a:rPr lang="en-US" b="1" dirty="0" err="1" smtClean="0"/>
              <a:t>glycerine</a:t>
            </a:r>
            <a:r>
              <a:rPr lang="en-US" b="1" dirty="0" smtClean="0"/>
              <a:t> for carbolic acid.</a:t>
            </a:r>
            <a:endParaRPr lang="en-US" b="1" u="sng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838200"/>
            <a:ext cx="77724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smtClean="0"/>
              <a:t>2- Chemical Antidotes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/>
              <a:t>a) Oxidizing: Amyl Nitrite is used in cyanide toxicity.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/>
              <a:t>b) Reducing: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Methylene Blue: it is used with MetHb producers: nitrates, nitrites, phenacetin, chlorates, sulfonamides.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Vitamin C: used for drugs causing Met-Hb.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/>
              <a:t>c) Precipitating: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Starch: it makes blue precipitate with iodine. 50 gm in glass water.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Egg albumin, gelatin, skimmed milk: in mercury but should be rapidly washed as the precipitate dissolves in excess albumin.</a:t>
            </a:r>
            <a:endParaRPr lang="en-US" sz="2400" b="1" u="sng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228600" y="228600"/>
            <a:ext cx="8305800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FFC000"/>
                </a:solidFill>
                <a:latin typeface="Arial" charset="0"/>
              </a:rPr>
              <a:t>3- </a:t>
            </a:r>
            <a:r>
              <a:rPr lang="en-US" sz="3600" b="1" dirty="0">
                <a:solidFill>
                  <a:srgbClr val="FFFF00"/>
                </a:solidFill>
                <a:latin typeface="Arial" charset="0"/>
              </a:rPr>
              <a:t>Physiological (Pharmacological) Antidotes</a:t>
            </a:r>
            <a:endParaRPr lang="en-US" sz="4000" b="1" dirty="0">
              <a:solidFill>
                <a:srgbClr val="FFFF00"/>
              </a:solidFill>
              <a:latin typeface="Arial" charset="0"/>
            </a:endParaRPr>
          </a:p>
          <a:p>
            <a:pPr>
              <a:defRPr/>
            </a:pPr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a) Antagonism</a:t>
            </a:r>
          </a:p>
          <a:p>
            <a:pPr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1- Competitive Antagonists</a:t>
            </a:r>
            <a:endParaRPr lang="en-US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ell MT" pitchFamily="18" charset="0"/>
            </a:endParaRPr>
          </a:p>
          <a:p>
            <a:pPr>
              <a:defRPr/>
            </a:pPr>
            <a:r>
              <a:rPr lang="en-US" sz="2400" b="1" i="1" dirty="0">
                <a:solidFill>
                  <a:schemeClr val="bg1"/>
                </a:solidFill>
                <a:latin typeface="Arial" charset="0"/>
              </a:rPr>
              <a:t>Naloxone</a:t>
            </a: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:</a:t>
            </a:r>
            <a:endParaRPr lang="en-US" sz="2400" b="1" i="1" dirty="0">
              <a:solidFill>
                <a:schemeClr val="bg1"/>
              </a:solidFill>
              <a:latin typeface="Arial" charset="0"/>
            </a:endParaRPr>
          </a:p>
          <a:p>
            <a:pPr>
              <a:defRPr/>
            </a:pPr>
            <a:r>
              <a:rPr lang="en-US" sz="2400" b="1" i="1" dirty="0" err="1">
                <a:solidFill>
                  <a:schemeClr val="bg1"/>
                </a:solidFill>
                <a:latin typeface="Arial" charset="0"/>
              </a:rPr>
              <a:t>Naltrexone</a:t>
            </a: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: Opiate dependence; longer action with affinity for mu receptors.</a:t>
            </a:r>
            <a:endParaRPr lang="en-US" sz="2400" b="1" i="1" dirty="0">
              <a:solidFill>
                <a:schemeClr val="bg1"/>
              </a:solidFill>
              <a:latin typeface="Arial" charset="0"/>
            </a:endParaRPr>
          </a:p>
          <a:p>
            <a:pPr>
              <a:defRPr/>
            </a:pPr>
            <a:r>
              <a:rPr lang="en-US" sz="2400" b="1" i="1" dirty="0">
                <a:solidFill>
                  <a:schemeClr val="bg1"/>
                </a:solidFill>
                <a:latin typeface="Arial" charset="0"/>
              </a:rPr>
              <a:t>Flumazenil</a:t>
            </a: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: antagonist for benzodiazepines </a:t>
            </a:r>
          </a:p>
          <a:p>
            <a:pPr>
              <a:defRPr/>
            </a:pPr>
            <a:endParaRPr lang="en-US" sz="2400" b="1" i="1" dirty="0">
              <a:solidFill>
                <a:schemeClr val="bg1"/>
              </a:solidFill>
              <a:latin typeface="Arial" charset="0"/>
            </a:endParaRPr>
          </a:p>
          <a:p>
            <a:pPr>
              <a:defRPr/>
            </a:pPr>
            <a:r>
              <a:rPr lang="en-US" sz="2400" b="1" i="1" dirty="0">
                <a:solidFill>
                  <a:schemeClr val="bg1"/>
                </a:solidFill>
                <a:latin typeface="Arial" charset="0"/>
              </a:rPr>
              <a:t>Atropine</a:t>
            </a: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: organophosphate, carbamate, and other </a:t>
            </a:r>
            <a:r>
              <a:rPr lang="en-US" sz="2400" b="1" dirty="0" err="1">
                <a:solidFill>
                  <a:schemeClr val="bg1"/>
                </a:solidFill>
                <a:latin typeface="Arial" charset="0"/>
              </a:rPr>
              <a:t>parasympathomimetic</a:t>
            </a: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 (</a:t>
            </a:r>
            <a:r>
              <a:rPr lang="en-US" sz="2400" b="1" dirty="0" err="1">
                <a:solidFill>
                  <a:schemeClr val="bg1"/>
                </a:solidFill>
                <a:latin typeface="Arial" charset="0"/>
              </a:rPr>
              <a:t>pilocarpine</a:t>
            </a: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, </a:t>
            </a:r>
            <a:r>
              <a:rPr lang="en-US" sz="2400" b="1" dirty="0" err="1">
                <a:solidFill>
                  <a:schemeClr val="bg1"/>
                </a:solidFill>
                <a:latin typeface="Arial" charset="0"/>
              </a:rPr>
              <a:t>muscarine</a:t>
            </a: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). It is used as antidote to correct bradycardia caused by morphine, digitalis, </a:t>
            </a:r>
            <a:r>
              <a:rPr lang="en-US" sz="2400" b="1" dirty="0" err="1">
                <a:solidFill>
                  <a:schemeClr val="bg1"/>
                </a:solidFill>
                <a:latin typeface="Arial" charset="0"/>
              </a:rPr>
              <a:t>aconitine</a:t>
            </a: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, </a:t>
            </a:r>
            <a:r>
              <a:rPr lang="el-GR" sz="2400" b="1" dirty="0">
                <a:solidFill>
                  <a:schemeClr val="bg1"/>
                </a:solidFill>
                <a:latin typeface="Arial" charset="0"/>
              </a:rPr>
              <a:t>β</a:t>
            </a: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-blockers, and calcium channel blockers.</a:t>
            </a:r>
          </a:p>
          <a:p>
            <a:pPr>
              <a:defRPr/>
            </a:pPr>
            <a:endParaRPr lang="en-US" sz="2400" b="1" i="1" dirty="0">
              <a:solidFill>
                <a:srgbClr val="FFC000"/>
              </a:solidFill>
              <a:latin typeface="Arial" charset="0"/>
            </a:endParaRPr>
          </a:p>
          <a:p>
            <a:pPr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Arial" charset="0"/>
              </a:rPr>
              <a:t>.</a:t>
            </a:r>
            <a:endParaRPr lang="en-US" sz="2400" b="1" dirty="0">
              <a:solidFill>
                <a:srgbClr val="FFC000"/>
              </a:solidFill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28600"/>
            <a:ext cx="8991600" cy="6400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/>
              <a:t>2) Non-Competitive Antagonism</a:t>
            </a:r>
            <a:endParaRPr lang="en-US" sz="2800" b="1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i="1" dirty="0" smtClean="0"/>
              <a:t>Anticonvulsants</a:t>
            </a:r>
            <a:r>
              <a:rPr lang="en-US" sz="2400" dirty="0" smtClean="0"/>
              <a:t>: for treatment of </a:t>
            </a:r>
            <a:r>
              <a:rPr lang="en-US" sz="2400" dirty="0" err="1" smtClean="0"/>
              <a:t>convulsants</a:t>
            </a:r>
            <a:r>
              <a:rPr lang="en-US" sz="2400" dirty="0" smtClean="0"/>
              <a:t>.</a:t>
            </a:r>
            <a:endParaRPr lang="en-US" sz="2400" b="1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i="1" dirty="0" smtClean="0"/>
              <a:t>Calcium </a:t>
            </a:r>
            <a:r>
              <a:rPr lang="en-US" sz="2400" b="1" i="1" dirty="0" err="1" smtClean="0"/>
              <a:t>gluconate</a:t>
            </a:r>
            <a:r>
              <a:rPr lang="en-US" sz="2400" dirty="0" smtClean="0"/>
              <a:t>: used for: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/>
              <a:t>	a) Calcium channel blockers especially </a:t>
            </a:r>
            <a:r>
              <a:rPr lang="en-US" sz="2400" b="1" dirty="0" err="1" smtClean="0"/>
              <a:t>verapamil</a:t>
            </a:r>
            <a:r>
              <a:rPr lang="en-US" sz="2400" b="1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/>
              <a:t>	b) Black widow spider bite.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/>
              <a:t>	c) Lead colic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/>
              <a:t>	d) Oxalic acid.</a:t>
            </a:r>
            <a:endParaRPr lang="en-US" sz="2400" b="1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i="1" dirty="0" err="1" smtClean="0"/>
              <a:t>Pralidoxime</a:t>
            </a:r>
            <a:r>
              <a:rPr lang="en-US" sz="2400" b="1" i="1" dirty="0" smtClean="0"/>
              <a:t> (2-PAM)</a:t>
            </a:r>
            <a:r>
              <a:rPr lang="en-US" sz="2400" i="1" dirty="0" smtClean="0"/>
              <a:t>:</a:t>
            </a:r>
            <a:r>
              <a:rPr lang="en-US" sz="2400" dirty="0" smtClean="0"/>
              <a:t> </a:t>
            </a:r>
            <a:r>
              <a:rPr lang="en-US" sz="2400" b="1" dirty="0" err="1" smtClean="0"/>
              <a:t>ChE</a:t>
            </a:r>
            <a:r>
              <a:rPr lang="en-US" sz="2400" b="1" dirty="0" smtClean="0"/>
              <a:t> activator by breaking the </a:t>
            </a:r>
            <a:r>
              <a:rPr lang="en-US" sz="2400" b="1" dirty="0" err="1" smtClean="0"/>
              <a:t>alkylphosphate-ChE</a:t>
            </a:r>
            <a:r>
              <a:rPr lang="en-US" sz="2400" b="1" dirty="0" smtClean="0"/>
              <a:t> bond. It is used in organophosphate toxicity to form an </a:t>
            </a:r>
            <a:r>
              <a:rPr lang="en-US" sz="2400" b="1" dirty="0" err="1" smtClean="0"/>
              <a:t>oxime</a:t>
            </a:r>
            <a:r>
              <a:rPr lang="en-US" sz="2400" b="1" dirty="0" smtClean="0"/>
              <a:t>-phosphate complex and leaves the </a:t>
            </a:r>
            <a:r>
              <a:rPr lang="en-US" sz="2400" b="1" dirty="0" err="1" smtClean="0"/>
              <a:t>ChE</a:t>
            </a:r>
            <a:r>
              <a:rPr lang="en-US" sz="2400" b="1" dirty="0" smtClean="0"/>
              <a:t> enzyme activated. Contraindicated in </a:t>
            </a:r>
            <a:r>
              <a:rPr lang="en-US" sz="2400" b="1" dirty="0" err="1" smtClean="0"/>
              <a:t>carbamate</a:t>
            </a:r>
            <a:r>
              <a:rPr lang="en-US" sz="2400" b="1" dirty="0" smtClean="0"/>
              <a:t> toxicity because of short duration of action.</a:t>
            </a:r>
            <a:endParaRPr lang="en-US" sz="2400" b="1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i="1" dirty="0" err="1" smtClean="0"/>
              <a:t>Diacetyl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Monoxime</a:t>
            </a:r>
            <a:r>
              <a:rPr lang="en-US" sz="2400" b="1" i="1" dirty="0" smtClean="0"/>
              <a:t> (DAM)</a:t>
            </a:r>
            <a:r>
              <a:rPr lang="en-US" sz="2400" b="1" dirty="0" smtClean="0"/>
              <a:t>:</a:t>
            </a:r>
            <a:r>
              <a:rPr lang="en-US" sz="2400" dirty="0" smtClean="0"/>
              <a:t> same action as PAM with more BBB penetration and reactivation of </a:t>
            </a:r>
            <a:r>
              <a:rPr lang="en-US" sz="2400" dirty="0" err="1" smtClean="0"/>
              <a:t>ChE</a:t>
            </a:r>
            <a:r>
              <a:rPr lang="en-US" sz="2400" dirty="0" smtClean="0"/>
              <a:t> in CNS.</a:t>
            </a:r>
            <a:endParaRPr lang="en-US" sz="2400" b="1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i="1" dirty="0" err="1" smtClean="0"/>
              <a:t>Physostigmine</a:t>
            </a:r>
            <a:r>
              <a:rPr lang="en-US" sz="2400" i="1" dirty="0" smtClean="0"/>
              <a:t>:</a:t>
            </a:r>
            <a:r>
              <a:rPr lang="en-US" sz="2400" dirty="0" smtClean="0"/>
              <a:t> counteract the </a:t>
            </a:r>
            <a:r>
              <a:rPr lang="en-US" sz="2400" dirty="0" err="1" smtClean="0"/>
              <a:t>anticholinergic</a:t>
            </a:r>
            <a:r>
              <a:rPr lang="en-US" sz="2400" dirty="0" smtClean="0"/>
              <a:t> effects such as in severe atropine or TCA toxicities.</a:t>
            </a:r>
            <a:endParaRPr lang="en-US" sz="2400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534400" cy="9906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66FF33"/>
                </a:solidFill>
                <a:latin typeface="Arial" pitchFamily="34" charset="0"/>
                <a:cs typeface="Arial" pitchFamily="34" charset="0"/>
              </a:rPr>
              <a:t>STABILIZATION OF THE PATIENT</a:t>
            </a:r>
            <a:endParaRPr lang="en-US" sz="4000" b="1" dirty="0">
              <a:solidFill>
                <a:srgbClr val="66FF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5344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The </a:t>
            </a:r>
            <a:r>
              <a:rPr lang="en-US" b="1" i="1" u="sng" dirty="0" smtClean="0">
                <a:solidFill>
                  <a:srgbClr val="FFFF00"/>
                </a:solidFill>
              </a:rPr>
              <a:t>initial approach</a:t>
            </a:r>
            <a:r>
              <a:rPr lang="en-US" b="1" dirty="0" smtClean="0">
                <a:solidFill>
                  <a:srgbClr val="FFFF00"/>
                </a:solidFill>
              </a:rPr>
              <a:t> to the poisoned patient should be essentially similar in every case, irrespective of the toxin ingested.</a:t>
            </a:r>
          </a:p>
          <a:p>
            <a:pPr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Similar to the initial approach to the trauma patient</a:t>
            </a:r>
          </a:p>
          <a:p>
            <a:pPr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Applied as initial approach to all patients in ED irrespective of the mechanism of injury.</a:t>
            </a:r>
            <a:endParaRPr lang="en-US" b="1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b="1" smtClean="0">
                <a:solidFill>
                  <a:srgbClr val="FFFF00"/>
                </a:solidFill>
              </a:rPr>
              <a:t> </a:t>
            </a:r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This approach can be termed as </a:t>
            </a:r>
            <a:r>
              <a:rPr lang="en-US" b="1" i="1" dirty="0" smtClean="0">
                <a:solidFill>
                  <a:srgbClr val="FFFF00"/>
                </a:solidFill>
              </a:rPr>
              <a:t>routine poison management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304800"/>
            <a:ext cx="8915400" cy="6553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3600" b="1" dirty="0" smtClean="0"/>
              <a:t>b) Chelating Agents: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Unite metallic poisons to form soluble, </a:t>
            </a:r>
            <a:r>
              <a:rPr lang="en-US" sz="2000" b="1" dirty="0" err="1" smtClean="0"/>
              <a:t>nonionizable</a:t>
            </a:r>
            <a:r>
              <a:rPr lang="en-US" sz="2000" b="1" dirty="0" smtClean="0"/>
              <a:t>, less toxic, and easily excreted </a:t>
            </a:r>
            <a:r>
              <a:rPr lang="en-US" sz="2000" b="1" dirty="0" err="1" smtClean="0"/>
              <a:t>chelates</a:t>
            </a:r>
            <a:r>
              <a:rPr lang="en-US" sz="2000" b="1" dirty="0" smtClean="0"/>
              <a:t>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	</a:t>
            </a:r>
            <a:r>
              <a:rPr lang="en-US" sz="2400" b="1" dirty="0" smtClean="0">
                <a:solidFill>
                  <a:srgbClr val="FFFF00"/>
                </a:solidFill>
              </a:rPr>
              <a:t>1- Dimercaprol</a:t>
            </a:r>
            <a:r>
              <a:rPr lang="en-US" sz="2000" b="1" dirty="0" smtClean="0">
                <a:solidFill>
                  <a:srgbClr val="FFFF00"/>
                </a:solidFill>
              </a:rPr>
              <a:t> (BAL)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/>
              <a:t>prototype </a:t>
            </a:r>
            <a:r>
              <a:rPr lang="en-US" sz="2000" b="1" dirty="0" err="1" smtClean="0"/>
              <a:t>chelator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bisulfide</a:t>
            </a:r>
            <a:r>
              <a:rPr lang="en-US" sz="2000" b="1" dirty="0" smtClean="0"/>
              <a:t> molecule)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/>
              <a:t>removes intracellular and extracellular lead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/>
              <a:t>lipid-soluble drug and must be administered IM only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/>
              <a:t>It has the typical sulfide odor and patients often complain of the taste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/>
              <a:t>It is the first </a:t>
            </a:r>
            <a:r>
              <a:rPr lang="en-US" sz="2000" b="1" dirty="0" err="1" smtClean="0"/>
              <a:t>chelator</a:t>
            </a:r>
            <a:r>
              <a:rPr lang="en-US" sz="2000" b="1" dirty="0" smtClean="0"/>
              <a:t> used in </a:t>
            </a:r>
            <a:r>
              <a:rPr lang="en-US" sz="2000" b="1" dirty="0" err="1" smtClean="0"/>
              <a:t>encephalopathic</a:t>
            </a:r>
            <a:r>
              <a:rPr lang="en-US" sz="2000" b="1" dirty="0" smtClean="0"/>
              <a:t> individuals. Rapidly crosses the BBB.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Adverse effects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 fever, pain at the injection site, nausea, vomiting, headache, and sterile abscess formation. </a:t>
            </a:r>
            <a:r>
              <a:rPr lang="en-US" sz="2000" b="1" i="1" dirty="0" smtClean="0"/>
              <a:t>It is recommended to alkalinize urine as the </a:t>
            </a:r>
            <a:r>
              <a:rPr lang="en-US" sz="2000" b="1" i="1" dirty="0" err="1" smtClean="0"/>
              <a:t>chelate</a:t>
            </a:r>
            <a:r>
              <a:rPr lang="en-US" sz="2000" b="1" i="1" dirty="0" smtClean="0"/>
              <a:t> may dissociate in acidic urine. </a:t>
            </a:r>
            <a:endParaRPr lang="en-US" sz="20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Indications: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i="1" dirty="0" smtClean="0"/>
              <a:t>Lead, Arsenic, inorganic Mercury, Copper, Gold.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Contraindications: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a) Liver failure as metallic </a:t>
            </a:r>
            <a:r>
              <a:rPr lang="en-US" sz="2000" b="1" dirty="0" err="1" smtClean="0"/>
              <a:t>chelate</a:t>
            </a:r>
            <a:r>
              <a:rPr lang="en-US" sz="2000" b="1" dirty="0" smtClean="0"/>
              <a:t> is excreted mainly through the bile.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b) G6PD deficiency.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c) </a:t>
            </a:r>
            <a:r>
              <a:rPr lang="en-US" sz="2000" b="1" dirty="0" err="1" smtClean="0"/>
              <a:t>Transtoxicity</a:t>
            </a:r>
            <a:r>
              <a:rPr lang="en-US" sz="2000" b="1" dirty="0" smtClean="0"/>
              <a:t> or concurrent iron supply.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d) Organic Mercury; risk of neurotoxicity.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idx="1"/>
          </p:nvPr>
        </p:nvSpPr>
        <p:spPr>
          <a:xfrm>
            <a:off x="0" y="228600"/>
            <a:ext cx="9144000" cy="6629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2- </a:t>
            </a:r>
            <a:r>
              <a:rPr lang="en-US" b="1" dirty="0" smtClean="0">
                <a:solidFill>
                  <a:srgbClr val="FFFF00"/>
                </a:solidFill>
              </a:rPr>
              <a:t>Calcium disodium edentate (Ca Na2 EDTA)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Unites with the metal which takes place of its calcium.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It is water soluble and may be used IM or IV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It allows extracellular lead to be </a:t>
            </a:r>
            <a:r>
              <a:rPr lang="en-US" sz="2400" b="1" dirty="0" err="1" smtClean="0"/>
              <a:t>renally</a:t>
            </a:r>
            <a:r>
              <a:rPr lang="en-US" sz="2400" b="1" dirty="0" smtClean="0"/>
              <a:t> eliminated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In cases of lead encephalopathy, BAL should be given first to avoid redistribution of lead mobilized by CaNa2EDTA to CNS.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 </a:t>
            </a:r>
            <a:endParaRPr lang="en-US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3- </a:t>
            </a:r>
            <a:r>
              <a:rPr lang="en-US" b="1" dirty="0" smtClean="0">
                <a:solidFill>
                  <a:srgbClr val="FFFF00"/>
                </a:solidFill>
              </a:rPr>
              <a:t>D-</a:t>
            </a:r>
            <a:r>
              <a:rPr lang="en-US" b="1" dirty="0" err="1" smtClean="0">
                <a:solidFill>
                  <a:srgbClr val="FFFF00"/>
                </a:solidFill>
              </a:rPr>
              <a:t>Penicillamine</a:t>
            </a:r>
            <a:r>
              <a:rPr lang="en-US" b="1" dirty="0" smtClean="0"/>
              <a:t>:</a:t>
            </a:r>
            <a:r>
              <a:rPr lang="en-US" sz="2400" b="1" dirty="0" smtClean="0"/>
              <a:t> Hydrolysis product of penicillin approved for the treatment of Wilson disease and </a:t>
            </a:r>
            <a:r>
              <a:rPr lang="en-US" sz="2400" b="1" dirty="0" err="1" smtClean="0"/>
              <a:t>cystinosis</a:t>
            </a:r>
            <a:r>
              <a:rPr lang="en-US" sz="2400" b="1" dirty="0" smtClean="0"/>
              <a:t>. Effective orally and has few adverse effects.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a) It can </a:t>
            </a:r>
            <a:r>
              <a:rPr lang="en-US" sz="2400" b="1" dirty="0" err="1" smtClean="0"/>
              <a:t>chelate</a:t>
            </a:r>
            <a:r>
              <a:rPr lang="en-US" sz="2400" b="1" dirty="0" smtClean="0"/>
              <a:t> lead even in low blood levels.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b) It is effective in children with blood levels 20-40 µg/100ml.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Grp="1" noChangeArrowheads="1"/>
          </p:cNvSpPr>
          <p:nvPr>
            <p:ph idx="1"/>
          </p:nvPr>
        </p:nvSpPr>
        <p:spPr>
          <a:xfrm>
            <a:off x="0" y="228600"/>
            <a:ext cx="9144000" cy="64770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4- </a:t>
            </a:r>
            <a:r>
              <a:rPr lang="en-US" sz="2800" b="1" dirty="0" err="1" smtClean="0">
                <a:solidFill>
                  <a:srgbClr val="FFFF00"/>
                </a:solidFill>
              </a:rPr>
              <a:t>Succimer</a:t>
            </a:r>
            <a:r>
              <a:rPr lang="en-US" sz="2800" b="1" dirty="0" smtClean="0">
                <a:solidFill>
                  <a:srgbClr val="FFFF00"/>
                </a:solidFill>
              </a:rPr>
              <a:t> (Di-</a:t>
            </a:r>
            <a:r>
              <a:rPr lang="en-US" sz="2800" b="1" dirty="0" err="1" smtClean="0">
                <a:solidFill>
                  <a:srgbClr val="FFFF00"/>
                </a:solidFill>
              </a:rPr>
              <a:t>Mercapto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Succinic</a:t>
            </a:r>
            <a:r>
              <a:rPr lang="en-US" sz="2800" b="1" dirty="0" smtClean="0">
                <a:solidFill>
                  <a:srgbClr val="FFFF00"/>
                </a:solidFill>
              </a:rPr>
              <a:t> Acid; DMSA)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The best for lead </a:t>
            </a:r>
            <a:r>
              <a:rPr lang="en-US" sz="2800" dirty="0" err="1" smtClean="0"/>
              <a:t>chelation</a:t>
            </a:r>
            <a:r>
              <a:rPr lang="en-US" sz="2800" dirty="0" smtClean="0"/>
              <a:t> in children with a lead level higher than 45 µg/</a:t>
            </a:r>
            <a:r>
              <a:rPr lang="en-US" sz="2800" dirty="0" err="1" smtClean="0"/>
              <a:t>dL</a:t>
            </a:r>
            <a:r>
              <a:rPr lang="en-US" sz="2800" dirty="0" smtClean="0"/>
              <a:t>. An effective oral </a:t>
            </a:r>
            <a:r>
              <a:rPr lang="en-US" sz="2800" dirty="0" err="1" smtClean="0"/>
              <a:t>chelator</a:t>
            </a:r>
            <a:r>
              <a:rPr lang="en-US" sz="2800" dirty="0" smtClean="0"/>
              <a:t> that approaches the effect of both CaNa2EDTA and BAL.  </a:t>
            </a:r>
            <a:endParaRPr lang="en-US" sz="2800" b="1" u="sng" dirty="0" smtClean="0"/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5- </a:t>
            </a:r>
            <a:r>
              <a:rPr lang="en-US" sz="2800" b="1" dirty="0" err="1" smtClean="0">
                <a:solidFill>
                  <a:srgbClr val="FFFF00"/>
                </a:solidFill>
              </a:rPr>
              <a:t>Dimerval</a:t>
            </a:r>
            <a:r>
              <a:rPr lang="en-US" sz="2800" b="1" dirty="0" smtClean="0">
                <a:solidFill>
                  <a:srgbClr val="FFFF00"/>
                </a:solidFill>
              </a:rPr>
              <a:t> (DMPS)</a:t>
            </a: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r>
              <a:rPr lang="en-US" sz="2800" dirty="0" smtClean="0"/>
              <a:t>Has become antidote for most heavy metal intoxications. In the oral form and in a water-based </a:t>
            </a:r>
            <a:r>
              <a:rPr lang="en-US" sz="2800" dirty="0" err="1" smtClean="0"/>
              <a:t>parenteral</a:t>
            </a:r>
            <a:r>
              <a:rPr lang="en-US" sz="2800" dirty="0" smtClean="0"/>
              <a:t> form.</a:t>
            </a:r>
            <a:endParaRPr lang="en-US" sz="2800" b="1" dirty="0" smtClean="0"/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6- Cobalt </a:t>
            </a:r>
            <a:r>
              <a:rPr lang="en-US" sz="2800" b="1" dirty="0" err="1" smtClean="0">
                <a:solidFill>
                  <a:srgbClr val="FFFF00"/>
                </a:solidFill>
              </a:rPr>
              <a:t>edetate</a:t>
            </a:r>
            <a:r>
              <a:rPr lang="en-US" sz="2800" b="1" dirty="0" smtClean="0">
                <a:solidFill>
                  <a:srgbClr val="FFFF00"/>
                </a:solidFill>
              </a:rPr>
              <a:t> (</a:t>
            </a:r>
            <a:r>
              <a:rPr lang="en-US" sz="2800" b="1" dirty="0" err="1" smtClean="0">
                <a:solidFill>
                  <a:srgbClr val="FFFF00"/>
                </a:solidFill>
              </a:rPr>
              <a:t>Kelocyanor</a:t>
            </a:r>
            <a:r>
              <a:rPr lang="en-US" sz="2800" b="1" dirty="0" smtClean="0">
                <a:solidFill>
                  <a:srgbClr val="FFFF00"/>
                </a:solidFill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Cobalt compounds directly </a:t>
            </a:r>
            <a:r>
              <a:rPr lang="en-US" sz="2800" dirty="0" err="1" smtClean="0"/>
              <a:t>chelate</a:t>
            </a:r>
            <a:r>
              <a:rPr lang="en-US" sz="2800" dirty="0" smtClean="0"/>
              <a:t> cyanide, thus reducing its toxicity, bypassing the formation of a toxic (</a:t>
            </a:r>
            <a:r>
              <a:rPr lang="en-US" sz="2800" dirty="0" err="1" smtClean="0"/>
              <a:t>methemoglobin</a:t>
            </a:r>
            <a:r>
              <a:rPr lang="en-US" sz="2800" dirty="0" smtClean="0"/>
              <a:t>) intermediate. </a:t>
            </a:r>
            <a:r>
              <a:rPr lang="en-US" sz="2800" dirty="0" err="1" smtClean="0"/>
              <a:t>Kelocyanor</a:t>
            </a:r>
            <a:r>
              <a:rPr lang="en-US" sz="2800" dirty="0" smtClean="0"/>
              <a:t> is thought to work faster than any of the </a:t>
            </a:r>
            <a:r>
              <a:rPr lang="en-US" sz="2800" dirty="0" err="1" smtClean="0"/>
              <a:t>MetHb</a:t>
            </a:r>
            <a:r>
              <a:rPr lang="en-US" sz="2800" dirty="0" smtClean="0"/>
              <a:t>-formers.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685800"/>
            <a:ext cx="8915400" cy="617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b="1" dirty="0" smtClean="0">
                <a:solidFill>
                  <a:srgbClr val="FFFF00"/>
                </a:solidFill>
              </a:rPr>
              <a:t>N-Acetyl </a:t>
            </a:r>
            <a:r>
              <a:rPr lang="en-US" b="1" dirty="0" err="1" smtClean="0">
                <a:solidFill>
                  <a:srgbClr val="FFFF00"/>
                </a:solidFill>
              </a:rPr>
              <a:t>Cysteine</a:t>
            </a:r>
            <a:r>
              <a:rPr lang="en-US" b="1" dirty="0" smtClean="0">
                <a:solidFill>
                  <a:srgbClr val="FFFF00"/>
                </a:solidFill>
              </a:rPr>
              <a:t> (NAC):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b="1" dirty="0" smtClean="0">
                <a:solidFill>
                  <a:srgbClr val="FFFF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Antidote in </a:t>
            </a:r>
            <a:r>
              <a:rPr lang="en-US" sz="2400" b="1" dirty="0" err="1" smtClean="0"/>
              <a:t>acetaminiophen</a:t>
            </a:r>
            <a:r>
              <a:rPr lang="en-US" sz="2400" b="1" dirty="0" smtClean="0"/>
              <a:t> toxicity: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	1-Precursor for glutathione. NAC is converted to </a:t>
            </a:r>
            <a:r>
              <a:rPr lang="en-US" sz="2400" b="1" dirty="0" err="1" smtClean="0"/>
              <a:t>cysteine</a:t>
            </a:r>
            <a:r>
              <a:rPr lang="en-US" sz="2400" b="1" dirty="0" smtClean="0"/>
              <a:t>, which can replenish glutathione stores.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	2- NAC also directly detoxifies acetaminophen toxic metabolite to nontoxic metabolites.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	3-NAC can provide a substrate for </a:t>
            </a:r>
            <a:r>
              <a:rPr lang="en-US" sz="2400" b="1" dirty="0" err="1" smtClean="0"/>
              <a:t>sulfation</a:t>
            </a:r>
            <a:endParaRPr lang="en-US" sz="24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a) Oral NAC: It is effective in preventing </a:t>
            </a:r>
            <a:r>
              <a:rPr lang="en-US" sz="2400" b="1" dirty="0" err="1" smtClean="0"/>
              <a:t>hepatotoxicity</a:t>
            </a:r>
            <a:r>
              <a:rPr lang="en-US" sz="2400" b="1" dirty="0" smtClean="0"/>
              <a:t> regardless of the initial acetaminophen level if it is started within 8 hrs of ingestion.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b) Intravenous NAC: IV administration of NAC is recommended for selected patients, including those with GIT bleeding or obstruction, potential fetal toxicity, or an inability to tolerate oral NAC.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idx="1"/>
          </p:nvPr>
        </p:nvSpPr>
        <p:spPr>
          <a:xfrm>
            <a:off x="0" y="381000"/>
            <a:ext cx="9906000" cy="6477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d) Antibodies (Immunology-based Antidotes)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1- </a:t>
            </a:r>
            <a:r>
              <a:rPr lang="en-US" sz="2800" b="1" dirty="0" err="1" smtClean="0">
                <a:solidFill>
                  <a:srgbClr val="FFFF00"/>
                </a:solidFill>
              </a:rPr>
              <a:t>Digoxin</a:t>
            </a:r>
            <a:r>
              <a:rPr lang="en-US" sz="2800" b="1" dirty="0" smtClean="0">
                <a:solidFill>
                  <a:srgbClr val="FFFF00"/>
                </a:solidFill>
              </a:rPr>
              <a:t> Specific Antibody Fragment (FAB fragments, </a:t>
            </a:r>
            <a:r>
              <a:rPr lang="en-US" sz="2800" b="1" dirty="0" err="1" smtClean="0">
                <a:solidFill>
                  <a:srgbClr val="FFFF00"/>
                </a:solidFill>
              </a:rPr>
              <a:t>Digiband</a:t>
            </a:r>
            <a:r>
              <a:rPr lang="en-US" sz="2800" b="1" dirty="0" smtClean="0">
                <a:solidFill>
                  <a:srgbClr val="FFFF00"/>
                </a:solidFill>
              </a:rPr>
              <a:t>):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Life-threatening arrhythmias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Initial potassium level &gt;5 </a:t>
            </a:r>
            <a:r>
              <a:rPr lang="en-US" sz="2800" b="1" dirty="0" err="1" smtClean="0"/>
              <a:t>mEq</a:t>
            </a:r>
            <a:r>
              <a:rPr lang="en-US" sz="2800" b="1" dirty="0" smtClean="0"/>
              <a:t>/l.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err="1" smtClean="0"/>
              <a:t>Digoxin</a:t>
            </a:r>
            <a:r>
              <a:rPr lang="en-US" sz="2800" b="1" dirty="0" smtClean="0"/>
              <a:t> SL &gt;10 </a:t>
            </a:r>
            <a:r>
              <a:rPr lang="en-US" sz="2800" b="1" dirty="0" err="1" smtClean="0"/>
              <a:t>ng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mL</a:t>
            </a:r>
            <a:r>
              <a:rPr lang="en-US" sz="2800" b="1" dirty="0" smtClean="0"/>
              <a:t> at 6-8 h </a:t>
            </a:r>
            <a:r>
              <a:rPr lang="en-US" sz="2800" b="1" dirty="0" err="1" smtClean="0"/>
              <a:t>postingestion</a:t>
            </a:r>
            <a:endParaRPr lang="en-US" sz="2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err="1" smtClean="0"/>
              <a:t>Digoxin</a:t>
            </a:r>
            <a:r>
              <a:rPr lang="en-US" sz="2800" b="1" dirty="0" smtClean="0"/>
              <a:t> SL &gt;15 </a:t>
            </a:r>
            <a:r>
              <a:rPr lang="en-US" sz="2800" b="1" dirty="0" err="1" smtClean="0"/>
              <a:t>ng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mL</a:t>
            </a:r>
            <a:r>
              <a:rPr lang="en-US" sz="2800" b="1" dirty="0" smtClean="0"/>
              <a:t> in an acute ingestion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Ingestion &gt;10 mg in healthy adults or &gt; 4 mg in children.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2- Polyvalent Snake </a:t>
            </a:r>
            <a:r>
              <a:rPr lang="en-US" sz="2800" b="1" dirty="0" err="1" smtClean="0">
                <a:solidFill>
                  <a:srgbClr val="FFFF00"/>
                </a:solidFill>
              </a:rPr>
              <a:t>Antivenom</a:t>
            </a:r>
            <a:r>
              <a:rPr lang="en-US" sz="2800" b="1" dirty="0" smtClean="0">
                <a:solidFill>
                  <a:srgbClr val="FFFF00"/>
                </a:solidFill>
              </a:rPr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3- Scorpion </a:t>
            </a:r>
            <a:r>
              <a:rPr lang="en-US" sz="2800" b="1" dirty="0" err="1" smtClean="0">
                <a:solidFill>
                  <a:srgbClr val="FFFF00"/>
                </a:solidFill>
              </a:rPr>
              <a:t>Antivenom</a:t>
            </a:r>
            <a:r>
              <a:rPr lang="en-US" sz="2800" b="1" dirty="0" smtClean="0">
                <a:solidFill>
                  <a:srgbClr val="FFFF00"/>
                </a:solidFill>
              </a:rPr>
              <a:t>: </a:t>
            </a:r>
            <a:r>
              <a:rPr lang="en-US" sz="2800" b="1" dirty="0" smtClean="0"/>
              <a:t>Indications include: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a) All children and old patients presenting with any of systemic manifestations.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b) Patients with CV disease.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4- </a:t>
            </a:r>
            <a:r>
              <a:rPr lang="en-US" sz="2800" b="1" dirty="0" err="1" smtClean="0">
                <a:solidFill>
                  <a:srgbClr val="FFFF00"/>
                </a:solidFill>
              </a:rPr>
              <a:t>Antibotulism</a:t>
            </a:r>
            <a:r>
              <a:rPr lang="en-US" sz="2800" b="1" dirty="0" smtClean="0">
                <a:solidFill>
                  <a:srgbClr val="FFFF00"/>
                </a:solidFill>
              </a:rPr>
              <a:t> Serum: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457200"/>
            <a:ext cx="8839200" cy="5943600"/>
          </a:xfrm>
        </p:spPr>
        <p:txBody>
          <a:bodyPr>
            <a:normAutofit fontScale="92500" lnSpcReduction="20000"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 Other Antidotes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b="1" dirty="0" smtClean="0">
                <a:solidFill>
                  <a:srgbClr val="FFFF00"/>
                </a:solidFill>
              </a:rPr>
              <a:t>a) Vitamins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3800" b="1" dirty="0" smtClean="0">
                <a:solidFill>
                  <a:srgbClr val="FFFF00"/>
                </a:solidFill>
                <a:latin typeface="Mistral" pitchFamily="66" charset="0"/>
              </a:rPr>
              <a:t>Vitamin K:</a:t>
            </a:r>
            <a:r>
              <a:rPr lang="en-US" sz="3800" b="1" dirty="0" smtClean="0">
                <a:solidFill>
                  <a:srgbClr val="FFFF00"/>
                </a:solidFill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b="1" dirty="0" smtClean="0"/>
              <a:t>a) Agents causing </a:t>
            </a:r>
            <a:r>
              <a:rPr lang="en-US" b="1" dirty="0" err="1" smtClean="0"/>
              <a:t>hypoprothrombonemia</a:t>
            </a:r>
            <a:r>
              <a:rPr lang="en-US" b="1" dirty="0" smtClean="0"/>
              <a:t>: organic arsenic, </a:t>
            </a:r>
            <a:r>
              <a:rPr lang="en-US" b="1" dirty="0" err="1" smtClean="0"/>
              <a:t>salicylates</a:t>
            </a:r>
            <a:r>
              <a:rPr lang="en-US" b="1" dirty="0" smtClean="0"/>
              <a:t>, </a:t>
            </a:r>
            <a:r>
              <a:rPr lang="en-US" b="1" dirty="0" err="1" smtClean="0"/>
              <a:t>coumarin</a:t>
            </a:r>
            <a:r>
              <a:rPr lang="en-US" b="1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b="1" dirty="0" smtClean="0"/>
              <a:t>b) Vitamin A toxicity: inhibits flora, antagonism of hepatic action of </a:t>
            </a:r>
            <a:r>
              <a:rPr lang="en-US" b="1" dirty="0" err="1" smtClean="0"/>
              <a:t>vit</a:t>
            </a:r>
            <a:r>
              <a:rPr lang="en-US" b="1" dirty="0" smtClean="0"/>
              <a:t> K.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b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3800" b="1" dirty="0" smtClean="0">
                <a:solidFill>
                  <a:srgbClr val="FFFF00"/>
                </a:solidFill>
                <a:latin typeface="Mistral" pitchFamily="66" charset="0"/>
              </a:rPr>
              <a:t>Vitamin B12 (</a:t>
            </a:r>
            <a:r>
              <a:rPr lang="en-US" sz="3800" b="1" dirty="0" err="1" smtClean="0">
                <a:solidFill>
                  <a:srgbClr val="FFFF00"/>
                </a:solidFill>
                <a:latin typeface="Mistral" pitchFamily="66" charset="0"/>
              </a:rPr>
              <a:t>Hydroxycobalamin</a:t>
            </a:r>
            <a:r>
              <a:rPr lang="en-US" sz="3800" b="1" dirty="0" smtClean="0">
                <a:solidFill>
                  <a:srgbClr val="FFFF00"/>
                </a:solidFill>
                <a:latin typeface="Mistral" pitchFamily="66" charset="0"/>
              </a:rPr>
              <a:t>):</a:t>
            </a:r>
            <a:r>
              <a:rPr lang="en-US" sz="3800" b="1" dirty="0" smtClean="0">
                <a:solidFill>
                  <a:srgbClr val="FFFF00"/>
                </a:solidFill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b="1" dirty="0" smtClean="0"/>
              <a:t>contains cobalt ion, able to bind to cyanide with greater affinity than </a:t>
            </a:r>
            <a:r>
              <a:rPr lang="en-US" b="1" dirty="0" err="1" smtClean="0"/>
              <a:t>cytochrome</a:t>
            </a:r>
            <a:r>
              <a:rPr lang="en-US" b="1" dirty="0" smtClean="0"/>
              <a:t> </a:t>
            </a:r>
            <a:r>
              <a:rPr lang="en-US" b="1" dirty="0" err="1" smtClean="0"/>
              <a:t>oxidase</a:t>
            </a:r>
            <a:r>
              <a:rPr lang="en-US" b="1" dirty="0" smtClean="0"/>
              <a:t> to form nontoxic </a:t>
            </a:r>
            <a:r>
              <a:rPr lang="en-US" b="1" dirty="0" err="1" smtClean="0"/>
              <a:t>cyanocobalamin</a:t>
            </a:r>
            <a:r>
              <a:rPr lang="en-US" b="1" dirty="0" smtClean="0"/>
              <a:t> that is excreted in urine.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b="1" dirty="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3800" b="1" dirty="0" smtClean="0">
                <a:solidFill>
                  <a:srgbClr val="FFFF00"/>
                </a:solidFill>
                <a:latin typeface="Mistral" pitchFamily="66" charset="0"/>
              </a:rPr>
              <a:t>Glucagon:</a:t>
            </a:r>
            <a:r>
              <a:rPr lang="en-US" sz="3800" b="1" dirty="0" smtClean="0">
                <a:solidFill>
                  <a:srgbClr val="FFFF00"/>
                </a:solidFill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b="1" dirty="0" smtClean="0"/>
              <a:t>is used in β-blocker poisoning to stimulate the β-adrenergic nerves on a receptor different from that occupied by the β-blocker.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104106"/>
          </a:xfrm>
        </p:spPr>
        <p:txBody>
          <a:bodyPr/>
          <a:lstStyle/>
          <a:p>
            <a:pPr eaLnBrk="1" hangingPunct="1"/>
            <a:r>
              <a:rPr lang="en-US" b="1" dirty="0" smtClean="0"/>
              <a:t>Cyanide Antidote Kit 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71600"/>
            <a:ext cx="8305800" cy="4953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Step I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Amyl nitrite  &amp; Sodium nitrite: induce </a:t>
            </a:r>
            <a:r>
              <a:rPr lang="en-US" sz="2400" b="1" dirty="0" err="1" smtClean="0"/>
              <a:t>methemoglobinemia</a:t>
            </a:r>
            <a:r>
              <a:rPr lang="en-US" sz="2400" b="1" dirty="0" smtClean="0"/>
              <a:t> so that cyanide, with high affinity for ferric iron (Fe</a:t>
            </a:r>
            <a:r>
              <a:rPr lang="en-US" sz="2400" b="1" baseline="30000" dirty="0" smtClean="0"/>
              <a:t>3+</a:t>
            </a:r>
            <a:r>
              <a:rPr lang="en-US" sz="2400" b="1" dirty="0" smtClean="0"/>
              <a:t>), may attach to it to form </a:t>
            </a:r>
            <a:r>
              <a:rPr lang="en-US" sz="2400" b="1" dirty="0" err="1" smtClean="0"/>
              <a:t>cyanomethemoglobin</a:t>
            </a:r>
            <a:r>
              <a:rPr lang="en-US" sz="2400" b="1" dirty="0" smtClean="0"/>
              <a:t>, rather than to the iron of the </a:t>
            </a:r>
            <a:r>
              <a:rPr lang="en-US" sz="2400" b="1" dirty="0" err="1" smtClean="0"/>
              <a:t>cytochrome</a:t>
            </a:r>
            <a:r>
              <a:rPr lang="en-US" sz="2400" b="1" dirty="0" smtClean="0"/>
              <a:t>, thus restoring or allowing cellular respiration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Step II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Sodium </a:t>
            </a:r>
            <a:r>
              <a:rPr lang="en-US" sz="2400" b="1" dirty="0" err="1" smtClean="0"/>
              <a:t>Thiosulfate</a:t>
            </a:r>
            <a:r>
              <a:rPr lang="en-US" sz="2400" b="1" dirty="0" smtClean="0"/>
              <a:t>: detoxification of the formed </a:t>
            </a:r>
            <a:r>
              <a:rPr lang="en-US" sz="2400" b="1" dirty="0" err="1" smtClean="0"/>
              <a:t>cyanomethemoglobin</a:t>
            </a:r>
            <a:r>
              <a:rPr lang="en-US" sz="2400" b="1" dirty="0" smtClean="0"/>
              <a:t> compound so that it can be excreted. The presence of </a:t>
            </a:r>
            <a:r>
              <a:rPr lang="en-US" sz="2400" b="1" dirty="0" err="1" smtClean="0"/>
              <a:t>thiosulfate</a:t>
            </a:r>
            <a:r>
              <a:rPr lang="en-US" sz="2400" b="1" dirty="0" smtClean="0"/>
              <a:t> in the blood allows </a:t>
            </a:r>
            <a:r>
              <a:rPr lang="en-US" b="1" dirty="0" err="1" smtClean="0">
                <a:solidFill>
                  <a:srgbClr val="FF0000"/>
                </a:solidFill>
              </a:rPr>
              <a:t>rhodanese</a:t>
            </a:r>
            <a:r>
              <a:rPr lang="en-US" sz="2400" b="1" dirty="0" smtClean="0"/>
              <a:t> to detoxify </a:t>
            </a:r>
            <a:r>
              <a:rPr lang="en-US" sz="2400" b="1" dirty="0" err="1" smtClean="0"/>
              <a:t>Cyano-MetHb</a:t>
            </a:r>
            <a:r>
              <a:rPr lang="en-US" sz="2400" b="1" dirty="0" smtClean="0"/>
              <a:t> by catalyzing the formation of </a:t>
            </a:r>
            <a:r>
              <a:rPr lang="en-US" sz="2400" b="1" dirty="0" err="1" smtClean="0"/>
              <a:t>thiocyanate</a:t>
            </a:r>
            <a:r>
              <a:rPr lang="en-US" sz="2400" b="1" dirty="0" smtClean="0"/>
              <a:t>, which is nontoxic and rapidly excreted in the urine.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 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09800"/>
            <a:ext cx="77724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FF00"/>
                </a:solidFill>
                <a:effectLst/>
                <a:latin typeface="Gill Sans MT Ext Condensed Bold" pitchFamily="34" charset="0"/>
              </a:rPr>
              <a:t>ENHANCEMENT OF EXCRETION OF ABSORBED POISONS</a:t>
            </a:r>
            <a:endParaRPr lang="en-US" sz="8000" dirty="0">
              <a:solidFill>
                <a:srgbClr val="FFFF00"/>
              </a:solidFill>
              <a:effectLst/>
              <a:latin typeface="Gill Sans MT Ext Condensed Bold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US" sz="3600" b="1" dirty="0" smtClean="0">
              <a:solidFill>
                <a:srgbClr val="FF0000"/>
              </a:solidFill>
              <a:latin typeface="Mistral" pitchFamily="66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838200"/>
            <a:ext cx="8763000" cy="5715000"/>
          </a:xfrm>
        </p:spPr>
        <p:txBody>
          <a:bodyPr>
            <a:normAutofit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3600" b="1" dirty="0" smtClean="0"/>
              <a:t>Forced Diuresis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b="1" dirty="0" smtClean="0"/>
              <a:t>It is a simple method for some poisons. 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b="1" dirty="0" smtClean="0"/>
              <a:t>It is effect is increase with manipulation of urine </a:t>
            </a:r>
            <a:r>
              <a:rPr lang="en-US" sz="2800" b="1" dirty="0" err="1" smtClean="0"/>
              <a:t>pH.</a:t>
            </a:r>
            <a:r>
              <a:rPr lang="en-US" sz="2800" b="1" dirty="0" smtClean="0"/>
              <a:t> 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b="1" dirty="0" smtClean="0"/>
              <a:t>It is efficient only in poisons with the following properties:</a:t>
            </a:r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/>
              <a:t>Substances excreted mainly by kidneys.</a:t>
            </a:r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/>
              <a:t>Substances with low volume distribution.</a:t>
            </a:r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/>
              <a:t>Substances with low protein binding.</a:t>
            </a:r>
            <a:endParaRPr lang="en-US" b="1" i="1" dirty="0" smtClean="0"/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b="1" i="1" dirty="0" smtClean="0"/>
              <a:t>Types:</a:t>
            </a:r>
            <a:endParaRPr lang="en-US" sz="2800" b="1" dirty="0" smtClean="0"/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b="1" dirty="0" smtClean="0"/>
              <a:t>1- Fluid Diuresis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b="1" dirty="0" smtClean="0"/>
              <a:t>2- Osmotic Diuresis: </a:t>
            </a:r>
            <a:r>
              <a:rPr lang="en-US" sz="2800" b="1" dirty="0" err="1" smtClean="0"/>
              <a:t>mannitol</a:t>
            </a:r>
            <a:r>
              <a:rPr lang="en-US" sz="2800" b="1" dirty="0" smtClean="0"/>
              <a:t> 10%, which is excreted by renal tubules leading to increases in its osmotic pressure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28600"/>
            <a:ext cx="8839200" cy="6400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4400" b="1" dirty="0" smtClean="0">
                <a:solidFill>
                  <a:srgbClr val="FFFF00"/>
                </a:solidFill>
              </a:rPr>
              <a:t>Manipulation of Urine pH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This method acts depending on the extent of ionization (</a:t>
            </a:r>
            <a:r>
              <a:rPr lang="en-US" b="1" dirty="0" err="1" smtClean="0"/>
              <a:t>pKa</a:t>
            </a:r>
            <a:r>
              <a:rPr lang="en-US" b="1" dirty="0" smtClean="0"/>
              <a:t>) </a:t>
            </a:r>
          </a:p>
          <a:p>
            <a:pPr marL="742950" indent="-742950" eaLnBrk="1" hangingPunct="1">
              <a:buFontTx/>
              <a:buAutoNum type="alphaLcParenR"/>
            </a:pPr>
            <a:r>
              <a:rPr lang="en-US" sz="4400" b="1" dirty="0" smtClean="0"/>
              <a:t>Forced alkaline diuresis</a:t>
            </a:r>
          </a:p>
          <a:p>
            <a:pPr marL="742950" indent="-742950" eaLnBrk="1" hangingPunct="1">
              <a:buNone/>
            </a:pPr>
            <a:endParaRPr lang="en-US" sz="4400" b="1" dirty="0" smtClean="0"/>
          </a:p>
          <a:p>
            <a:pPr eaLnBrk="1" hangingPunct="1">
              <a:buFontTx/>
              <a:buNone/>
            </a:pPr>
            <a:r>
              <a:rPr lang="en-US" sz="3600" b="1" dirty="0" smtClean="0"/>
              <a:t>b) Acid diuresis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It is uncommonly used method for certain substances such as amphetamine. It is a dangerous method because of the risk of </a:t>
            </a:r>
            <a:r>
              <a:rPr lang="en-US" b="1" dirty="0" err="1" smtClean="0"/>
              <a:t>myoglobin</a:t>
            </a:r>
            <a:r>
              <a:rPr lang="en-US" b="1" dirty="0" smtClean="0"/>
              <a:t> precipitation in renal tubules. 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533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FF00"/>
                </a:solidFill>
                <a:latin typeface="Stencil" pitchFamily="82" charset="0"/>
              </a:rPr>
              <a:t> INITIAL ASSESSMENT &amp; STABILIZATION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534400" cy="4830763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400" b="1" dirty="0" smtClean="0">
                <a:solidFill>
                  <a:srgbClr val="FFFF00"/>
                </a:solidFill>
              </a:rPr>
              <a:t>The </a:t>
            </a:r>
            <a:r>
              <a:rPr lang="en-US" sz="3400" b="1" u="sng" dirty="0" smtClean="0">
                <a:solidFill>
                  <a:srgbClr val="FFFF00"/>
                </a:solidFill>
              </a:rPr>
              <a:t>Basic Life Support </a:t>
            </a:r>
            <a:r>
              <a:rPr lang="en-US" sz="3400" b="1" dirty="0" smtClean="0">
                <a:solidFill>
                  <a:srgbClr val="FFFF00"/>
                </a:solidFill>
              </a:rPr>
              <a:t>including ABCDE should be applied before all other considerations.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3400" b="1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400" b="1" dirty="0" smtClean="0">
                <a:solidFill>
                  <a:srgbClr val="FFFF00"/>
                </a:solidFill>
              </a:rPr>
              <a:t> Many toxic substances can lead to potentially life-threatening changes that should be identified and treated quickly.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3400" b="1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400" b="1" dirty="0" smtClean="0">
                <a:solidFill>
                  <a:srgbClr val="FFFF00"/>
                </a:solidFill>
              </a:rPr>
              <a:t>Many poisoned patients require only supportive therapy alone.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533400"/>
            <a:ext cx="8915400" cy="6019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3600" b="1" dirty="0" smtClean="0">
                <a:solidFill>
                  <a:srgbClr val="FFFF00"/>
                </a:solidFill>
              </a:rPr>
              <a:t>Dialysis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/>
              <a:t>by allowing toxic substances to pass through semi-permeable membrane depending on the concentration gradient. It is beneficial when renal function is impaired. Dialyzable substances for good results must have: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UcParenR"/>
            </a:pPr>
            <a:r>
              <a:rPr lang="en-US" sz="2800" b="1" dirty="0" smtClean="0"/>
              <a:t>Low volume distribution. 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UcParenR"/>
            </a:pPr>
            <a:r>
              <a:rPr lang="en-US" sz="2800" b="1" dirty="0" smtClean="0"/>
              <a:t>Low molecular weight. 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UcParenR"/>
            </a:pPr>
            <a:r>
              <a:rPr lang="en-US" sz="2800" b="1" dirty="0" smtClean="0"/>
              <a:t>Low protein binding.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/>
              <a:t>Examples for dialyzable substances: alcohols, barbiturates, </a:t>
            </a:r>
            <a:r>
              <a:rPr lang="en-US" sz="2800" b="1" dirty="0" err="1" smtClean="0"/>
              <a:t>salicylates</a:t>
            </a:r>
            <a:r>
              <a:rPr lang="en-US" sz="2800" b="1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/>
              <a:t>Examples for </a:t>
            </a:r>
            <a:r>
              <a:rPr lang="en-US" sz="2800" b="1" dirty="0" err="1" smtClean="0"/>
              <a:t>nondialyzable</a:t>
            </a:r>
            <a:r>
              <a:rPr lang="en-US" sz="2800" b="1" dirty="0" smtClean="0"/>
              <a:t> substances: opiates, atropine, </a:t>
            </a:r>
            <a:r>
              <a:rPr lang="en-US" sz="2800" b="1" dirty="0" err="1" smtClean="0"/>
              <a:t>antidpressants</a:t>
            </a:r>
            <a:r>
              <a:rPr lang="en-US" sz="2800" b="1" dirty="0" smtClean="0"/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81000"/>
            <a:ext cx="8686800" cy="6477000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4000" b="1" dirty="0" smtClean="0"/>
              <a:t>a) Peritoneal dialysis</a:t>
            </a:r>
            <a:endParaRPr lang="en-US" sz="4000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4000" dirty="0" smtClean="0"/>
              <a:t>Acts by considering peritoneum as </a:t>
            </a:r>
            <a:r>
              <a:rPr lang="en-US" sz="4000" dirty="0" err="1" smtClean="0"/>
              <a:t>semipermeable</a:t>
            </a:r>
            <a:r>
              <a:rPr lang="en-US" sz="4000" dirty="0" smtClean="0"/>
              <a:t> membrane.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4000" dirty="0" smtClean="0"/>
              <a:t>Complications: intra-abdominal bleeding, perforation of abdominal organs, peritonitis, dehydration or </a:t>
            </a:r>
            <a:r>
              <a:rPr lang="en-US" sz="4000" dirty="0" err="1" smtClean="0"/>
              <a:t>overhydration</a:t>
            </a:r>
            <a:r>
              <a:rPr lang="en-US" sz="4000" dirty="0" smtClean="0"/>
              <a:t>.</a:t>
            </a:r>
            <a:endParaRPr lang="en-US" sz="4000" i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4000" i="1" dirty="0" smtClean="0"/>
              <a:t>Contraindications</a:t>
            </a:r>
            <a:r>
              <a:rPr lang="en-US" sz="4000" dirty="0" smtClean="0"/>
              <a:t>: pregnancy, abdominal hernia, or respiratory distress.</a:t>
            </a:r>
            <a:endParaRPr lang="en-US" sz="4000" b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4000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381000"/>
            <a:ext cx="7848600" cy="6019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b) </a:t>
            </a:r>
            <a:r>
              <a:rPr lang="en-US" sz="2800" b="1" dirty="0" err="1" smtClean="0">
                <a:solidFill>
                  <a:srgbClr val="FFFF00"/>
                </a:solidFill>
              </a:rPr>
              <a:t>Hemodialysis</a:t>
            </a: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The </a:t>
            </a:r>
            <a:r>
              <a:rPr lang="en-US" sz="2800" dirty="0" err="1" smtClean="0">
                <a:solidFill>
                  <a:srgbClr val="FFFF00"/>
                </a:solidFill>
              </a:rPr>
              <a:t>semipermeable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membrane is a cellulose bag (artificial kidney).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Indicated when the condition is deteriorating despite proper treatment, or in toxicities with potentially lethal blood levels.</a:t>
            </a:r>
            <a:endParaRPr lang="en-US" sz="2800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i="1" dirty="0" smtClean="0"/>
              <a:t>Complications: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Hypotension.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Bleeding tendency (due to heparin).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Electrolyte imbalance.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Cross infections.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Muscle cramps.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Air embolism.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686800" cy="5562600"/>
          </a:xfrm>
        </p:spPr>
        <p:txBody>
          <a:bodyPr>
            <a:normAutofit fontScale="92500"/>
          </a:bodyPr>
          <a:lstStyle/>
          <a:p>
            <a:pPr>
              <a:buFontTx/>
              <a:buNone/>
            </a:pPr>
            <a:r>
              <a:rPr lang="en-US" sz="2400" b="1" dirty="0" err="1" smtClean="0">
                <a:solidFill>
                  <a:srgbClr val="FFFF00"/>
                </a:solidFill>
              </a:rPr>
              <a:t>Hemoperfusion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>
              <a:buFontTx/>
              <a:buNone/>
            </a:pPr>
            <a:r>
              <a:rPr lang="en-US" sz="2400" b="1" dirty="0" smtClean="0"/>
              <a:t>Using equipment and vascular access similar to that for  </a:t>
            </a:r>
            <a:r>
              <a:rPr lang="en-US" sz="2400" b="1" dirty="0" err="1" smtClean="0"/>
              <a:t>hemodialysis</a:t>
            </a:r>
            <a:r>
              <a:rPr lang="en-US" sz="2400" b="1" dirty="0" smtClean="0"/>
              <a:t>, the blood is pumped directly through a column containing an adsorbent material (either charcoal or </a:t>
            </a:r>
            <a:r>
              <a:rPr lang="en-US" sz="2400" b="1" dirty="0" err="1" smtClean="0"/>
              <a:t>Amberlite</a:t>
            </a:r>
            <a:r>
              <a:rPr lang="en-US" sz="2400" b="1" dirty="0" smtClean="0"/>
              <a:t> resin). Systemic anticoagulation is required, often in higher doses than for </a:t>
            </a:r>
            <a:r>
              <a:rPr lang="en-US" sz="2400" b="1" dirty="0" err="1" smtClean="0"/>
              <a:t>hemodialysis</a:t>
            </a:r>
            <a:r>
              <a:rPr lang="en-US" sz="2400" b="1" dirty="0" smtClean="0"/>
              <a:t>, and thrombocytopenia is a common complication.</a:t>
            </a:r>
          </a:p>
          <a:p>
            <a:pPr>
              <a:buFontTx/>
              <a:buNone/>
            </a:pPr>
            <a:r>
              <a:rPr lang="en-US" sz="2400" b="1" dirty="0" smtClean="0"/>
              <a:t>1. Because the drug or toxin is in direct contact with the adsorbent material, drug size, water solubility, and protein binding are less important limiting factors.</a:t>
            </a:r>
          </a:p>
          <a:p>
            <a:pPr>
              <a:buFontTx/>
              <a:buNone/>
            </a:pPr>
            <a:r>
              <a:rPr lang="en-US" sz="2400" b="1" dirty="0" smtClean="0"/>
              <a:t>2. For most drugs, </a:t>
            </a:r>
            <a:r>
              <a:rPr lang="en-US" sz="2400" b="1" dirty="0" err="1" smtClean="0"/>
              <a:t>hemoperfusion</a:t>
            </a:r>
            <a:r>
              <a:rPr lang="en-US" sz="2400" b="1" dirty="0" smtClean="0"/>
              <a:t> can achieve greater clearance rates than </a:t>
            </a:r>
            <a:r>
              <a:rPr lang="en-US" sz="2400" b="1" dirty="0" err="1" smtClean="0"/>
              <a:t>hemodialysis</a:t>
            </a:r>
            <a:r>
              <a:rPr lang="en-US" sz="2400" b="1" dirty="0" smtClean="0"/>
              <a:t>. For example, the </a:t>
            </a:r>
            <a:r>
              <a:rPr lang="en-US" sz="2400" b="1" dirty="0" err="1" smtClean="0"/>
              <a:t>hemodialysis</a:t>
            </a:r>
            <a:r>
              <a:rPr lang="en-US" sz="2400" b="1" dirty="0" smtClean="0"/>
              <a:t> clearance for </a:t>
            </a:r>
            <a:r>
              <a:rPr lang="en-US" sz="2400" b="1" dirty="0" err="1" smtClean="0"/>
              <a:t>phenobarbital</a:t>
            </a:r>
            <a:r>
              <a:rPr lang="en-US" sz="2400" b="1" dirty="0" smtClean="0"/>
              <a:t> is 60–80 </a:t>
            </a:r>
            <a:r>
              <a:rPr lang="en-US" sz="2400" b="1" dirty="0" err="1" smtClean="0"/>
              <a:t>mL</a:t>
            </a:r>
            <a:r>
              <a:rPr lang="en-US" sz="2400" b="1" dirty="0" smtClean="0"/>
              <a:t>/min, whereas the </a:t>
            </a:r>
            <a:r>
              <a:rPr lang="en-US" sz="2400" b="1" dirty="0" err="1" smtClean="0"/>
              <a:t>hemoperfusion</a:t>
            </a:r>
            <a:r>
              <a:rPr lang="en-US" sz="2400" b="1" dirty="0" smtClean="0"/>
              <a:t> clearance is 200–300 </a:t>
            </a:r>
            <a:r>
              <a:rPr lang="en-US" sz="2400" b="1" dirty="0" err="1" smtClean="0"/>
              <a:t>mL</a:t>
            </a:r>
            <a:r>
              <a:rPr lang="en-US" sz="2400" b="1" dirty="0" smtClean="0"/>
              <a:t>/min.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838200"/>
            <a:ext cx="7696200" cy="5638800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Contraindications: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Patients with </a:t>
            </a:r>
            <a:r>
              <a:rPr lang="en-US" sz="2800" b="1" dirty="0" err="1" smtClean="0"/>
              <a:t>coagulopathy</a:t>
            </a:r>
            <a:r>
              <a:rPr lang="en-US" sz="2800" b="1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Patients with uncorrected hypotension.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b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Complications: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Thrombocytopenia.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err="1" smtClean="0"/>
              <a:t>Hypocalcemia</a:t>
            </a:r>
            <a:r>
              <a:rPr lang="en-US" sz="2800" b="1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Hypoglycemia.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Hypotension.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Adsorption of therapeutic drugs.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1828800"/>
          </a:xfrm>
        </p:spPr>
        <p:txBody>
          <a:bodyPr>
            <a:noAutofit/>
          </a:bodyPr>
          <a:lstStyle/>
          <a:p>
            <a:pPr algn="l"/>
            <a:r>
              <a:rPr lang="en-US" sz="1800" b="1" dirty="0" smtClean="0">
                <a:solidFill>
                  <a:srgbClr val="FFFF00"/>
                </a:solidFill>
              </a:rPr>
              <a:t>Loss of consciousness is often accompanied by loss of muscle tone </a:t>
            </a:r>
            <a:br>
              <a:rPr lang="en-US" sz="1800" b="1" dirty="0" smtClean="0">
                <a:solidFill>
                  <a:srgbClr val="FFFF00"/>
                </a:solidFill>
              </a:rPr>
            </a:br>
            <a:r>
              <a:rPr lang="en-US" sz="1800" b="1" dirty="0" smtClean="0">
                <a:solidFill>
                  <a:srgbClr val="FFFF00"/>
                </a:solidFill>
              </a:rPr>
              <a:t>(</a:t>
            </a:r>
            <a:r>
              <a:rPr lang="en-US" sz="1800" b="1" i="1" dirty="0" smtClean="0">
                <a:solidFill>
                  <a:srgbClr val="FFFF00"/>
                </a:solidFill>
              </a:rPr>
              <a:t>A</a:t>
            </a:r>
            <a:r>
              <a:rPr lang="en-US" sz="1800" b="1" dirty="0" smtClean="0">
                <a:solidFill>
                  <a:srgbClr val="FFFF00"/>
                </a:solidFill>
              </a:rPr>
              <a:t>)Occlusion of the airway by the tongue can be relieved by </a:t>
            </a:r>
            <a:br>
              <a:rPr lang="en-US" sz="1800" b="1" dirty="0" smtClean="0">
                <a:solidFill>
                  <a:srgbClr val="FFFF00"/>
                </a:solidFill>
              </a:rPr>
            </a:br>
            <a:r>
              <a:rPr lang="en-US" sz="1800" b="1" dirty="0" smtClean="0">
                <a:solidFill>
                  <a:srgbClr val="FFFF00"/>
                </a:solidFill>
              </a:rPr>
              <a:t>a head-tilt chin-lift (</a:t>
            </a:r>
            <a:r>
              <a:rPr lang="en-US" sz="1800" b="1" i="1" dirty="0" smtClean="0">
                <a:solidFill>
                  <a:srgbClr val="FFFF00"/>
                </a:solidFill>
              </a:rPr>
              <a:t>B</a:t>
            </a:r>
            <a:r>
              <a:rPr lang="en-US" sz="1800" b="1" dirty="0" smtClean="0">
                <a:solidFill>
                  <a:srgbClr val="FFFF00"/>
                </a:solidFill>
              </a:rPr>
              <a:t>) </a:t>
            </a:r>
            <a:br>
              <a:rPr lang="en-US" sz="1800" b="1" dirty="0" smtClean="0">
                <a:solidFill>
                  <a:srgbClr val="FFFF00"/>
                </a:solidFill>
              </a:rPr>
            </a:br>
            <a:r>
              <a:rPr lang="en-US" sz="1800" b="1" dirty="0" smtClean="0">
                <a:solidFill>
                  <a:srgbClr val="FFFF00"/>
                </a:solidFill>
              </a:rPr>
              <a:t>or a jaw thrust (</a:t>
            </a:r>
            <a:r>
              <a:rPr lang="en-US" sz="1800" b="1" i="1" dirty="0" smtClean="0">
                <a:solidFill>
                  <a:srgbClr val="FFFF00"/>
                </a:solidFill>
              </a:rPr>
              <a:t>C</a:t>
            </a:r>
            <a:r>
              <a:rPr lang="en-US" sz="1800" b="1" dirty="0" smtClean="0">
                <a:solidFill>
                  <a:srgbClr val="FFFF00"/>
                </a:solidFill>
              </a:rPr>
              <a:t>). </a:t>
            </a:r>
            <a:br>
              <a:rPr lang="en-US" sz="1800" b="1" dirty="0" smtClean="0">
                <a:solidFill>
                  <a:srgbClr val="FFFF00"/>
                </a:solidFill>
              </a:rPr>
            </a:br>
            <a:r>
              <a:rPr lang="en-US" sz="1800" b="1" dirty="0" smtClean="0">
                <a:solidFill>
                  <a:srgbClr val="FFFF00"/>
                </a:solidFill>
              </a:rPr>
              <a:t>In patients with possible cervical spine injury, the angles of the jaw should be lifted </a:t>
            </a:r>
            <a:r>
              <a:rPr lang="en-US" sz="1800" b="1" dirty="0" err="1" smtClean="0">
                <a:solidFill>
                  <a:srgbClr val="FFFF00"/>
                </a:solidFill>
              </a:rPr>
              <a:t>anteriorly</a:t>
            </a:r>
            <a:r>
              <a:rPr lang="en-US" sz="1800" b="1" dirty="0" smtClean="0">
                <a:solidFill>
                  <a:srgbClr val="FFFF00"/>
                </a:solidFill>
              </a:rPr>
              <a:t> without </a:t>
            </a:r>
            <a:r>
              <a:rPr lang="en-US" sz="1800" b="1" dirty="0" err="1" smtClean="0">
                <a:solidFill>
                  <a:srgbClr val="FFFF00"/>
                </a:solidFill>
              </a:rPr>
              <a:t>hyperextending</a:t>
            </a:r>
            <a:r>
              <a:rPr lang="en-US" sz="1800" b="1" dirty="0" smtClean="0">
                <a:solidFill>
                  <a:srgbClr val="FFFF00"/>
                </a:solidFill>
              </a:rPr>
              <a:t> the neck.</a:t>
            </a:r>
            <a:endParaRPr lang="en-US" sz="1800" b="1" dirty="0">
              <a:solidFill>
                <a:srgbClr val="FFFF00"/>
              </a:solidFill>
            </a:endParaRPr>
          </a:p>
        </p:txBody>
      </p:sp>
      <p:pic>
        <p:nvPicPr>
          <p:cNvPr id="6" name="Content Placeholder 5" descr="image01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82029" y="1600200"/>
            <a:ext cx="5417941" cy="4525963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7772400" cy="152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5400" b="1" i="1" dirty="0" smtClean="0">
                <a:latin typeface="Mistral" pitchFamily="66" charset="0"/>
              </a:rPr>
              <a:t>Disability (Neurological):</a:t>
            </a:r>
            <a:r>
              <a:rPr lang="en-US" sz="4000" b="1" dirty="0" smtClean="0"/>
              <a:t> </a:t>
            </a:r>
            <a:br>
              <a:rPr lang="en-US" sz="4000" b="1" dirty="0" smtClean="0"/>
            </a:br>
            <a:endParaRPr lang="en-US" sz="5400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150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FFFF00"/>
                </a:solidFill>
              </a:rPr>
              <a:t>A decreased level of consciousness is the most common serious complication of drug overdose or poisoning.  </a:t>
            </a:r>
          </a:p>
          <a:p>
            <a:pPr marL="400050">
              <a:lnSpc>
                <a:spcPct val="80000"/>
              </a:lnSpc>
            </a:pPr>
            <a:r>
              <a:rPr lang="en-US" sz="4000" b="1" i="1" dirty="0" smtClean="0"/>
              <a:t>Coma</a:t>
            </a:r>
          </a:p>
          <a:p>
            <a:pPr marL="819150" lvl="1" indent="-304800">
              <a:lnSpc>
                <a:spcPct val="80000"/>
              </a:lnSpc>
            </a:pPr>
            <a:r>
              <a:rPr lang="en-US" sz="22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C.N.S depressant: barbiturate, benzodiazepine and opiate </a:t>
            </a:r>
          </a:p>
          <a:p>
            <a:pPr marL="819150" lvl="1" indent="-304800">
              <a:lnSpc>
                <a:spcPct val="80000"/>
              </a:lnSpc>
            </a:pPr>
            <a:r>
              <a:rPr lang="en-US" sz="22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Hypoglycemic agent and alcohol.</a:t>
            </a:r>
          </a:p>
          <a:p>
            <a:pPr marL="819150" lvl="1" indent="-304800">
              <a:lnSpc>
                <a:spcPct val="80000"/>
              </a:lnSpc>
            </a:pPr>
            <a:r>
              <a:rPr lang="en-US" sz="22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Hypoxic agent (CO).</a:t>
            </a:r>
          </a:p>
          <a:p>
            <a:pPr marL="819150" lvl="1" indent="-304800">
              <a:lnSpc>
                <a:spcPct val="80000"/>
              </a:lnSpc>
            </a:pPr>
            <a:r>
              <a:rPr lang="en-US" sz="22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Metabolic agent (Salicylate, methanol). </a:t>
            </a:r>
          </a:p>
          <a:p>
            <a:pPr marL="819150" lvl="1" indent="-304800">
              <a:lnSpc>
                <a:spcPct val="80000"/>
              </a:lnSpc>
            </a:pPr>
            <a:r>
              <a:rPr lang="en-US" sz="22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Other as organophosphate.</a:t>
            </a:r>
            <a:r>
              <a:rPr lang="en-US" sz="2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</a:p>
          <a:p>
            <a:pPr marL="381000" indent="-381000">
              <a:lnSpc>
                <a:spcPct val="80000"/>
              </a:lnSpc>
              <a:buNone/>
            </a:pPr>
            <a:r>
              <a:rPr lang="en-US" sz="2000" b="1" dirty="0" smtClean="0"/>
              <a:t>For patients with altered consciousness or respiratory depression of unknown cause </a:t>
            </a:r>
            <a:r>
              <a:rPr lang="en-US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give "</a:t>
            </a:r>
            <a:r>
              <a:rPr lang="en-US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coma cocktail</a:t>
            </a:r>
            <a:r>
              <a:rPr lang="en-US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“:</a:t>
            </a:r>
          </a:p>
          <a:p>
            <a:pPr marL="800100" lvl="1" indent="-342900">
              <a:lnSpc>
                <a:spcPct val="80000"/>
              </a:lnSpc>
            </a:pPr>
            <a:r>
              <a:rPr lang="en-US" sz="1800" b="1" dirty="0" smtClean="0"/>
              <a:t>Dextrose (Hypoglycemia)</a:t>
            </a:r>
          </a:p>
          <a:p>
            <a:pPr marL="800100" lvl="1" indent="-342900">
              <a:lnSpc>
                <a:spcPct val="80000"/>
              </a:lnSpc>
            </a:pPr>
            <a:r>
              <a:rPr lang="en-US" sz="1800" b="1" dirty="0" smtClean="0"/>
              <a:t>Thiamine (Alcohol-related </a:t>
            </a:r>
            <a:r>
              <a:rPr lang="en-US" sz="1800" b="1" dirty="0" err="1" smtClean="0"/>
              <a:t>Amnestic</a:t>
            </a:r>
            <a:r>
              <a:rPr lang="en-US" sz="1800" b="1" dirty="0" smtClean="0"/>
              <a:t> Syndromes)</a:t>
            </a:r>
          </a:p>
          <a:p>
            <a:pPr marL="800100" lvl="1" indent="-342900">
              <a:lnSpc>
                <a:spcPct val="80000"/>
              </a:lnSpc>
            </a:pPr>
            <a:r>
              <a:rPr lang="en-US" sz="1800" b="1" dirty="0" smtClean="0"/>
              <a:t>Naloxone (Opiates)</a:t>
            </a:r>
          </a:p>
          <a:p>
            <a:pPr marL="800100" lvl="1" indent="-342900">
              <a:lnSpc>
                <a:spcPct val="80000"/>
              </a:lnSpc>
            </a:pPr>
            <a:r>
              <a:rPr lang="en-US" sz="1800" b="1" dirty="0" smtClean="0"/>
              <a:t>O2 (Hypoxia)</a:t>
            </a:r>
          </a:p>
          <a:p>
            <a:pPr eaLnBrk="1" hangingPunct="1"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6019800" cy="762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FF00"/>
                </a:solidFill>
              </a:rPr>
              <a:t>Coma Cocktail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91600" cy="56388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According to the age of the patient:</a:t>
            </a:r>
          </a:p>
          <a:p>
            <a:pPr>
              <a:buNone/>
            </a:pPr>
            <a:r>
              <a:rPr lang="en-US" b="1" dirty="0" smtClean="0"/>
              <a:t>loss of consciousness of unknown cause or persistence of symptoms, try coma cocktail: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100% oxygen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Glucose (Important)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Naloxone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Thiamine </a:t>
            </a:r>
          </a:p>
          <a:p>
            <a:r>
              <a:rPr lang="en-US" b="1" dirty="0" smtClean="0"/>
              <a:t>Coma cocktail is administered for a diagnostic and therapeutic reasons.  </a:t>
            </a:r>
          </a:p>
          <a:p>
            <a:endParaRPr lang="en-US" b="1" dirty="0"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38400"/>
            <a:ext cx="81534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8800" b="1" dirty="0" smtClean="0">
                <a:solidFill>
                  <a:srgbClr val="FFFF00"/>
                </a:solidFill>
                <a:effectLst/>
                <a:latin typeface="Resident Evil" pitchFamily="34" charset="0"/>
              </a:rPr>
              <a:t>DEFINITIVE CARE WITH POISONING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3705</TotalTime>
  <Words>3120</Words>
  <Application>Microsoft Office PowerPoint</Application>
  <PresentationFormat>On-screen Show (4:3)</PresentationFormat>
  <Paragraphs>429</Paragraphs>
  <Slides>54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75" baseType="lpstr">
      <vt:lpstr>Arial Unicode MS</vt:lpstr>
      <vt:lpstr>Aardvark Cafe</vt:lpstr>
      <vt:lpstr>Aharoni</vt:lpstr>
      <vt:lpstr>Algerian</vt:lpstr>
      <vt:lpstr>Arial</vt:lpstr>
      <vt:lpstr>Arial Narrow</vt:lpstr>
      <vt:lpstr>Bell MT</vt:lpstr>
      <vt:lpstr>Bodoni MT Black</vt:lpstr>
      <vt:lpstr>Book Antiqua</vt:lpstr>
      <vt:lpstr>Calibri</vt:lpstr>
      <vt:lpstr>Digistyle Unicode</vt:lpstr>
      <vt:lpstr>Franklin Gothic Book</vt:lpstr>
      <vt:lpstr>Gill Sans MT Ext Condensed Bold</vt:lpstr>
      <vt:lpstr>Microsoft Uighur</vt:lpstr>
      <vt:lpstr>Mistral</vt:lpstr>
      <vt:lpstr>Resident Evil</vt:lpstr>
      <vt:lpstr>Stencil</vt:lpstr>
      <vt:lpstr>Tahoma</vt:lpstr>
      <vt:lpstr>Times New Roman</vt:lpstr>
      <vt:lpstr>Wingdings 2</vt:lpstr>
      <vt:lpstr>تقنية</vt:lpstr>
      <vt:lpstr>MANAGEMENT OF ACUTE POISONING    د. سمير المرغني- دكتوراة في البصمة الوراثية-بريطانيا  استاذ مساعد-كلية الطب -جامعة بنغازي رئيس قسم الطب الشرعي والسموم-كلية الطب-جامعة اجدابيا والجامعة الدولية الليبية للعلوم الطبية  </vt:lpstr>
      <vt:lpstr>IMPORTANT RULE</vt:lpstr>
      <vt:lpstr>PowerPoint Presentation</vt:lpstr>
      <vt:lpstr>STABILIZATION OF THE PATIENT</vt:lpstr>
      <vt:lpstr> INITIAL ASSESSMENT &amp; STABILIZATION</vt:lpstr>
      <vt:lpstr>Loss of consciousness is often accompanied by loss of muscle tone  (A)Occlusion of the airway by the tongue can be relieved by  a head-tilt chin-lift (B)  or a jaw thrust (C).  In patients with possible cervical spine injury, the angles of the jaw should be lifted anteriorly without hyperextending the neck.</vt:lpstr>
      <vt:lpstr>Disability (Neurological):  </vt:lpstr>
      <vt:lpstr>Coma Cocktail</vt:lpstr>
      <vt:lpstr>DEFINITIVE CARE WITH POISONING</vt:lpstr>
      <vt:lpstr>PowerPoint Presentation</vt:lpstr>
      <vt:lpstr>PowerPoint Presentation</vt:lpstr>
      <vt:lpstr>INVESTIGATIONS</vt:lpstr>
      <vt:lpstr>Toxicology Screening </vt:lpstr>
      <vt:lpstr>TOXICOLOGY SCREENING</vt:lpstr>
      <vt:lpstr>Limitations of toxicology screens</vt:lpstr>
      <vt:lpstr>Investigations</vt:lpstr>
      <vt:lpstr>PowerPoint Presentation</vt:lpstr>
      <vt:lpstr>PowerPoint Presentation</vt:lpstr>
      <vt:lpstr>PowerPoint Presentation</vt:lpstr>
      <vt:lpstr>PowerPoint Presentation</vt:lpstr>
      <vt:lpstr>Causes of low anion gap with acidosis</vt:lpstr>
      <vt:lpstr>PREVENTION OF FURTHER ABSORPTION </vt:lpstr>
      <vt:lpstr>INDUCTION OF EMESIS</vt:lpstr>
      <vt:lpstr>INDUCTION OF EMESIS</vt:lpstr>
      <vt:lpstr>GASTRIC LAVAGE </vt:lpstr>
      <vt:lpstr>PowerPoint Presentation</vt:lpstr>
      <vt:lpstr>PowerPoint Presentation</vt:lpstr>
      <vt:lpstr>ACTIVATED CHARCOAL </vt:lpstr>
      <vt:lpstr>Substances not adsosorbed by AC</vt:lpstr>
      <vt:lpstr>ACTIVATED CHARCOAL </vt:lpstr>
      <vt:lpstr> CATHARTICS (laxatives)</vt:lpstr>
      <vt:lpstr>WHOLE BOWEL IRRIGATION</vt:lpstr>
      <vt:lpstr>ANTIDOTES</vt:lpstr>
      <vt:lpstr>DEFINITION</vt:lpstr>
      <vt:lpstr>ANTIDOTES Classification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Cyanide Antidote Kit </vt:lpstr>
      <vt:lpstr>ENHANCEMENT OF EXCRETION OF ABSORBED POISONS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LIBYA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MAMAGEMENT OF ACUTE POISONING</dc:title>
  <dc:creator>TAHAR SOLIMAN</dc:creator>
  <cp:lastModifiedBy>SARA</cp:lastModifiedBy>
  <cp:revision>130</cp:revision>
  <dcterms:created xsi:type="dcterms:W3CDTF">2006-06-02T05:09:51Z</dcterms:created>
  <dcterms:modified xsi:type="dcterms:W3CDTF">2020-08-27T10:13:42Z</dcterms:modified>
</cp:coreProperties>
</file>