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1241" autoAdjust="0"/>
    <p:restoredTop sz="86482" autoAdjust="0"/>
  </p:normalViewPr>
  <p:slideViewPr>
    <p:cSldViewPr>
      <p:cViewPr varScale="1">
        <p:scale>
          <a:sx n="80" d="100"/>
          <a:sy n="80" d="100"/>
        </p:scale>
        <p:origin x="116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LY"/>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39CF8987-5CBB-4271-B779-69C34A6E79F3}" type="datetimeFigureOut">
              <a:rPr lang="ar-LY" smtClean="0"/>
              <a:t>24/03/1440</a:t>
            </a:fld>
            <a:endParaRPr lang="ar-LY"/>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L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Y"/>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LY"/>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E7199AC-365F-41D5-8F99-FABA6A1AF4A9}" type="slidenum">
              <a:rPr lang="ar-LY" smtClean="0"/>
              <a:t>‹#›</a:t>
            </a:fld>
            <a:endParaRPr lang="ar-LY"/>
          </a:p>
        </p:txBody>
      </p:sp>
    </p:spTree>
    <p:extLst>
      <p:ext uri="{BB962C8B-B14F-4D97-AF65-F5344CB8AC3E}">
        <p14:creationId xmlns:p14="http://schemas.microsoft.com/office/powerpoint/2010/main" val="311296918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Y"/>
          </a:p>
        </p:txBody>
      </p:sp>
      <p:sp>
        <p:nvSpPr>
          <p:cNvPr id="4" name="Slide Number Placeholder 3"/>
          <p:cNvSpPr>
            <a:spLocks noGrp="1"/>
          </p:cNvSpPr>
          <p:nvPr>
            <p:ph type="sldNum" sz="quarter" idx="10"/>
          </p:nvPr>
        </p:nvSpPr>
        <p:spPr/>
        <p:txBody>
          <a:bodyPr/>
          <a:lstStyle/>
          <a:p>
            <a:fld id="{BE7199AC-365F-41D5-8F99-FABA6A1AF4A9}" type="slidenum">
              <a:rPr lang="ar-LY" smtClean="0"/>
              <a:t>1</a:t>
            </a:fld>
            <a:endParaRPr lang="ar-LY"/>
          </a:p>
        </p:txBody>
      </p:sp>
    </p:spTree>
    <p:extLst>
      <p:ext uri="{BB962C8B-B14F-4D97-AF65-F5344CB8AC3E}">
        <p14:creationId xmlns:p14="http://schemas.microsoft.com/office/powerpoint/2010/main" val="586800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Y"/>
          </a:p>
        </p:txBody>
      </p:sp>
      <p:sp>
        <p:nvSpPr>
          <p:cNvPr id="4" name="Slide Number Placeholder 3"/>
          <p:cNvSpPr>
            <a:spLocks noGrp="1"/>
          </p:cNvSpPr>
          <p:nvPr>
            <p:ph type="sldNum" sz="quarter" idx="10"/>
          </p:nvPr>
        </p:nvSpPr>
        <p:spPr/>
        <p:txBody>
          <a:bodyPr/>
          <a:lstStyle/>
          <a:p>
            <a:fld id="{BE7199AC-365F-41D5-8F99-FABA6A1AF4A9}" type="slidenum">
              <a:rPr lang="ar-LY" smtClean="0"/>
              <a:t>2</a:t>
            </a:fld>
            <a:endParaRPr lang="ar-LY"/>
          </a:p>
        </p:txBody>
      </p:sp>
    </p:spTree>
    <p:extLst>
      <p:ext uri="{BB962C8B-B14F-4D97-AF65-F5344CB8AC3E}">
        <p14:creationId xmlns:p14="http://schemas.microsoft.com/office/powerpoint/2010/main" val="36445756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2D324304-30EE-4E1D-913B-465B0A75BDAB}" type="datetime8">
              <a:rPr lang="ar-LY" smtClean="0"/>
              <a:t>02 كانون الأول، 18</a:t>
            </a:fld>
            <a:endParaRPr lang="ar-LY"/>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ar-LY"/>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55F32063-3AA5-4E4A-8D4E-3DC4B2BDE6E0}" type="slidenum">
              <a:rPr lang="ar-LY" smtClean="0"/>
              <a:t>‹#›</a:t>
            </a:fld>
            <a:endParaRPr lang="ar-LY"/>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CE632CE-44BC-4E59-8D11-188DDB6CB9AB}" type="datetime8">
              <a:rPr lang="ar-LY" smtClean="0"/>
              <a:t>02 كانون الأول، 18</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55F32063-3AA5-4E4A-8D4E-3DC4B2BDE6E0}" type="slidenum">
              <a:rPr lang="ar-LY" smtClean="0"/>
              <a:t>‹#›</a:t>
            </a:fld>
            <a:endParaRPr lang="ar-L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9967B03-3FC6-4ACE-BE9B-598B5BA6E786}" type="datetime8">
              <a:rPr lang="ar-LY" smtClean="0"/>
              <a:t>02 كانون الأول، 18</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55F32063-3AA5-4E4A-8D4E-3DC4B2BDE6E0}" type="slidenum">
              <a:rPr lang="ar-LY" smtClean="0"/>
              <a:t>‹#›</a:t>
            </a:fld>
            <a:endParaRPr lang="ar-L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390596F-8DB0-47C5-A465-A477EBA343A7}" type="datetime8">
              <a:rPr lang="ar-LY" smtClean="0"/>
              <a:t>02 كانون الأول، 18</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55F32063-3AA5-4E4A-8D4E-3DC4B2BDE6E0}" type="slidenum">
              <a:rPr lang="ar-LY" smtClean="0"/>
              <a:t>‹#›</a:t>
            </a:fld>
            <a:endParaRPr lang="ar-L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8945B1B-D5DF-45E9-B25C-97C44B62020D}" type="datetime8">
              <a:rPr lang="ar-LY" smtClean="0"/>
              <a:t>02 كانون الأول، 18</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55F32063-3AA5-4E4A-8D4E-3DC4B2BDE6E0}" type="slidenum">
              <a:rPr lang="ar-LY" smtClean="0"/>
              <a:t>‹#›</a:t>
            </a:fld>
            <a:endParaRPr lang="ar-L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A1B1543D-FB14-4685-915C-46AA8C1F9F0B}" type="datetime8">
              <a:rPr lang="ar-LY" smtClean="0"/>
              <a:t>02 كانون الأول، 18</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55F32063-3AA5-4E4A-8D4E-3DC4B2BDE6E0}" type="slidenum">
              <a:rPr lang="ar-LY" smtClean="0"/>
              <a:t>‹#›</a:t>
            </a:fld>
            <a:endParaRPr lang="ar-LY"/>
          </a:p>
        </p:txBody>
      </p:sp>
      <p:sp>
        <p:nvSpPr>
          <p:cNvPr id="9" name="Content Placeholder 8"/>
          <p:cNvSpPr>
            <a:spLocks noGrp="1"/>
          </p:cNvSpPr>
          <p:nvPr>
            <p:ph sz="quarter" idx="13"/>
          </p:nvPr>
        </p:nvSpPr>
        <p:spPr>
          <a:xfrm>
            <a:off x="841248"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6750CE3B-2B62-4589-852E-F1CBD8915727}" type="datetime8">
              <a:rPr lang="ar-LY" smtClean="0"/>
              <a:t>02 كانون الأول، 18</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55F32063-3AA5-4E4A-8D4E-3DC4B2BDE6E0}" type="slidenum">
              <a:rPr lang="ar-LY" smtClean="0"/>
              <a:t>‹#›</a:t>
            </a:fld>
            <a:endParaRPr lang="ar-LY"/>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38C80422-D49B-40F1-9EA2-766C778B828E}" type="datetime8">
              <a:rPr lang="ar-LY" smtClean="0"/>
              <a:t>02 كانون الأول، 18</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55F32063-3AA5-4E4A-8D4E-3DC4B2BDE6E0}" type="slidenum">
              <a:rPr lang="ar-LY" smtClean="0"/>
              <a:t>‹#›</a:t>
            </a:fld>
            <a:endParaRPr lang="ar-L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038410-E5F8-47A1-BE57-61880B1EAF41}" type="datetime8">
              <a:rPr lang="ar-LY" smtClean="0"/>
              <a:t>02 كانون الأول، 18</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55F32063-3AA5-4E4A-8D4E-3DC4B2BDE6E0}" type="slidenum">
              <a:rPr lang="ar-LY" smtClean="0"/>
              <a:t>‹#›</a:t>
            </a:fld>
            <a:endParaRPr lang="ar-L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685AD84-F5A5-45F4-9EBE-68D36F88F11F}" type="datetime8">
              <a:rPr lang="ar-LY" smtClean="0"/>
              <a:t>02 كانون الأول، 18</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55F32063-3AA5-4E4A-8D4E-3DC4B2BDE6E0}" type="slidenum">
              <a:rPr lang="ar-LY" smtClean="0"/>
              <a:t>‹#›</a:t>
            </a:fld>
            <a:endParaRPr lang="ar-L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A7C6867-1A26-4BF3-BBFF-D0D2DFC913FA}" type="datetime8">
              <a:rPr lang="ar-LY" smtClean="0"/>
              <a:t>02 كانون الأول، 18</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55F32063-3AA5-4E4A-8D4E-3DC4B2BDE6E0}" type="slidenum">
              <a:rPr lang="ar-LY" smtClean="0"/>
              <a:t>‹#›</a:t>
            </a:fld>
            <a:endParaRPr lang="ar-L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B7D56BE6-365B-49EA-BDEA-48F2F74788FC}" type="datetime8">
              <a:rPr lang="ar-LY" smtClean="0"/>
              <a:t>02 كانون الأول، 18</a:t>
            </a:fld>
            <a:endParaRPr lang="ar-LY"/>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ar-LY"/>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55F32063-3AA5-4E4A-8D4E-3DC4B2BDE6E0}" type="slidenum">
              <a:rPr lang="ar-LY" smtClean="0"/>
              <a:t>‹#›</a:t>
            </a:fld>
            <a:endParaRPr lang="ar-LY"/>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1" eaLnBrk="1" latinLnBrk="0" hangingPunct="1">
        <a:spcBef>
          <a:spcPct val="0"/>
        </a:spcBef>
        <a:buNone/>
        <a:defRPr sz="48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228600" algn="r" defTabSz="457200" rtl="1"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r" defTabSz="457200" rtl="1"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r" defTabSz="457200" rtl="1"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r" defTabSz="457200" rtl="1"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r" defTabSz="457200" rtl="1"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r" defTabSz="457200" rtl="1"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sz="11500" dirty="0" smtClean="0">
                <a:effectLst>
                  <a:glow rad="139700">
                    <a:schemeClr val="accent2">
                      <a:satMod val="175000"/>
                      <a:alpha val="40000"/>
                    </a:schemeClr>
                  </a:glow>
                  <a:outerShdw blurRad="63500" sx="102000" sy="102000" algn="ctr" rotWithShape="0">
                    <a:srgbClr val="FFFFFF">
                      <a:alpha val="40000"/>
                    </a:srgbClr>
                  </a:outerShdw>
                </a:effectLst>
              </a:rPr>
              <a:t>Liver</a:t>
            </a:r>
            <a:endParaRPr lang="ar-LY" sz="11500" dirty="0">
              <a:effectLst>
                <a:glow rad="139700">
                  <a:schemeClr val="accent2">
                    <a:satMod val="175000"/>
                    <a:alpha val="40000"/>
                  </a:schemeClr>
                </a:glow>
                <a:outerShdw blurRad="63500" sx="102000" sy="102000" algn="ctr" rotWithShape="0">
                  <a:srgbClr val="FFFFFF">
                    <a:alpha val="40000"/>
                  </a:srgbClr>
                </a:outerShdw>
              </a:effectLst>
            </a:endParaRPr>
          </a:p>
        </p:txBody>
      </p:sp>
      <p:sp>
        <p:nvSpPr>
          <p:cNvPr id="3" name="عنوان فرعي 2"/>
          <p:cNvSpPr>
            <a:spLocks noGrp="1"/>
          </p:cNvSpPr>
          <p:nvPr>
            <p:ph type="subTitle" idx="1"/>
          </p:nvPr>
        </p:nvSpPr>
        <p:spPr>
          <a:xfrm rot="360000">
            <a:off x="3085944" y="5119870"/>
            <a:ext cx="4836456" cy="753093"/>
          </a:xfrm>
        </p:spPr>
        <p:txBody>
          <a:bodyPr/>
          <a:lstStyle/>
          <a:p>
            <a:pPr algn="l"/>
            <a:r>
              <a:rPr lang="en-US" b="1" dirty="0" smtClean="0"/>
              <a:t>By</a:t>
            </a:r>
            <a:r>
              <a:rPr lang="en-US" b="1" dirty="0"/>
              <a:t>: Mohamed Abd algader and Noor alhuda Hossam</a:t>
            </a:r>
            <a:endParaRPr lang="ar-LY" b="1" dirty="0"/>
          </a:p>
        </p:txBody>
      </p:sp>
      <p:pic>
        <p:nvPicPr>
          <p:cNvPr id="5" name="صورة 10" descr="C:\Users\tst\Desktop\LIMU.png"/>
          <p:cNvPicPr/>
          <p:nvPr/>
        </p:nvPicPr>
        <p:blipFill>
          <a:blip r:embed="rId3" cstate="print"/>
          <a:srcRect/>
          <a:stretch>
            <a:fillRect/>
          </a:stretch>
        </p:blipFill>
        <p:spPr bwMode="auto">
          <a:xfrm>
            <a:off x="7948513" y="107043"/>
            <a:ext cx="1171575" cy="922655"/>
          </a:xfrm>
          <a:prstGeom prst="rect">
            <a:avLst/>
          </a:prstGeom>
          <a:ln>
            <a:noFill/>
          </a:ln>
          <a:effectLst>
            <a:softEdge rad="112500"/>
          </a:effectLst>
        </p:spPr>
      </p:pic>
      <p:pic>
        <p:nvPicPr>
          <p:cNvPr id="6" name="صورة 11" descr="C:\Users\tst\Desktop\pharmacy logo.png"/>
          <p:cNvPicPr/>
          <p:nvPr/>
        </p:nvPicPr>
        <p:blipFill>
          <a:blip r:embed="rId4" cstate="print"/>
          <a:srcRect/>
          <a:stretch>
            <a:fillRect/>
          </a:stretch>
        </p:blipFill>
        <p:spPr bwMode="auto">
          <a:xfrm>
            <a:off x="0" y="114846"/>
            <a:ext cx="2448272" cy="720080"/>
          </a:xfrm>
          <a:prstGeom prst="rect">
            <a:avLst/>
          </a:prstGeom>
          <a:noFill/>
          <a:ln w="9525">
            <a:noFill/>
            <a:miter lim="800000"/>
            <a:headEnd/>
            <a:tailEnd/>
          </a:ln>
        </p:spPr>
      </p:pic>
    </p:spTree>
    <p:extLst>
      <p:ext uri="{BB962C8B-B14F-4D97-AF65-F5344CB8AC3E}">
        <p14:creationId xmlns:p14="http://schemas.microsoft.com/office/powerpoint/2010/main" val="2333626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4" y="857250"/>
            <a:ext cx="9036496" cy="5143500"/>
          </a:xfrm>
          <a:prstGeom prst="rect">
            <a:avLst/>
          </a:prstGeom>
        </p:spPr>
      </p:pic>
      <p:sp>
        <p:nvSpPr>
          <p:cNvPr id="3" name="مربع نص 2"/>
          <p:cNvSpPr txBox="1"/>
          <p:nvPr/>
        </p:nvSpPr>
        <p:spPr>
          <a:xfrm>
            <a:off x="1025798" y="153713"/>
            <a:ext cx="7416824" cy="769441"/>
          </a:xfrm>
          <a:prstGeom prst="rect">
            <a:avLst/>
          </a:prstGeom>
          <a:noFill/>
        </p:spPr>
        <p:txBody>
          <a:bodyPr wrap="square" rtlCol="1">
            <a:spAutoFit/>
          </a:bodyPr>
          <a:lstStyle/>
          <a:p>
            <a:pPr algn="ctr"/>
            <a:r>
              <a:rPr lang="en-US" sz="4400" b="1" dirty="0" smtClean="0"/>
              <a:t>Function of the </a:t>
            </a:r>
            <a:r>
              <a:rPr lang="en-US" sz="4400" b="1" dirty="0" smtClean="0"/>
              <a:t>Liver</a:t>
            </a:r>
            <a:endParaRPr lang="ar-LY" sz="4400" b="1" dirty="0"/>
          </a:p>
        </p:txBody>
      </p:sp>
      <p:sp>
        <p:nvSpPr>
          <p:cNvPr id="4" name="Slide Number Placeholder 3"/>
          <p:cNvSpPr>
            <a:spLocks noGrp="1"/>
          </p:cNvSpPr>
          <p:nvPr>
            <p:ph type="sldNum" sz="quarter" idx="12"/>
          </p:nvPr>
        </p:nvSpPr>
        <p:spPr/>
        <p:txBody>
          <a:bodyPr/>
          <a:lstStyle/>
          <a:p>
            <a:fld id="{55F32063-3AA5-4E4A-8D4E-3DC4B2BDE6E0}" type="slidenum">
              <a:rPr lang="ar-LY" sz="1600" b="1" smtClean="0"/>
              <a:t>2</a:t>
            </a:fld>
            <a:endParaRPr lang="ar-LY" sz="1600" b="1"/>
          </a:p>
        </p:txBody>
      </p:sp>
    </p:spTree>
    <p:extLst>
      <p:ext uri="{BB962C8B-B14F-4D97-AF65-F5344CB8AC3E}">
        <p14:creationId xmlns:p14="http://schemas.microsoft.com/office/powerpoint/2010/main" val="14519327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260648"/>
            <a:ext cx="8640960" cy="1200329"/>
          </a:xfrm>
          <a:prstGeom prst="rect">
            <a:avLst/>
          </a:prstGeom>
        </p:spPr>
        <p:txBody>
          <a:bodyPr wrap="square">
            <a:spAutoFit/>
          </a:bodyPr>
          <a:lstStyle/>
          <a:p>
            <a:pPr algn="l"/>
            <a:r>
              <a:rPr lang="en-US" sz="2400" b="1" dirty="0"/>
              <a:t>1-</a:t>
            </a:r>
            <a:r>
              <a:rPr lang="en-US" sz="2400" dirty="0"/>
              <a:t> </a:t>
            </a:r>
            <a:r>
              <a:rPr lang="en-US" sz="2400" b="1" dirty="0"/>
              <a:t>Metabolic functions of the liver:</a:t>
            </a:r>
            <a:endParaRPr lang="en-US" sz="2400" dirty="0"/>
          </a:p>
          <a:p>
            <a:pPr algn="just" rtl="0"/>
            <a:r>
              <a:rPr lang="en-US" sz="2400" dirty="0"/>
              <a:t>The liver is a large, chemically reactant pool of cells that have a high rate of </a:t>
            </a:r>
            <a:r>
              <a:rPr lang="en-US" sz="2400" dirty="0" smtClean="0"/>
              <a:t>metabolism.</a:t>
            </a:r>
            <a:endParaRPr lang="en-US" sz="2400" dirty="0"/>
          </a:p>
        </p:txBody>
      </p:sp>
      <p:sp>
        <p:nvSpPr>
          <p:cNvPr id="3" name="مستطيل 2"/>
          <p:cNvSpPr/>
          <p:nvPr/>
        </p:nvSpPr>
        <p:spPr>
          <a:xfrm>
            <a:off x="107504" y="1628800"/>
            <a:ext cx="8928992" cy="3046988"/>
          </a:xfrm>
          <a:prstGeom prst="rect">
            <a:avLst/>
          </a:prstGeom>
        </p:spPr>
        <p:txBody>
          <a:bodyPr wrap="square">
            <a:spAutoFit/>
          </a:bodyPr>
          <a:lstStyle/>
          <a:p>
            <a:pPr marL="342900" lvl="0" indent="-342900" algn="just" rtl="0">
              <a:buFont typeface="Wingdings" panose="05000000000000000000" pitchFamily="2" charset="2"/>
              <a:buChar char="v"/>
            </a:pPr>
            <a:r>
              <a:rPr lang="en-US" sz="2400" b="1" dirty="0" smtClean="0"/>
              <a:t>  Carbohydrate </a:t>
            </a:r>
            <a:r>
              <a:rPr lang="en-US" sz="2400" b="1" dirty="0" smtClean="0"/>
              <a:t>metabolism:</a:t>
            </a:r>
            <a:endParaRPr lang="en-US" sz="2400" dirty="0"/>
          </a:p>
          <a:p>
            <a:pPr algn="just" rtl="0"/>
            <a:r>
              <a:rPr lang="en-US" sz="2400" dirty="0"/>
              <a:t>In carbohydrate metabolism, the liver performs the following functions:</a:t>
            </a:r>
          </a:p>
          <a:p>
            <a:pPr algn="just" rtl="0"/>
            <a:r>
              <a:rPr lang="en-US" sz="2400" b="1" dirty="0"/>
              <a:t>1. </a:t>
            </a:r>
            <a:r>
              <a:rPr lang="en-US" sz="2400" dirty="0"/>
              <a:t>Storage of large amounts of </a:t>
            </a:r>
            <a:r>
              <a:rPr lang="en-US" sz="2400" dirty="0" smtClean="0"/>
              <a:t>glycogen.</a:t>
            </a:r>
            <a:endParaRPr lang="en-US" sz="2400" dirty="0"/>
          </a:p>
          <a:p>
            <a:pPr algn="just" rtl="0"/>
            <a:r>
              <a:rPr lang="en-US" sz="2400" b="1" dirty="0"/>
              <a:t>2. </a:t>
            </a:r>
            <a:r>
              <a:rPr lang="en-US" sz="2400" dirty="0"/>
              <a:t>Conversion of galactose and fructose to </a:t>
            </a:r>
            <a:r>
              <a:rPr lang="en-US" sz="2400" dirty="0" smtClean="0"/>
              <a:t>glucose.</a:t>
            </a:r>
            <a:endParaRPr lang="en-US" sz="2400" dirty="0"/>
          </a:p>
          <a:p>
            <a:pPr algn="just" rtl="0"/>
            <a:r>
              <a:rPr lang="en-US" sz="2400" b="1" dirty="0"/>
              <a:t>3. </a:t>
            </a:r>
            <a:r>
              <a:rPr lang="en-US" sz="2400" dirty="0" smtClean="0"/>
              <a:t>Gluconeogenesis.</a:t>
            </a:r>
            <a:endParaRPr lang="en-US" sz="2400" dirty="0"/>
          </a:p>
          <a:p>
            <a:pPr algn="just" rtl="0"/>
            <a:r>
              <a:rPr lang="en-US" sz="2400" b="1" dirty="0"/>
              <a:t>4. </a:t>
            </a:r>
            <a:r>
              <a:rPr lang="en-US" sz="2400" dirty="0"/>
              <a:t>Formation of many chemical compounds from intermediate products of carbohydrate metabolism.</a:t>
            </a: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52054" y="4384189"/>
            <a:ext cx="3696410" cy="22412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Slide Number Placeholder 4"/>
          <p:cNvSpPr>
            <a:spLocks noGrp="1"/>
          </p:cNvSpPr>
          <p:nvPr>
            <p:ph type="sldNum" sz="quarter" idx="12"/>
          </p:nvPr>
        </p:nvSpPr>
        <p:spPr/>
        <p:txBody>
          <a:bodyPr/>
          <a:lstStyle/>
          <a:p>
            <a:fld id="{55F32063-3AA5-4E4A-8D4E-3DC4B2BDE6E0}" type="slidenum">
              <a:rPr lang="ar-LY" sz="1600" b="1" smtClean="0"/>
              <a:t>3</a:t>
            </a:fld>
            <a:endParaRPr lang="ar-LY" sz="1600" b="1" dirty="0"/>
          </a:p>
        </p:txBody>
      </p:sp>
    </p:spTree>
    <p:extLst>
      <p:ext uri="{BB962C8B-B14F-4D97-AF65-F5344CB8AC3E}">
        <p14:creationId xmlns:p14="http://schemas.microsoft.com/office/powerpoint/2010/main" val="3286928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8902" y="967869"/>
            <a:ext cx="8640960" cy="3416320"/>
          </a:xfrm>
          <a:prstGeom prst="rect">
            <a:avLst/>
          </a:prstGeom>
        </p:spPr>
        <p:txBody>
          <a:bodyPr wrap="square">
            <a:spAutoFit/>
          </a:bodyPr>
          <a:lstStyle/>
          <a:p>
            <a:pPr marL="342900" lvl="0" indent="-342900" algn="just" rtl="0">
              <a:buFont typeface="Wingdings" panose="05000000000000000000" pitchFamily="2" charset="2"/>
              <a:buChar char="v"/>
            </a:pPr>
            <a:r>
              <a:rPr lang="en-US" sz="2400" b="1" dirty="0" smtClean="0"/>
              <a:t>   Fat </a:t>
            </a:r>
            <a:r>
              <a:rPr lang="en-US" sz="2400" b="1" dirty="0" smtClean="0"/>
              <a:t>metabolism:</a:t>
            </a:r>
            <a:endParaRPr lang="en-US" sz="2400" dirty="0"/>
          </a:p>
          <a:p>
            <a:pPr algn="just" rtl="0"/>
            <a:r>
              <a:rPr lang="en-US" sz="2400" dirty="0"/>
              <a:t>Although most cells of the body metabolize fat, certain aspects of fat metabolism occur mainly in the liver. Specific functions of the liver in fat metabolism, are the following:</a:t>
            </a:r>
          </a:p>
          <a:p>
            <a:pPr algn="just" rtl="0"/>
            <a:r>
              <a:rPr lang="en-US" sz="2400" b="1" dirty="0"/>
              <a:t>1. </a:t>
            </a:r>
            <a:r>
              <a:rPr lang="en-US" sz="2400" dirty="0"/>
              <a:t>Oxidation of fatty acids to supply energy for other body </a:t>
            </a:r>
            <a:r>
              <a:rPr lang="en-US" sz="2400" dirty="0" smtClean="0"/>
              <a:t>functions.</a:t>
            </a:r>
            <a:endParaRPr lang="en-US" sz="2400" dirty="0"/>
          </a:p>
          <a:p>
            <a:pPr algn="just" rtl="0"/>
            <a:r>
              <a:rPr lang="en-US" sz="2400" b="1" dirty="0"/>
              <a:t>2. </a:t>
            </a:r>
            <a:r>
              <a:rPr lang="en-US" sz="2400" dirty="0"/>
              <a:t>Synthesis of large quantities of cholesterol, phospholipids, and most </a:t>
            </a:r>
            <a:r>
              <a:rPr lang="en-US" sz="2400" dirty="0" smtClean="0"/>
              <a:t>lipoproteins.</a:t>
            </a:r>
            <a:endParaRPr lang="en-US" sz="2400" dirty="0"/>
          </a:p>
          <a:p>
            <a:pPr algn="just" rtl="0"/>
            <a:r>
              <a:rPr lang="en-US" sz="2400" b="1" dirty="0"/>
              <a:t>3. </a:t>
            </a:r>
            <a:r>
              <a:rPr lang="en-US" sz="2400" dirty="0"/>
              <a:t>Synthesis of fat from proteins and carbohydrates</a:t>
            </a:r>
            <a:r>
              <a:rPr lang="en-US" dirty="0"/>
              <a:t>.</a:t>
            </a: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52054" y="4384189"/>
            <a:ext cx="3696410" cy="22412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Slide Number Placeholder 2"/>
          <p:cNvSpPr>
            <a:spLocks noGrp="1"/>
          </p:cNvSpPr>
          <p:nvPr>
            <p:ph type="sldNum" sz="quarter" idx="12"/>
          </p:nvPr>
        </p:nvSpPr>
        <p:spPr/>
        <p:txBody>
          <a:bodyPr/>
          <a:lstStyle/>
          <a:p>
            <a:fld id="{55F32063-3AA5-4E4A-8D4E-3DC4B2BDE6E0}" type="slidenum">
              <a:rPr lang="ar-LY" sz="1600" b="1" smtClean="0"/>
              <a:t>4</a:t>
            </a:fld>
            <a:endParaRPr lang="ar-LY" sz="1600" b="1"/>
          </a:p>
        </p:txBody>
      </p:sp>
    </p:spTree>
    <p:extLst>
      <p:ext uri="{BB962C8B-B14F-4D97-AF65-F5344CB8AC3E}">
        <p14:creationId xmlns:p14="http://schemas.microsoft.com/office/powerpoint/2010/main" val="3502428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45286" y="908720"/>
            <a:ext cx="8640960" cy="3046988"/>
          </a:xfrm>
          <a:prstGeom prst="rect">
            <a:avLst/>
          </a:prstGeom>
        </p:spPr>
        <p:txBody>
          <a:bodyPr wrap="square">
            <a:spAutoFit/>
          </a:bodyPr>
          <a:lstStyle/>
          <a:p>
            <a:pPr marL="342900" lvl="0" indent="-342900" algn="just" rtl="0">
              <a:buFont typeface="Wingdings" panose="05000000000000000000" pitchFamily="2" charset="2"/>
              <a:buChar char="v"/>
            </a:pPr>
            <a:r>
              <a:rPr lang="en-US" sz="2400" b="1" dirty="0" smtClean="0"/>
              <a:t>    Protein </a:t>
            </a:r>
            <a:r>
              <a:rPr lang="en-US" sz="2400" b="1" dirty="0" smtClean="0"/>
              <a:t>metabolism:</a:t>
            </a:r>
            <a:endParaRPr lang="en-US" sz="2400" dirty="0"/>
          </a:p>
          <a:p>
            <a:pPr algn="just" rtl="0"/>
            <a:endParaRPr lang="en-US" sz="2400" b="1" dirty="0" smtClean="0"/>
          </a:p>
          <a:p>
            <a:pPr algn="just" rtl="0"/>
            <a:r>
              <a:rPr lang="en-US" sz="2400" b="1" dirty="0" smtClean="0"/>
              <a:t>1</a:t>
            </a:r>
            <a:r>
              <a:rPr lang="en-US" sz="2400" b="1" dirty="0"/>
              <a:t>. </a:t>
            </a:r>
            <a:r>
              <a:rPr lang="en-US" sz="2400" dirty="0"/>
              <a:t>Deamination of amino </a:t>
            </a:r>
            <a:r>
              <a:rPr lang="en-US" sz="2400" dirty="0" smtClean="0"/>
              <a:t>acids.</a:t>
            </a:r>
            <a:endParaRPr lang="en-US" sz="2400" dirty="0"/>
          </a:p>
          <a:p>
            <a:pPr algn="just" rtl="0"/>
            <a:r>
              <a:rPr lang="en-US" sz="2400" b="1" dirty="0" smtClean="0"/>
              <a:t>2. </a:t>
            </a:r>
            <a:r>
              <a:rPr lang="en-US" sz="2400" dirty="0" smtClean="0"/>
              <a:t>Formation </a:t>
            </a:r>
            <a:r>
              <a:rPr lang="en-US" sz="2400" dirty="0"/>
              <a:t>of urea for removal of ammonia from the body </a:t>
            </a:r>
            <a:r>
              <a:rPr lang="en-US" sz="2400" dirty="0" smtClean="0"/>
              <a:t>fluids.</a:t>
            </a:r>
            <a:endParaRPr lang="en-US" sz="2400" dirty="0"/>
          </a:p>
          <a:p>
            <a:pPr algn="just" rtl="0"/>
            <a:r>
              <a:rPr lang="en-US" sz="2400" b="1" dirty="0"/>
              <a:t>3. </a:t>
            </a:r>
            <a:r>
              <a:rPr lang="en-US" sz="2400" dirty="0"/>
              <a:t>Formation of plasma </a:t>
            </a:r>
            <a:r>
              <a:rPr lang="en-US" sz="2400" dirty="0" smtClean="0"/>
              <a:t>proteins</a:t>
            </a:r>
            <a:endParaRPr lang="en-US" sz="2400" dirty="0"/>
          </a:p>
          <a:p>
            <a:pPr algn="just" rtl="0"/>
            <a:r>
              <a:rPr lang="en-US" sz="2400" b="1" dirty="0"/>
              <a:t>4. </a:t>
            </a:r>
            <a:r>
              <a:rPr lang="en-US" sz="2400" dirty="0"/>
              <a:t>Interconversions of the various amino acids and synthesis of other compounds from amino acids.</a:t>
            </a:r>
          </a:p>
        </p:txBody>
      </p:sp>
      <p:pic>
        <p:nvPicPr>
          <p:cNvPr id="3" name="صورة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52054" y="4384189"/>
            <a:ext cx="3696410" cy="22412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Slide Number Placeholder 3"/>
          <p:cNvSpPr>
            <a:spLocks noGrp="1"/>
          </p:cNvSpPr>
          <p:nvPr>
            <p:ph type="sldNum" sz="quarter" idx="12"/>
          </p:nvPr>
        </p:nvSpPr>
        <p:spPr/>
        <p:txBody>
          <a:bodyPr/>
          <a:lstStyle/>
          <a:p>
            <a:fld id="{55F32063-3AA5-4E4A-8D4E-3DC4B2BDE6E0}" type="slidenum">
              <a:rPr lang="ar-LY" sz="1600" b="1" smtClean="0"/>
              <a:t>5</a:t>
            </a:fld>
            <a:endParaRPr lang="ar-LY" sz="1600" b="1"/>
          </a:p>
        </p:txBody>
      </p:sp>
    </p:spTree>
    <p:extLst>
      <p:ext uri="{BB962C8B-B14F-4D97-AF65-F5344CB8AC3E}">
        <p14:creationId xmlns:p14="http://schemas.microsoft.com/office/powerpoint/2010/main" val="4204592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5346" y="188640"/>
            <a:ext cx="8712968" cy="4524315"/>
          </a:xfrm>
          <a:prstGeom prst="rect">
            <a:avLst/>
          </a:prstGeom>
        </p:spPr>
        <p:txBody>
          <a:bodyPr wrap="square">
            <a:spAutoFit/>
          </a:bodyPr>
          <a:lstStyle/>
          <a:p>
            <a:pPr algn="just" rtl="0"/>
            <a:r>
              <a:rPr lang="en-US" sz="2400" b="1" dirty="0"/>
              <a:t>2-</a:t>
            </a:r>
            <a:r>
              <a:rPr lang="en-US" sz="2400" dirty="0"/>
              <a:t>Among the most important functions of the liver is its ability to synthesize certain amino acids and to synthesize other important chemical compounds from amino acids</a:t>
            </a:r>
            <a:r>
              <a:rPr lang="en-US" sz="2400" dirty="0" smtClean="0"/>
              <a:t>.</a:t>
            </a:r>
          </a:p>
          <a:p>
            <a:pPr algn="just" rtl="0"/>
            <a:endParaRPr lang="en-US" sz="2400" dirty="0"/>
          </a:p>
          <a:p>
            <a:pPr algn="just" rtl="0"/>
            <a:r>
              <a:rPr lang="en-US" sz="2400" b="1" dirty="0"/>
              <a:t>3-The liver is a storage site for </a:t>
            </a:r>
            <a:r>
              <a:rPr lang="en-US" sz="2400" b="1" dirty="0" smtClean="0"/>
              <a:t>vitamins. </a:t>
            </a:r>
            <a:r>
              <a:rPr lang="en-US" sz="2400" dirty="0" smtClean="0"/>
              <a:t>The </a:t>
            </a:r>
            <a:r>
              <a:rPr lang="en-US" sz="2400" dirty="0"/>
              <a:t>liver has a particular propensity for storing vitamins and has long been known as an excellent source of certain vitamins in the treatment of patients</a:t>
            </a:r>
            <a:r>
              <a:rPr lang="en-US" sz="2400" dirty="0" smtClean="0"/>
              <a:t>.</a:t>
            </a:r>
          </a:p>
          <a:p>
            <a:pPr algn="just" rtl="0"/>
            <a:endParaRPr lang="en-US" sz="2400" dirty="0"/>
          </a:p>
          <a:p>
            <a:pPr algn="just" rtl="0"/>
            <a:r>
              <a:rPr lang="en-US" sz="2400" b="1" dirty="0"/>
              <a:t>4-The liver stores iron as </a:t>
            </a:r>
            <a:r>
              <a:rPr lang="en-US" sz="2400" b="1" dirty="0" smtClean="0"/>
              <a:t>ferritin.</a:t>
            </a:r>
            <a:r>
              <a:rPr lang="en-US" sz="2400" dirty="0" smtClean="0"/>
              <a:t> Except </a:t>
            </a:r>
            <a:r>
              <a:rPr lang="en-US" sz="2400" dirty="0"/>
              <a:t>for the iron in the hemoglobin of the blood, by far the greatest proportion of iron in the body is stored in the liver in the form of ferritin</a:t>
            </a:r>
            <a:r>
              <a:rPr lang="en-US" sz="2400" dirty="0" smtClean="0"/>
              <a:t>.</a:t>
            </a:r>
            <a:endParaRPr lang="en-US" sz="2400"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6056" y="4681926"/>
            <a:ext cx="3562970" cy="2034132"/>
          </a:xfrm>
          <a:prstGeom prst="rect">
            <a:avLst/>
          </a:prstGeom>
        </p:spPr>
      </p:pic>
      <p:sp>
        <p:nvSpPr>
          <p:cNvPr id="3" name="Slide Number Placeholder 2"/>
          <p:cNvSpPr>
            <a:spLocks noGrp="1"/>
          </p:cNvSpPr>
          <p:nvPr>
            <p:ph type="sldNum" sz="quarter" idx="12"/>
          </p:nvPr>
        </p:nvSpPr>
        <p:spPr/>
        <p:txBody>
          <a:bodyPr/>
          <a:lstStyle/>
          <a:p>
            <a:fld id="{55F32063-3AA5-4E4A-8D4E-3DC4B2BDE6E0}" type="slidenum">
              <a:rPr lang="ar-LY" sz="1600" b="1" smtClean="0"/>
              <a:t>6</a:t>
            </a:fld>
            <a:endParaRPr lang="ar-LY" sz="1600" b="1" dirty="0"/>
          </a:p>
        </p:txBody>
      </p:sp>
    </p:spTree>
    <p:extLst>
      <p:ext uri="{BB962C8B-B14F-4D97-AF65-F5344CB8AC3E}">
        <p14:creationId xmlns:p14="http://schemas.microsoft.com/office/powerpoint/2010/main" val="1199414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88640"/>
            <a:ext cx="8640960" cy="1569660"/>
          </a:xfrm>
          <a:prstGeom prst="rect">
            <a:avLst/>
          </a:prstGeom>
        </p:spPr>
        <p:txBody>
          <a:bodyPr wrap="square">
            <a:spAutoFit/>
          </a:bodyPr>
          <a:lstStyle/>
          <a:p>
            <a:pPr algn="just" rtl="0"/>
            <a:r>
              <a:rPr lang="en-US" sz="2400" b="1" dirty="0"/>
              <a:t>5-The liver forms the blood substances used in coagulation.</a:t>
            </a:r>
            <a:r>
              <a:rPr lang="en-US" sz="2400" dirty="0"/>
              <a:t> Substances formed in the liver that are used in the coagulation process include fibrinogen, prothrombin, accelerator globulin, Factor VII, and several other important factors.</a:t>
            </a:r>
          </a:p>
        </p:txBody>
      </p:sp>
      <p:sp>
        <p:nvSpPr>
          <p:cNvPr id="3" name="مستطيل 2"/>
          <p:cNvSpPr/>
          <p:nvPr/>
        </p:nvSpPr>
        <p:spPr>
          <a:xfrm>
            <a:off x="107504" y="1916832"/>
            <a:ext cx="8640960" cy="3416320"/>
          </a:xfrm>
          <a:prstGeom prst="rect">
            <a:avLst/>
          </a:prstGeom>
        </p:spPr>
        <p:txBody>
          <a:bodyPr wrap="square">
            <a:spAutoFit/>
          </a:bodyPr>
          <a:lstStyle/>
          <a:p>
            <a:pPr algn="just" rtl="0"/>
            <a:r>
              <a:rPr lang="en-US" sz="2400" b="1" dirty="0"/>
              <a:t>6-The liver removes or excretes drugs, hormones, and other substances.</a:t>
            </a:r>
            <a:r>
              <a:rPr lang="en-US" sz="2400" dirty="0"/>
              <a:t> The active chemical medium of the liver is well known for its ability to detoxify or excrete into the bile many </a:t>
            </a:r>
            <a:r>
              <a:rPr lang="en-US" sz="2400" dirty="0" smtClean="0"/>
              <a:t>drugs, including sulfonamides</a:t>
            </a:r>
            <a:r>
              <a:rPr lang="en-US" sz="2400" dirty="0"/>
              <a:t>, penicillin, ampicillin, and erythromycin</a:t>
            </a:r>
            <a:r>
              <a:rPr lang="en-US" sz="2400" dirty="0" smtClean="0"/>
              <a:t>.</a:t>
            </a:r>
          </a:p>
          <a:p>
            <a:pPr algn="l" rtl="0"/>
            <a:endParaRPr lang="en-US" sz="2400" dirty="0"/>
          </a:p>
          <a:p>
            <a:pPr algn="l" rtl="0"/>
            <a:r>
              <a:rPr lang="en-US" sz="2400" b="1" dirty="0" smtClean="0"/>
              <a:t>7-</a:t>
            </a:r>
            <a:r>
              <a:rPr lang="en-US" sz="2400" dirty="0" smtClean="0"/>
              <a:t> One </a:t>
            </a:r>
            <a:r>
              <a:rPr lang="en-US" sz="2400" dirty="0"/>
              <a:t>of the major routes for excreting calcium from the body is secretion by the liver into the bile, which then passes into the gut and is lot in the feces</a:t>
            </a:r>
            <a:r>
              <a:rPr lang="en-US" sz="2400" dirty="0" smtClean="0"/>
              <a:t>.</a:t>
            </a:r>
            <a:endParaRPr lang="ar-LY" sz="2400" dirty="0"/>
          </a:p>
        </p:txBody>
      </p:sp>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6096" y="4887243"/>
            <a:ext cx="3202930" cy="1828582"/>
          </a:xfrm>
          <a:prstGeom prst="rect">
            <a:avLst/>
          </a:prstGeom>
        </p:spPr>
      </p:pic>
      <p:sp>
        <p:nvSpPr>
          <p:cNvPr id="4" name="Slide Number Placeholder 3"/>
          <p:cNvSpPr>
            <a:spLocks noGrp="1"/>
          </p:cNvSpPr>
          <p:nvPr>
            <p:ph type="sldNum" sz="quarter" idx="12"/>
          </p:nvPr>
        </p:nvSpPr>
        <p:spPr/>
        <p:txBody>
          <a:bodyPr/>
          <a:lstStyle/>
          <a:p>
            <a:fld id="{55F32063-3AA5-4E4A-8D4E-3DC4B2BDE6E0}" type="slidenum">
              <a:rPr lang="ar-LY" sz="1600" b="1" smtClean="0"/>
              <a:t>7</a:t>
            </a:fld>
            <a:endParaRPr lang="ar-LY" sz="1600" b="1" dirty="0"/>
          </a:p>
        </p:txBody>
      </p:sp>
    </p:spTree>
    <p:extLst>
      <p:ext uri="{BB962C8B-B14F-4D97-AF65-F5344CB8AC3E}">
        <p14:creationId xmlns:p14="http://schemas.microsoft.com/office/powerpoint/2010/main" val="2691343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88640"/>
            <a:ext cx="8712968" cy="4524315"/>
          </a:xfrm>
          <a:prstGeom prst="rect">
            <a:avLst/>
          </a:prstGeom>
        </p:spPr>
        <p:txBody>
          <a:bodyPr wrap="square">
            <a:spAutoFit/>
          </a:bodyPr>
          <a:lstStyle/>
          <a:p>
            <a:pPr algn="just" rtl="0"/>
            <a:r>
              <a:rPr lang="en-US" sz="2400" b="1" dirty="0"/>
              <a:t>8-The liver functions as a blood </a:t>
            </a:r>
            <a:r>
              <a:rPr lang="en-US" sz="2400" b="1" dirty="0" smtClean="0"/>
              <a:t>reservoir.</a:t>
            </a:r>
            <a:endParaRPr lang="en-US" sz="2400" dirty="0"/>
          </a:p>
          <a:p>
            <a:pPr algn="just" rtl="0"/>
            <a:r>
              <a:rPr lang="en-US" sz="2400" dirty="0"/>
              <a:t>Because the liver is an expandable organ, large quantities of blood can be stored in its blood vessels</a:t>
            </a:r>
            <a:r>
              <a:rPr lang="en-US" sz="2400" dirty="0" smtClean="0"/>
              <a:t>.</a:t>
            </a:r>
          </a:p>
          <a:p>
            <a:pPr algn="just" rtl="0"/>
            <a:endParaRPr lang="en-US" sz="2400" dirty="0"/>
          </a:p>
          <a:p>
            <a:pPr algn="just" rtl="0"/>
            <a:r>
              <a:rPr lang="en-US" sz="2400" dirty="0"/>
              <a:t>Its normal blood volume, including both that in the hepatic vein and that in the hepatic sinuses, is about 450 milliliters, or almost 10 percent of the body’s total blood volume. </a:t>
            </a:r>
            <a:endParaRPr lang="en-US" sz="2400" dirty="0" smtClean="0"/>
          </a:p>
          <a:p>
            <a:pPr algn="just" rtl="0"/>
            <a:endParaRPr lang="en-US" sz="2400" dirty="0"/>
          </a:p>
          <a:p>
            <a:pPr algn="just" rtl="0"/>
            <a:r>
              <a:rPr lang="en-US" sz="2400" dirty="0"/>
              <a:t>When high pressure in the right atrium causes backpressure in the liver, the liver expands, and 0.5 to 1 liter of extra blood is occasionally stored in the hepatic veins and sinuses. This occurs especially in cardiac failure with peripheral congestion. </a:t>
            </a:r>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6056" y="4614300"/>
            <a:ext cx="3562970" cy="2034132"/>
          </a:xfrm>
          <a:prstGeom prst="rect">
            <a:avLst/>
          </a:prstGeom>
        </p:spPr>
      </p:pic>
      <p:sp>
        <p:nvSpPr>
          <p:cNvPr id="3" name="Slide Number Placeholder 2"/>
          <p:cNvSpPr>
            <a:spLocks noGrp="1"/>
          </p:cNvSpPr>
          <p:nvPr>
            <p:ph type="sldNum" sz="quarter" idx="12"/>
          </p:nvPr>
        </p:nvSpPr>
        <p:spPr/>
        <p:txBody>
          <a:bodyPr/>
          <a:lstStyle/>
          <a:p>
            <a:fld id="{55F32063-3AA5-4E4A-8D4E-3DC4B2BDE6E0}" type="slidenum">
              <a:rPr lang="ar-LY" smtClean="0"/>
              <a:t>8</a:t>
            </a:fld>
            <a:endParaRPr lang="ar-LY"/>
          </a:p>
        </p:txBody>
      </p:sp>
    </p:spTree>
    <p:extLst>
      <p:ext uri="{BB962C8B-B14F-4D97-AF65-F5344CB8AC3E}">
        <p14:creationId xmlns:p14="http://schemas.microsoft.com/office/powerpoint/2010/main" val="2251061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3528" y="2132856"/>
            <a:ext cx="8640960" cy="769441"/>
          </a:xfrm>
          <a:prstGeom prst="rect">
            <a:avLst/>
          </a:prstGeom>
          <a:noFill/>
        </p:spPr>
        <p:txBody>
          <a:bodyPr wrap="square" rtlCol="1">
            <a:spAutoFit/>
          </a:bodyPr>
          <a:lstStyle/>
          <a:p>
            <a:r>
              <a:rPr lang="en-U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Thanks for your attention</a:t>
            </a:r>
            <a:endParaRPr lang="ar-LY"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وجه ضاحك 2"/>
          <p:cNvSpPr/>
          <p:nvPr/>
        </p:nvSpPr>
        <p:spPr>
          <a:xfrm>
            <a:off x="2987824" y="3135620"/>
            <a:ext cx="3240360" cy="2885668"/>
          </a:xfrm>
          <a:prstGeom prst="smileyFace">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ar-LY"/>
          </a:p>
        </p:txBody>
      </p:sp>
      <p:sp>
        <p:nvSpPr>
          <p:cNvPr id="4" name="Slide Number Placeholder 3"/>
          <p:cNvSpPr>
            <a:spLocks noGrp="1"/>
          </p:cNvSpPr>
          <p:nvPr>
            <p:ph type="sldNum" sz="quarter" idx="12"/>
          </p:nvPr>
        </p:nvSpPr>
        <p:spPr/>
        <p:txBody>
          <a:bodyPr/>
          <a:lstStyle/>
          <a:p>
            <a:fld id="{55F32063-3AA5-4E4A-8D4E-3DC4B2BDE6E0}" type="slidenum">
              <a:rPr lang="ar-LY" sz="1600" b="1" smtClean="0"/>
              <a:t>9</a:t>
            </a:fld>
            <a:endParaRPr lang="ar-LY" sz="1600" b="1" dirty="0"/>
          </a:p>
        </p:txBody>
      </p:sp>
    </p:spTree>
    <p:extLst>
      <p:ext uri="{BB962C8B-B14F-4D97-AF65-F5344CB8AC3E}">
        <p14:creationId xmlns:p14="http://schemas.microsoft.com/office/powerpoint/2010/main" val="386365448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TM01790492[[fn=دفتر رسومات]]</Template>
  <TotalTime>141</TotalTime>
  <Words>559</Words>
  <Application>Microsoft Office PowerPoint</Application>
  <PresentationFormat>On-screen Show (4:3)</PresentationFormat>
  <Paragraphs>48</Paragraphs>
  <Slides>9</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Bradley Hand ITC TT-Bold</vt:lpstr>
      <vt:lpstr>Calibri</vt:lpstr>
      <vt:lpstr>Cambria</vt:lpstr>
      <vt:lpstr>Rage Italic</vt:lpstr>
      <vt:lpstr>Times New Roman</vt:lpstr>
      <vt:lpstr>Wingdings</vt:lpstr>
      <vt:lpstr>Sketchbook</vt:lpstr>
      <vt:lpstr>Liver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Ahmed-Under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Liver</dc:title>
  <dc:creator>TOSHIBA</dc:creator>
  <cp:lastModifiedBy>pharm</cp:lastModifiedBy>
  <cp:revision>8</cp:revision>
  <dcterms:created xsi:type="dcterms:W3CDTF">2018-11-16T19:33:50Z</dcterms:created>
  <dcterms:modified xsi:type="dcterms:W3CDTF">2018-12-02T09:50:18Z</dcterms:modified>
</cp:coreProperties>
</file>