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7" d="100"/>
          <a:sy n="97" d="100"/>
        </p:scale>
        <p:origin x="96" y="1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60F5D91A-ED18-4B79-B403-821D3E0D6A33}" type="datetimeFigureOut">
              <a:rPr lang="en-US" smtClean="0"/>
              <a:t>4/13/2022</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136049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F5D91A-ED18-4B79-B403-821D3E0D6A33}" type="datetimeFigureOut">
              <a:rPr lang="en-US" smtClean="0"/>
              <a:t>4/13/2022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4143968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F5D91A-ED18-4B79-B403-821D3E0D6A33}" type="datetimeFigureOut">
              <a:rPr lang="en-US" smtClean="0"/>
              <a:t>4/13/2022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456348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F5D91A-ED18-4B79-B403-821D3E0D6A33}" type="datetimeFigureOut">
              <a:rPr lang="en-US" smtClean="0"/>
              <a:t>4/13/2022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3E3A0-6307-4B73-9735-E99A3E2450CF}"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493924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F5D91A-ED18-4B79-B403-821D3E0D6A33}" type="datetimeFigureOut">
              <a:rPr lang="en-US" smtClean="0"/>
              <a:t>4/13/2022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2552811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0F5D91A-ED18-4B79-B403-821D3E0D6A33}" type="datetimeFigureOut">
              <a:rPr lang="en-US" smtClean="0"/>
              <a:t>4/13/2022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849407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0F5D91A-ED18-4B79-B403-821D3E0D6A33}" type="datetimeFigureOut">
              <a:rPr lang="en-US" smtClean="0"/>
              <a:t>4/13/2022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398106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F5D91A-ED18-4B79-B403-821D3E0D6A33}" type="datetimeFigureOut">
              <a:rPr lang="en-US" smtClean="0"/>
              <a:t>4/13/2022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32897631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F5D91A-ED18-4B79-B403-821D3E0D6A33}" type="datetimeFigureOut">
              <a:rPr lang="en-US" smtClean="0"/>
              <a:t>4/13/2022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1104751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F5D91A-ED18-4B79-B403-821D3E0D6A33}" type="datetimeFigureOut">
              <a:rPr lang="en-US" smtClean="0"/>
              <a:t>4/13/2022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940326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0F5D91A-ED18-4B79-B403-821D3E0D6A33}" type="datetimeFigureOut">
              <a:rPr lang="en-US" smtClean="0"/>
              <a:t>4/13/2022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1081292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0F5D91A-ED18-4B79-B403-821D3E0D6A33}" type="datetimeFigureOut">
              <a:rPr lang="en-US" smtClean="0"/>
              <a:t>4/13/2022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3583564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0F5D91A-ED18-4B79-B403-821D3E0D6A33}" type="datetimeFigureOut">
              <a:rPr lang="en-US" smtClean="0"/>
              <a:t>4/13/2022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4229856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0F5D91A-ED18-4B79-B403-821D3E0D6A33}" type="datetimeFigureOut">
              <a:rPr lang="en-US" smtClean="0"/>
              <a:t>4/13/2022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3596250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F5D91A-ED18-4B79-B403-821D3E0D6A33}" type="datetimeFigureOut">
              <a:rPr lang="en-US" smtClean="0"/>
              <a:t>4/13/2022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53307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F5D91A-ED18-4B79-B403-821D3E0D6A33}" type="datetimeFigureOut">
              <a:rPr lang="en-US" smtClean="0"/>
              <a:t>4/13/2022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497955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F5D91A-ED18-4B79-B403-821D3E0D6A33}" type="datetimeFigureOut">
              <a:rPr lang="en-US" smtClean="0"/>
              <a:t>4/13/2022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33E3A0-6307-4B73-9735-E99A3E2450CF}" type="slidenum">
              <a:rPr lang="en-US" smtClean="0"/>
              <a:t>‹#›</a:t>
            </a:fld>
            <a:endParaRPr lang="en-US"/>
          </a:p>
        </p:txBody>
      </p:sp>
    </p:spTree>
    <p:extLst>
      <p:ext uri="{BB962C8B-B14F-4D97-AF65-F5344CB8AC3E}">
        <p14:creationId xmlns:p14="http://schemas.microsoft.com/office/powerpoint/2010/main" val="4155315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0F5D91A-ED18-4B79-B403-821D3E0D6A33}" type="datetimeFigureOut">
              <a:rPr lang="en-US" smtClean="0"/>
              <a:t>4/13/2022</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733E3A0-6307-4B73-9735-E99A3E2450CF}" type="slidenum">
              <a:rPr lang="en-US" smtClean="0"/>
              <a:t>‹#›</a:t>
            </a:fld>
            <a:endParaRPr lang="en-US"/>
          </a:p>
        </p:txBody>
      </p:sp>
    </p:spTree>
    <p:extLst>
      <p:ext uri="{BB962C8B-B14F-4D97-AF65-F5344CB8AC3E}">
        <p14:creationId xmlns:p14="http://schemas.microsoft.com/office/powerpoint/2010/main" val="520663072"/>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86835F-1F65-41A6-B5E6-8D52AF62DBAF}"/>
              </a:ext>
            </a:extLst>
          </p:cNvPr>
          <p:cNvPicPr>
            <a:picLocks noChangeAspect="1"/>
          </p:cNvPicPr>
          <p:nvPr/>
        </p:nvPicPr>
        <p:blipFill>
          <a:blip r:embed="rId2"/>
          <a:stretch>
            <a:fillRect/>
          </a:stretch>
        </p:blipFill>
        <p:spPr>
          <a:xfrm>
            <a:off x="2402008" y="213332"/>
            <a:ext cx="6858594" cy="640135"/>
          </a:xfrm>
          <a:prstGeom prst="rect">
            <a:avLst/>
          </a:prstGeom>
        </p:spPr>
      </p:pic>
      <p:pic>
        <p:nvPicPr>
          <p:cNvPr id="5" name="Picture 4" descr="Logo&#10;&#10;Description automatically generated">
            <a:extLst>
              <a:ext uri="{FF2B5EF4-FFF2-40B4-BE49-F238E27FC236}">
                <a16:creationId xmlns:a16="http://schemas.microsoft.com/office/drawing/2014/main" id="{8F148222-D3C6-430A-8313-232EF49251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2788" y="0"/>
            <a:ext cx="1519212" cy="1519212"/>
          </a:xfrm>
          <a:prstGeom prst="rect">
            <a:avLst/>
          </a:prstGeom>
        </p:spPr>
      </p:pic>
      <p:pic>
        <p:nvPicPr>
          <p:cNvPr id="6" name="Picture 5" descr="Logo, company name&#10;&#10;Description automatically generated">
            <a:extLst>
              <a:ext uri="{FF2B5EF4-FFF2-40B4-BE49-F238E27FC236}">
                <a16:creationId xmlns:a16="http://schemas.microsoft.com/office/drawing/2014/main" id="{9246333B-386A-4FFE-B66B-F47E8E1398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33" y="0"/>
            <a:ext cx="1839377" cy="1311453"/>
          </a:xfrm>
          <a:prstGeom prst="rect">
            <a:avLst/>
          </a:prstGeom>
        </p:spPr>
      </p:pic>
      <p:sp>
        <p:nvSpPr>
          <p:cNvPr id="10" name="TextBox 9">
            <a:extLst>
              <a:ext uri="{FF2B5EF4-FFF2-40B4-BE49-F238E27FC236}">
                <a16:creationId xmlns:a16="http://schemas.microsoft.com/office/drawing/2014/main" id="{A0E72C28-2D7E-4336-9413-2163A722D23C}"/>
              </a:ext>
            </a:extLst>
          </p:cNvPr>
          <p:cNvSpPr txBox="1"/>
          <p:nvPr/>
        </p:nvSpPr>
        <p:spPr>
          <a:xfrm>
            <a:off x="1399674" y="5381672"/>
            <a:ext cx="6104020" cy="923330"/>
          </a:xfrm>
          <a:prstGeom prst="rect">
            <a:avLst/>
          </a:prstGeom>
          <a:noFill/>
        </p:spPr>
        <p:txBody>
          <a:bodyPr wrap="square">
            <a:spAutoFit/>
          </a:bodyPr>
          <a:lstStyle/>
          <a:p>
            <a:r>
              <a:rPr lang="en-US" dirty="0">
                <a:solidFill>
                  <a:schemeClr val="bg1"/>
                </a:solidFill>
              </a:rPr>
              <a:t>BY : SALEM IBRAHIM OSMAN</a:t>
            </a:r>
          </a:p>
          <a:p>
            <a:r>
              <a:rPr lang="en-US" dirty="0">
                <a:solidFill>
                  <a:schemeClr val="bg1"/>
                </a:solidFill>
              </a:rPr>
              <a:t>ID : 3799</a:t>
            </a:r>
          </a:p>
          <a:p>
            <a:r>
              <a:rPr lang="en-US" dirty="0">
                <a:solidFill>
                  <a:schemeClr val="bg1"/>
                </a:solidFill>
              </a:rPr>
              <a:t>Email:salem_3799@limu.edu.ly</a:t>
            </a:r>
          </a:p>
        </p:txBody>
      </p:sp>
      <p:sp>
        <p:nvSpPr>
          <p:cNvPr id="16" name="TextBox 15">
            <a:extLst>
              <a:ext uri="{FF2B5EF4-FFF2-40B4-BE49-F238E27FC236}">
                <a16:creationId xmlns:a16="http://schemas.microsoft.com/office/drawing/2014/main" id="{E89A2ADC-9C78-419A-AC85-CEE66B97CC43}"/>
              </a:ext>
            </a:extLst>
          </p:cNvPr>
          <p:cNvSpPr txBox="1"/>
          <p:nvPr/>
        </p:nvSpPr>
        <p:spPr>
          <a:xfrm>
            <a:off x="1223211" y="2049197"/>
            <a:ext cx="6104020" cy="523220"/>
          </a:xfrm>
          <a:prstGeom prst="rect">
            <a:avLst/>
          </a:prstGeom>
          <a:noFill/>
        </p:spPr>
        <p:txBody>
          <a:bodyPr wrap="square">
            <a:spAutoFit/>
          </a:bodyPr>
          <a:lstStyle/>
          <a:p>
            <a:pPr algn="l" fontAlgn="base"/>
            <a:r>
              <a:rPr lang="en-US" sz="2800" b="0" i="0" dirty="0">
                <a:solidFill>
                  <a:srgbClr val="252525"/>
                </a:solidFill>
                <a:effectLst/>
                <a:latin typeface="Raleway" pitchFamily="2" charset="0"/>
              </a:rPr>
              <a:t>Types of Buyer Behavior</a:t>
            </a:r>
          </a:p>
        </p:txBody>
      </p:sp>
      <p:pic>
        <p:nvPicPr>
          <p:cNvPr id="17" name="Picture 16">
            <a:extLst>
              <a:ext uri="{FF2B5EF4-FFF2-40B4-BE49-F238E27FC236}">
                <a16:creationId xmlns:a16="http://schemas.microsoft.com/office/drawing/2014/main" id="{FBB44E23-C51C-4C32-9B66-44110A2DB009}"/>
              </a:ext>
            </a:extLst>
          </p:cNvPr>
          <p:cNvPicPr>
            <a:picLocks noChangeAspect="1"/>
          </p:cNvPicPr>
          <p:nvPr/>
        </p:nvPicPr>
        <p:blipFill>
          <a:blip r:embed="rId5"/>
          <a:stretch>
            <a:fillRect/>
          </a:stretch>
        </p:blipFill>
        <p:spPr>
          <a:xfrm>
            <a:off x="7327231" y="2640407"/>
            <a:ext cx="4861611" cy="3376119"/>
          </a:xfrm>
          <a:prstGeom prst="rect">
            <a:avLst/>
          </a:prstGeom>
        </p:spPr>
      </p:pic>
    </p:spTree>
    <p:extLst>
      <p:ext uri="{BB962C8B-B14F-4D97-AF65-F5344CB8AC3E}">
        <p14:creationId xmlns:p14="http://schemas.microsoft.com/office/powerpoint/2010/main" val="2002265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46F96F9-2FE0-4958-9554-4C985C224ABA}"/>
              </a:ext>
            </a:extLst>
          </p:cNvPr>
          <p:cNvSpPr txBox="1"/>
          <p:nvPr/>
        </p:nvSpPr>
        <p:spPr>
          <a:xfrm>
            <a:off x="4311317" y="369350"/>
            <a:ext cx="6104020"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a:ea typeface="+mn-ea"/>
                <a:cs typeface="+mn-cs"/>
              </a:rPr>
              <a:t>References</a:t>
            </a:r>
          </a:p>
        </p:txBody>
      </p:sp>
      <p:sp>
        <p:nvSpPr>
          <p:cNvPr id="6" name="TextBox 5">
            <a:extLst>
              <a:ext uri="{FF2B5EF4-FFF2-40B4-BE49-F238E27FC236}">
                <a16:creationId xmlns:a16="http://schemas.microsoft.com/office/drawing/2014/main" id="{B9117809-2CA5-42F1-8B22-097743FEBF35}"/>
              </a:ext>
            </a:extLst>
          </p:cNvPr>
          <p:cNvSpPr txBox="1"/>
          <p:nvPr/>
        </p:nvSpPr>
        <p:spPr>
          <a:xfrm>
            <a:off x="5196709" y="6373790"/>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10</a:t>
            </a:r>
          </a:p>
        </p:txBody>
      </p:sp>
      <p:sp>
        <p:nvSpPr>
          <p:cNvPr id="9" name="TextBox 8">
            <a:extLst>
              <a:ext uri="{FF2B5EF4-FFF2-40B4-BE49-F238E27FC236}">
                <a16:creationId xmlns:a16="http://schemas.microsoft.com/office/drawing/2014/main" id="{E1338AA2-6B36-44D6-B199-2B30EFE08CC0}"/>
              </a:ext>
            </a:extLst>
          </p:cNvPr>
          <p:cNvSpPr txBox="1"/>
          <p:nvPr/>
        </p:nvSpPr>
        <p:spPr>
          <a:xfrm>
            <a:off x="2532336" y="2423425"/>
            <a:ext cx="6105196" cy="1569660"/>
          </a:xfrm>
          <a:prstGeom prst="rect">
            <a:avLst/>
          </a:prstGeom>
          <a:noFill/>
        </p:spPr>
        <p:txBody>
          <a:bodyPr wrap="square">
            <a:spAutoFit/>
          </a:bodyPr>
          <a:lstStyle/>
          <a:p>
            <a:pPr lvl="1" algn="just"/>
            <a:r>
              <a:rPr lang="en-US" sz="2400" dirty="0">
                <a:solidFill>
                  <a:schemeClr val="bg1"/>
                </a:solidFill>
              </a:rPr>
              <a:t>What is Buyer Behavior: Definition, types, patterns, and analysis | Snov.io. (2022). Retrieved 13 April 2022, from https://snov.io/glossary/buyer-behavior/</a:t>
            </a:r>
          </a:p>
        </p:txBody>
      </p:sp>
    </p:spTree>
    <p:extLst>
      <p:ext uri="{BB962C8B-B14F-4D97-AF65-F5344CB8AC3E}">
        <p14:creationId xmlns:p14="http://schemas.microsoft.com/office/powerpoint/2010/main" val="304812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E1FE72A-5000-43BB-ABFB-E1838C313FD0}"/>
              </a:ext>
            </a:extLst>
          </p:cNvPr>
          <p:cNvPicPr>
            <a:picLocks noChangeAspect="1"/>
          </p:cNvPicPr>
          <p:nvPr/>
        </p:nvPicPr>
        <p:blipFill>
          <a:blip r:embed="rId2"/>
          <a:stretch>
            <a:fillRect/>
          </a:stretch>
        </p:blipFill>
        <p:spPr>
          <a:xfrm>
            <a:off x="1321123" y="638503"/>
            <a:ext cx="9655152" cy="5446987"/>
          </a:xfrm>
          <a:prstGeom prst="rect">
            <a:avLst/>
          </a:prstGeom>
        </p:spPr>
      </p:pic>
      <p:pic>
        <p:nvPicPr>
          <p:cNvPr id="3" name="Picture 2">
            <a:extLst>
              <a:ext uri="{FF2B5EF4-FFF2-40B4-BE49-F238E27FC236}">
                <a16:creationId xmlns:a16="http://schemas.microsoft.com/office/drawing/2014/main" id="{D270CB62-E34E-41DA-9257-8F6197BF874E}"/>
              </a:ext>
            </a:extLst>
          </p:cNvPr>
          <p:cNvPicPr>
            <a:picLocks noChangeAspect="1"/>
          </p:cNvPicPr>
          <p:nvPr/>
        </p:nvPicPr>
        <p:blipFill>
          <a:blip r:embed="rId3"/>
          <a:stretch>
            <a:fillRect/>
          </a:stretch>
        </p:blipFill>
        <p:spPr>
          <a:xfrm>
            <a:off x="1609906" y="5378570"/>
            <a:ext cx="6133108" cy="438950"/>
          </a:xfrm>
          <a:prstGeom prst="rect">
            <a:avLst/>
          </a:prstGeom>
        </p:spPr>
      </p:pic>
    </p:spTree>
    <p:extLst>
      <p:ext uri="{BB962C8B-B14F-4D97-AF65-F5344CB8AC3E}">
        <p14:creationId xmlns:p14="http://schemas.microsoft.com/office/powerpoint/2010/main" val="2219268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FB9AB8C-D5C2-496E-ACF5-F24199881B58}"/>
              </a:ext>
            </a:extLst>
          </p:cNvPr>
          <p:cNvPicPr>
            <a:picLocks noChangeAspect="1"/>
          </p:cNvPicPr>
          <p:nvPr/>
        </p:nvPicPr>
        <p:blipFill>
          <a:blip r:embed="rId2"/>
          <a:stretch>
            <a:fillRect/>
          </a:stretch>
        </p:blipFill>
        <p:spPr>
          <a:xfrm>
            <a:off x="3302268" y="292405"/>
            <a:ext cx="3694496" cy="963251"/>
          </a:xfrm>
          <a:prstGeom prst="rect">
            <a:avLst/>
          </a:prstGeom>
        </p:spPr>
      </p:pic>
      <p:sp>
        <p:nvSpPr>
          <p:cNvPr id="4" name="TextBox 3">
            <a:extLst>
              <a:ext uri="{FF2B5EF4-FFF2-40B4-BE49-F238E27FC236}">
                <a16:creationId xmlns:a16="http://schemas.microsoft.com/office/drawing/2014/main" id="{B12C6FF4-9524-4890-80CF-2FCBD4A5467C}"/>
              </a:ext>
            </a:extLst>
          </p:cNvPr>
          <p:cNvSpPr txBox="1"/>
          <p:nvPr/>
        </p:nvSpPr>
        <p:spPr>
          <a:xfrm>
            <a:off x="1207169" y="2115326"/>
            <a:ext cx="6104020" cy="1938992"/>
          </a:xfrm>
          <a:prstGeom prst="rect">
            <a:avLst/>
          </a:prstGeom>
          <a:noFill/>
        </p:spPr>
        <p:txBody>
          <a:bodyPr wrap="square">
            <a:spAutoFit/>
          </a:bodyPr>
          <a:lstStyle/>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a:ea typeface="+mn-ea"/>
                <a:cs typeface="+mn-cs"/>
              </a:rPr>
              <a:t>Definition.</a:t>
            </a:r>
          </a:p>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a:ea typeface="+mn-ea"/>
                <a:cs typeface="+mn-cs"/>
              </a:rPr>
              <a:t>Types of Buyer Behavior.</a:t>
            </a:r>
          </a:p>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a:ea typeface="+mn-ea"/>
                <a:cs typeface="+mn-cs"/>
              </a:rPr>
              <a:t>Conclusion.</a:t>
            </a:r>
          </a:p>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a:ea typeface="+mn-ea"/>
                <a:cs typeface="+mn-cs"/>
              </a:rPr>
              <a:t>References.</a:t>
            </a:r>
          </a:p>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24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pic>
        <p:nvPicPr>
          <p:cNvPr id="5" name="Picture 4">
            <a:extLst>
              <a:ext uri="{FF2B5EF4-FFF2-40B4-BE49-F238E27FC236}">
                <a16:creationId xmlns:a16="http://schemas.microsoft.com/office/drawing/2014/main" id="{6645BBF7-678A-4B6F-99FB-3156DE0ED713}"/>
              </a:ext>
            </a:extLst>
          </p:cNvPr>
          <p:cNvPicPr>
            <a:picLocks noChangeAspect="1"/>
          </p:cNvPicPr>
          <p:nvPr/>
        </p:nvPicPr>
        <p:blipFill>
          <a:blip r:embed="rId3"/>
          <a:stretch>
            <a:fillRect/>
          </a:stretch>
        </p:blipFill>
        <p:spPr>
          <a:xfrm>
            <a:off x="6496050" y="2115326"/>
            <a:ext cx="5695950" cy="3790950"/>
          </a:xfrm>
          <a:prstGeom prst="rect">
            <a:avLst/>
          </a:prstGeom>
        </p:spPr>
      </p:pic>
      <p:sp>
        <p:nvSpPr>
          <p:cNvPr id="6" name="TextBox 5">
            <a:extLst>
              <a:ext uri="{FF2B5EF4-FFF2-40B4-BE49-F238E27FC236}">
                <a16:creationId xmlns:a16="http://schemas.microsoft.com/office/drawing/2014/main" id="{A0A46461-081E-4A9F-8DF2-B6F243E658D2}"/>
              </a:ext>
            </a:extLst>
          </p:cNvPr>
          <p:cNvSpPr txBox="1"/>
          <p:nvPr/>
        </p:nvSpPr>
        <p:spPr>
          <a:xfrm>
            <a:off x="5149516" y="6380929"/>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2</a:t>
            </a:r>
          </a:p>
        </p:txBody>
      </p:sp>
    </p:spTree>
    <p:extLst>
      <p:ext uri="{BB962C8B-B14F-4D97-AF65-F5344CB8AC3E}">
        <p14:creationId xmlns:p14="http://schemas.microsoft.com/office/powerpoint/2010/main" val="1376036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8F21BD9-FE7C-406D-80B7-6D48E9C397FF}"/>
              </a:ext>
            </a:extLst>
          </p:cNvPr>
          <p:cNvSpPr txBox="1"/>
          <p:nvPr/>
        </p:nvSpPr>
        <p:spPr>
          <a:xfrm>
            <a:off x="4319337" y="238398"/>
            <a:ext cx="6104020" cy="646331"/>
          </a:xfrm>
          <a:prstGeom prst="rect">
            <a:avLst/>
          </a:prstGeom>
          <a:noFill/>
        </p:spPr>
        <p:txBody>
          <a:bodyPr wrap="square">
            <a:spAutoFit/>
          </a:bodyPr>
          <a:lstStyle/>
          <a:p>
            <a:r>
              <a:rPr kumimoji="0" lang="en-US" sz="3600" b="0" i="0" u="none" strike="noStrike" kern="1200" cap="none" spc="0" normalizeH="0" baseline="0" noProof="0" dirty="0">
                <a:ln>
                  <a:noFill/>
                </a:ln>
                <a:solidFill>
                  <a:prstClr val="black"/>
                </a:solidFill>
                <a:effectLst/>
                <a:uLnTx/>
                <a:uFillTx/>
                <a:latin typeface="Trebuchet MS" panose="020B0603020202020204"/>
                <a:ea typeface="+mn-ea"/>
                <a:cs typeface="+mn-cs"/>
              </a:rPr>
              <a:t>Definition</a:t>
            </a:r>
            <a:endParaRPr lang="en-US" sz="3600" dirty="0"/>
          </a:p>
        </p:txBody>
      </p:sp>
      <p:sp>
        <p:nvSpPr>
          <p:cNvPr id="11" name="TextBox 10">
            <a:extLst>
              <a:ext uri="{FF2B5EF4-FFF2-40B4-BE49-F238E27FC236}">
                <a16:creationId xmlns:a16="http://schemas.microsoft.com/office/drawing/2014/main" id="{8BE49F1C-6A9A-4322-8FA8-01A90A589317}"/>
              </a:ext>
            </a:extLst>
          </p:cNvPr>
          <p:cNvSpPr txBox="1"/>
          <p:nvPr/>
        </p:nvSpPr>
        <p:spPr>
          <a:xfrm>
            <a:off x="2562727" y="1787241"/>
            <a:ext cx="6104020" cy="2677656"/>
          </a:xfrm>
          <a:prstGeom prst="rect">
            <a:avLst/>
          </a:prstGeom>
          <a:noFill/>
        </p:spPr>
        <p:txBody>
          <a:bodyPr wrap="square">
            <a:spAutoFit/>
          </a:bodyPr>
          <a:lstStyle/>
          <a:p>
            <a:pPr algn="just"/>
            <a:r>
              <a:rPr lang="en-US" sz="2400" dirty="0">
                <a:solidFill>
                  <a:schemeClr val="bg1"/>
                </a:solidFill>
              </a:rPr>
              <a:t>Buyer behavior is the driving force behind any marketing process. Understanding why and how people choose to buy this or that product or why they are so loyal to one specific brand is the number one assignment for companies that strive for improving their business model and acquiring more customers.</a:t>
            </a:r>
          </a:p>
        </p:txBody>
      </p:sp>
      <p:sp>
        <p:nvSpPr>
          <p:cNvPr id="5" name="TextBox 4">
            <a:extLst>
              <a:ext uri="{FF2B5EF4-FFF2-40B4-BE49-F238E27FC236}">
                <a16:creationId xmlns:a16="http://schemas.microsoft.com/office/drawing/2014/main" id="{F60F0A79-4AE7-42BB-BC69-71F371822512}"/>
              </a:ext>
            </a:extLst>
          </p:cNvPr>
          <p:cNvSpPr txBox="1"/>
          <p:nvPr/>
        </p:nvSpPr>
        <p:spPr>
          <a:xfrm>
            <a:off x="5330715" y="6329098"/>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3</a:t>
            </a:r>
          </a:p>
        </p:txBody>
      </p:sp>
    </p:spTree>
    <p:extLst>
      <p:ext uri="{BB962C8B-B14F-4D97-AF65-F5344CB8AC3E}">
        <p14:creationId xmlns:p14="http://schemas.microsoft.com/office/powerpoint/2010/main" val="2830186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CACAE8-2282-42EA-B1F1-EFC8F2580833}"/>
              </a:ext>
            </a:extLst>
          </p:cNvPr>
          <p:cNvPicPr>
            <a:picLocks noChangeAspect="1"/>
          </p:cNvPicPr>
          <p:nvPr/>
        </p:nvPicPr>
        <p:blipFill>
          <a:blip r:embed="rId2"/>
          <a:stretch>
            <a:fillRect/>
          </a:stretch>
        </p:blipFill>
        <p:spPr>
          <a:xfrm>
            <a:off x="3855242" y="502089"/>
            <a:ext cx="3615241" cy="640135"/>
          </a:xfrm>
          <a:prstGeom prst="rect">
            <a:avLst/>
          </a:prstGeom>
        </p:spPr>
      </p:pic>
      <p:sp>
        <p:nvSpPr>
          <p:cNvPr id="7" name="TextBox 6">
            <a:extLst>
              <a:ext uri="{FF2B5EF4-FFF2-40B4-BE49-F238E27FC236}">
                <a16:creationId xmlns:a16="http://schemas.microsoft.com/office/drawing/2014/main" id="{FD0487D4-2B39-4557-8ABD-30E20853770C}"/>
              </a:ext>
            </a:extLst>
          </p:cNvPr>
          <p:cNvSpPr txBox="1"/>
          <p:nvPr/>
        </p:nvSpPr>
        <p:spPr>
          <a:xfrm>
            <a:off x="907506" y="1669521"/>
            <a:ext cx="6104020" cy="1938992"/>
          </a:xfrm>
          <a:prstGeom prst="rect">
            <a:avLst/>
          </a:prstGeom>
          <a:noFill/>
        </p:spPr>
        <p:txBody>
          <a:bodyPr wrap="square">
            <a:spAutoFit/>
          </a:bodyPr>
          <a:lstStyle/>
          <a:p>
            <a:pPr algn="just"/>
            <a:r>
              <a:rPr lang="en-US" sz="2000" dirty="0">
                <a:solidFill>
                  <a:schemeClr val="bg1"/>
                </a:solidFill>
              </a:rPr>
              <a:t>Buyer behavior is always decided by how included a client is in their choice to buy a product or service and how risky it is. The higher the product cost, the higher the risk, the higher the customer’s involvement in buy decisions. Based on these determinants, four types of consumer buyer behavior are distinguished:</a:t>
            </a:r>
          </a:p>
        </p:txBody>
      </p:sp>
      <p:sp>
        <p:nvSpPr>
          <p:cNvPr id="9" name="TextBox 8">
            <a:extLst>
              <a:ext uri="{FF2B5EF4-FFF2-40B4-BE49-F238E27FC236}">
                <a16:creationId xmlns:a16="http://schemas.microsoft.com/office/drawing/2014/main" id="{46252B79-2B14-4046-9286-F747A87302E8}"/>
              </a:ext>
            </a:extLst>
          </p:cNvPr>
          <p:cNvSpPr txBox="1"/>
          <p:nvPr/>
        </p:nvSpPr>
        <p:spPr>
          <a:xfrm>
            <a:off x="907506" y="3712449"/>
            <a:ext cx="6104020" cy="369332"/>
          </a:xfrm>
          <a:prstGeom prst="rect">
            <a:avLst/>
          </a:prstGeom>
          <a:noFill/>
        </p:spPr>
        <p:txBody>
          <a:bodyPr wrap="square">
            <a:spAutoFit/>
          </a:bodyPr>
          <a:lstStyle/>
          <a:p>
            <a:r>
              <a:rPr lang="en-US" dirty="0">
                <a:solidFill>
                  <a:schemeClr val="bg1"/>
                </a:solidFill>
              </a:rPr>
              <a:t>1 Complex buying behavior.</a:t>
            </a:r>
          </a:p>
        </p:txBody>
      </p:sp>
      <p:sp>
        <p:nvSpPr>
          <p:cNvPr id="11" name="TextBox 10">
            <a:extLst>
              <a:ext uri="{FF2B5EF4-FFF2-40B4-BE49-F238E27FC236}">
                <a16:creationId xmlns:a16="http://schemas.microsoft.com/office/drawing/2014/main" id="{1AB879A4-CCA1-47E3-96BD-3A73871EA815}"/>
              </a:ext>
            </a:extLst>
          </p:cNvPr>
          <p:cNvSpPr txBox="1"/>
          <p:nvPr/>
        </p:nvSpPr>
        <p:spPr>
          <a:xfrm>
            <a:off x="907506" y="4073163"/>
            <a:ext cx="6104020" cy="369332"/>
          </a:xfrm>
          <a:prstGeom prst="rect">
            <a:avLst/>
          </a:prstGeom>
          <a:noFill/>
        </p:spPr>
        <p:txBody>
          <a:bodyPr wrap="square">
            <a:spAutoFit/>
          </a:bodyPr>
          <a:lstStyle/>
          <a:p>
            <a:r>
              <a:rPr lang="en-US" dirty="0">
                <a:solidFill>
                  <a:schemeClr val="bg1"/>
                </a:solidFill>
              </a:rPr>
              <a:t>2 Dissonance-reducing buying behavior.</a:t>
            </a:r>
          </a:p>
        </p:txBody>
      </p:sp>
      <p:sp>
        <p:nvSpPr>
          <p:cNvPr id="13" name="TextBox 12">
            <a:extLst>
              <a:ext uri="{FF2B5EF4-FFF2-40B4-BE49-F238E27FC236}">
                <a16:creationId xmlns:a16="http://schemas.microsoft.com/office/drawing/2014/main" id="{4A655B62-9E17-4EFF-96F3-4DCE45026EBB}"/>
              </a:ext>
            </a:extLst>
          </p:cNvPr>
          <p:cNvSpPr txBox="1"/>
          <p:nvPr/>
        </p:nvSpPr>
        <p:spPr>
          <a:xfrm>
            <a:off x="907506" y="4410203"/>
            <a:ext cx="6104020" cy="369332"/>
          </a:xfrm>
          <a:prstGeom prst="rect">
            <a:avLst/>
          </a:prstGeom>
          <a:noFill/>
        </p:spPr>
        <p:txBody>
          <a:bodyPr wrap="square">
            <a:spAutoFit/>
          </a:bodyPr>
          <a:lstStyle/>
          <a:p>
            <a:r>
              <a:rPr lang="en-US" dirty="0">
                <a:solidFill>
                  <a:schemeClr val="bg1"/>
                </a:solidFill>
              </a:rPr>
              <a:t>3 Habitual buying behavior.</a:t>
            </a:r>
          </a:p>
        </p:txBody>
      </p:sp>
      <p:sp>
        <p:nvSpPr>
          <p:cNvPr id="15" name="TextBox 14">
            <a:extLst>
              <a:ext uri="{FF2B5EF4-FFF2-40B4-BE49-F238E27FC236}">
                <a16:creationId xmlns:a16="http://schemas.microsoft.com/office/drawing/2014/main" id="{A0E69E54-B39E-4978-AC7A-17D103506D9E}"/>
              </a:ext>
            </a:extLst>
          </p:cNvPr>
          <p:cNvSpPr txBox="1"/>
          <p:nvPr/>
        </p:nvSpPr>
        <p:spPr>
          <a:xfrm>
            <a:off x="907506" y="4779535"/>
            <a:ext cx="6104020" cy="369332"/>
          </a:xfrm>
          <a:prstGeom prst="rect">
            <a:avLst/>
          </a:prstGeom>
          <a:noFill/>
        </p:spPr>
        <p:txBody>
          <a:bodyPr wrap="square">
            <a:spAutoFit/>
          </a:bodyPr>
          <a:lstStyle/>
          <a:p>
            <a:r>
              <a:rPr lang="en-US" dirty="0">
                <a:solidFill>
                  <a:schemeClr val="bg1"/>
                </a:solidFill>
              </a:rPr>
              <a:t>4 Variety seeking behavior.</a:t>
            </a:r>
          </a:p>
        </p:txBody>
      </p:sp>
      <p:pic>
        <p:nvPicPr>
          <p:cNvPr id="16" name="Picture 15">
            <a:extLst>
              <a:ext uri="{FF2B5EF4-FFF2-40B4-BE49-F238E27FC236}">
                <a16:creationId xmlns:a16="http://schemas.microsoft.com/office/drawing/2014/main" id="{A1024958-A179-4361-904B-AAA53A7932DF}"/>
              </a:ext>
            </a:extLst>
          </p:cNvPr>
          <p:cNvPicPr>
            <a:picLocks noChangeAspect="1"/>
          </p:cNvPicPr>
          <p:nvPr/>
        </p:nvPicPr>
        <p:blipFill>
          <a:blip r:embed="rId3"/>
          <a:stretch>
            <a:fillRect/>
          </a:stretch>
        </p:blipFill>
        <p:spPr>
          <a:xfrm>
            <a:off x="7429500" y="2379115"/>
            <a:ext cx="4762500" cy="3171825"/>
          </a:xfrm>
          <a:prstGeom prst="rect">
            <a:avLst/>
          </a:prstGeom>
        </p:spPr>
      </p:pic>
      <p:sp>
        <p:nvSpPr>
          <p:cNvPr id="10" name="TextBox 9">
            <a:extLst>
              <a:ext uri="{FF2B5EF4-FFF2-40B4-BE49-F238E27FC236}">
                <a16:creationId xmlns:a16="http://schemas.microsoft.com/office/drawing/2014/main" id="{EC7D9799-2C9E-4798-838B-2CF76D391F94}"/>
              </a:ext>
            </a:extLst>
          </p:cNvPr>
          <p:cNvSpPr txBox="1"/>
          <p:nvPr/>
        </p:nvSpPr>
        <p:spPr>
          <a:xfrm>
            <a:off x="5086351" y="6355911"/>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4</a:t>
            </a:r>
          </a:p>
        </p:txBody>
      </p:sp>
    </p:spTree>
    <p:extLst>
      <p:ext uri="{BB962C8B-B14F-4D97-AF65-F5344CB8AC3E}">
        <p14:creationId xmlns:p14="http://schemas.microsoft.com/office/powerpoint/2010/main" val="208083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13BEF6-6B0C-49D6-B20E-B1225B8FCB5A}"/>
              </a:ext>
            </a:extLst>
          </p:cNvPr>
          <p:cNvSpPr txBox="1"/>
          <p:nvPr/>
        </p:nvSpPr>
        <p:spPr>
          <a:xfrm>
            <a:off x="3525253" y="164250"/>
            <a:ext cx="6104020" cy="523220"/>
          </a:xfrm>
          <a:prstGeom prst="rect">
            <a:avLst/>
          </a:prstGeom>
          <a:noFill/>
        </p:spPr>
        <p:txBody>
          <a:bodyPr wrap="square">
            <a:spAutoFit/>
          </a:bodyPr>
          <a:lstStyle/>
          <a:p>
            <a:r>
              <a:rPr lang="en-US" sz="2800" dirty="0">
                <a:solidFill>
                  <a:schemeClr val="bg1"/>
                </a:solidFill>
              </a:rPr>
              <a:t>Complex buying behavior</a:t>
            </a:r>
          </a:p>
        </p:txBody>
      </p:sp>
      <p:sp>
        <p:nvSpPr>
          <p:cNvPr id="5" name="TextBox 4">
            <a:extLst>
              <a:ext uri="{FF2B5EF4-FFF2-40B4-BE49-F238E27FC236}">
                <a16:creationId xmlns:a16="http://schemas.microsoft.com/office/drawing/2014/main" id="{B0ABDB04-F55D-4074-A528-6C86E5A3B033}"/>
              </a:ext>
            </a:extLst>
          </p:cNvPr>
          <p:cNvSpPr txBox="1"/>
          <p:nvPr/>
        </p:nvSpPr>
        <p:spPr>
          <a:xfrm>
            <a:off x="2442410" y="2062552"/>
            <a:ext cx="6104020" cy="1938992"/>
          </a:xfrm>
          <a:prstGeom prst="rect">
            <a:avLst/>
          </a:prstGeom>
          <a:noFill/>
        </p:spPr>
        <p:txBody>
          <a:bodyPr wrap="square">
            <a:spAutoFit/>
          </a:bodyPr>
          <a:lstStyle/>
          <a:p>
            <a:pPr algn="just"/>
            <a:r>
              <a:rPr lang="en-US" sz="2000" dirty="0">
                <a:solidFill>
                  <a:schemeClr val="bg1"/>
                </a:solidFill>
              </a:rPr>
              <a:t>This type is also called extensive. The customer is highly included in the buying process and thorough research before the purchase due to the high degree of economic or mental risk. Examples of this type of buying behavior include purchasing expensive products or services such as a house, a car, an education course, etc.</a:t>
            </a:r>
          </a:p>
        </p:txBody>
      </p:sp>
      <p:sp>
        <p:nvSpPr>
          <p:cNvPr id="6" name="TextBox 5">
            <a:extLst>
              <a:ext uri="{FF2B5EF4-FFF2-40B4-BE49-F238E27FC236}">
                <a16:creationId xmlns:a16="http://schemas.microsoft.com/office/drawing/2014/main" id="{696CC484-0327-463A-A49A-539FA00DC7F1}"/>
              </a:ext>
            </a:extLst>
          </p:cNvPr>
          <p:cNvSpPr txBox="1"/>
          <p:nvPr/>
        </p:nvSpPr>
        <p:spPr>
          <a:xfrm>
            <a:off x="5536461" y="6324418"/>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5</a:t>
            </a:r>
          </a:p>
        </p:txBody>
      </p:sp>
    </p:spTree>
    <p:extLst>
      <p:ext uri="{BB962C8B-B14F-4D97-AF65-F5344CB8AC3E}">
        <p14:creationId xmlns:p14="http://schemas.microsoft.com/office/powerpoint/2010/main" val="2517586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8E8FC6D-DB2E-42C3-8FE2-14E6B604DB3B}"/>
              </a:ext>
            </a:extLst>
          </p:cNvPr>
          <p:cNvSpPr txBox="1"/>
          <p:nvPr/>
        </p:nvSpPr>
        <p:spPr>
          <a:xfrm>
            <a:off x="2955759" y="2016462"/>
            <a:ext cx="6104020" cy="1631216"/>
          </a:xfrm>
          <a:prstGeom prst="rect">
            <a:avLst/>
          </a:prstGeom>
          <a:noFill/>
        </p:spPr>
        <p:txBody>
          <a:bodyPr wrap="square">
            <a:spAutoFit/>
          </a:bodyPr>
          <a:lstStyle/>
          <a:p>
            <a:pPr algn="just"/>
            <a:r>
              <a:rPr lang="en-US" sz="2000" dirty="0">
                <a:solidFill>
                  <a:schemeClr val="bg1"/>
                </a:solidFill>
              </a:rPr>
              <a:t>Like complex buying behavior, this type presupposes lots of involvement in the buying process due to the high price or occasional purchase. People find it difficult to select between brands and are afraid they might regret their choice afterward.</a:t>
            </a:r>
          </a:p>
        </p:txBody>
      </p:sp>
      <p:sp>
        <p:nvSpPr>
          <p:cNvPr id="5" name="TextBox 4">
            <a:extLst>
              <a:ext uri="{FF2B5EF4-FFF2-40B4-BE49-F238E27FC236}">
                <a16:creationId xmlns:a16="http://schemas.microsoft.com/office/drawing/2014/main" id="{250D8F1D-A3D3-4A00-8C66-69B19852E621}"/>
              </a:ext>
            </a:extLst>
          </p:cNvPr>
          <p:cNvSpPr txBox="1"/>
          <p:nvPr/>
        </p:nvSpPr>
        <p:spPr>
          <a:xfrm>
            <a:off x="3035969" y="348734"/>
            <a:ext cx="6104020" cy="523220"/>
          </a:xfrm>
          <a:prstGeom prst="rect">
            <a:avLst/>
          </a:prstGeom>
          <a:noFill/>
        </p:spPr>
        <p:txBody>
          <a:bodyPr wrap="square">
            <a:spAutoFit/>
          </a:bodyPr>
          <a:lstStyle/>
          <a:p>
            <a:r>
              <a:rPr lang="en-US" sz="2800" dirty="0">
                <a:solidFill>
                  <a:schemeClr val="bg1"/>
                </a:solidFill>
              </a:rPr>
              <a:t>Dissonance-reducing buying behavior</a:t>
            </a:r>
          </a:p>
        </p:txBody>
      </p:sp>
      <p:sp>
        <p:nvSpPr>
          <p:cNvPr id="7" name="TextBox 6">
            <a:extLst>
              <a:ext uri="{FF2B5EF4-FFF2-40B4-BE49-F238E27FC236}">
                <a16:creationId xmlns:a16="http://schemas.microsoft.com/office/drawing/2014/main" id="{C0572DD4-5236-4146-812C-4419200F9CFA}"/>
              </a:ext>
            </a:extLst>
          </p:cNvPr>
          <p:cNvSpPr txBox="1"/>
          <p:nvPr/>
        </p:nvSpPr>
        <p:spPr>
          <a:xfrm>
            <a:off x="2955759" y="3647678"/>
            <a:ext cx="6104020" cy="1938992"/>
          </a:xfrm>
          <a:prstGeom prst="rect">
            <a:avLst/>
          </a:prstGeom>
          <a:noFill/>
        </p:spPr>
        <p:txBody>
          <a:bodyPr wrap="square">
            <a:spAutoFit/>
          </a:bodyPr>
          <a:lstStyle/>
          <a:p>
            <a:pPr algn="just"/>
            <a:r>
              <a:rPr lang="en-US" sz="2000" dirty="0">
                <a:solidFill>
                  <a:schemeClr val="bg1"/>
                </a:solidFill>
              </a:rPr>
              <a:t>As a rule, they buy products without much research based on convenience or available budget. An example of dissonance-reducing buying behavior may be purchasing a waffle producer. In this case, a customer won’t think much about which model to use, choosing between some brands available.</a:t>
            </a:r>
          </a:p>
        </p:txBody>
      </p:sp>
      <p:sp>
        <p:nvSpPr>
          <p:cNvPr id="6" name="TextBox 5">
            <a:extLst>
              <a:ext uri="{FF2B5EF4-FFF2-40B4-BE49-F238E27FC236}">
                <a16:creationId xmlns:a16="http://schemas.microsoft.com/office/drawing/2014/main" id="{ADD5036C-A2BA-4180-878D-778BBBAC8619}"/>
              </a:ext>
            </a:extLst>
          </p:cNvPr>
          <p:cNvSpPr txBox="1"/>
          <p:nvPr/>
        </p:nvSpPr>
        <p:spPr>
          <a:xfrm>
            <a:off x="5307067" y="6395545"/>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6</a:t>
            </a:r>
          </a:p>
        </p:txBody>
      </p:sp>
    </p:spTree>
    <p:extLst>
      <p:ext uri="{BB962C8B-B14F-4D97-AF65-F5344CB8AC3E}">
        <p14:creationId xmlns:p14="http://schemas.microsoft.com/office/powerpoint/2010/main" val="3176422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04AB6D0-8D1F-465E-8D36-B69D091B050C}"/>
              </a:ext>
            </a:extLst>
          </p:cNvPr>
          <p:cNvSpPr txBox="1"/>
          <p:nvPr/>
        </p:nvSpPr>
        <p:spPr>
          <a:xfrm>
            <a:off x="3982454" y="292587"/>
            <a:ext cx="6104020" cy="523220"/>
          </a:xfrm>
          <a:prstGeom prst="rect">
            <a:avLst/>
          </a:prstGeom>
          <a:noFill/>
        </p:spPr>
        <p:txBody>
          <a:bodyPr wrap="square">
            <a:spAutoFit/>
          </a:bodyPr>
          <a:lstStyle/>
          <a:p>
            <a:r>
              <a:rPr lang="en-US" sz="2800" dirty="0">
                <a:solidFill>
                  <a:schemeClr val="bg1"/>
                </a:solidFill>
              </a:rPr>
              <a:t>Habitual buying behavior</a:t>
            </a:r>
          </a:p>
        </p:txBody>
      </p:sp>
      <p:sp>
        <p:nvSpPr>
          <p:cNvPr id="5" name="TextBox 4">
            <a:extLst>
              <a:ext uri="{FF2B5EF4-FFF2-40B4-BE49-F238E27FC236}">
                <a16:creationId xmlns:a16="http://schemas.microsoft.com/office/drawing/2014/main" id="{A7092893-FDD0-4F94-B397-60CDD705BE82}"/>
              </a:ext>
            </a:extLst>
          </p:cNvPr>
          <p:cNvSpPr txBox="1"/>
          <p:nvPr/>
        </p:nvSpPr>
        <p:spPr>
          <a:xfrm>
            <a:off x="3043990" y="1836094"/>
            <a:ext cx="6104020" cy="1631216"/>
          </a:xfrm>
          <a:prstGeom prst="rect">
            <a:avLst/>
          </a:prstGeom>
          <a:noFill/>
        </p:spPr>
        <p:txBody>
          <a:bodyPr wrap="square">
            <a:spAutoFit/>
          </a:bodyPr>
          <a:lstStyle/>
          <a:p>
            <a:pPr algn="just"/>
            <a:r>
              <a:rPr lang="en-US" sz="2000" dirty="0">
                <a:solidFill>
                  <a:schemeClr val="bg1"/>
                </a:solidFill>
              </a:rPr>
              <a:t>This type of consumer buying behavior is characterized by low involvement in a buy decision. A client sees no critical difference among brands and buys habitual products over a long period. An example of habitual buying behavior is purchasing everyday products.</a:t>
            </a:r>
          </a:p>
        </p:txBody>
      </p:sp>
      <p:sp>
        <p:nvSpPr>
          <p:cNvPr id="6" name="TextBox 5">
            <a:extLst>
              <a:ext uri="{FF2B5EF4-FFF2-40B4-BE49-F238E27FC236}">
                <a16:creationId xmlns:a16="http://schemas.microsoft.com/office/drawing/2014/main" id="{0C8874A6-A6B9-415A-AC33-D816D323C267}"/>
              </a:ext>
            </a:extLst>
          </p:cNvPr>
          <p:cNvSpPr txBox="1"/>
          <p:nvPr/>
        </p:nvSpPr>
        <p:spPr>
          <a:xfrm>
            <a:off x="5425309" y="6271313"/>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7</a:t>
            </a:r>
          </a:p>
        </p:txBody>
      </p:sp>
    </p:spTree>
    <p:extLst>
      <p:ext uri="{BB962C8B-B14F-4D97-AF65-F5344CB8AC3E}">
        <p14:creationId xmlns:p14="http://schemas.microsoft.com/office/powerpoint/2010/main" val="969592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995F217-BF98-4ECF-8F0F-8979FE0247F0}"/>
              </a:ext>
            </a:extLst>
          </p:cNvPr>
          <p:cNvSpPr txBox="1"/>
          <p:nvPr/>
        </p:nvSpPr>
        <p:spPr>
          <a:xfrm>
            <a:off x="3926306" y="324671"/>
            <a:ext cx="6104020" cy="523220"/>
          </a:xfrm>
          <a:prstGeom prst="rect">
            <a:avLst/>
          </a:prstGeom>
          <a:noFill/>
        </p:spPr>
        <p:txBody>
          <a:bodyPr wrap="square">
            <a:spAutoFit/>
          </a:bodyPr>
          <a:lstStyle/>
          <a:p>
            <a:r>
              <a:rPr lang="en-US" sz="2800" dirty="0">
                <a:solidFill>
                  <a:schemeClr val="bg1"/>
                </a:solidFill>
              </a:rPr>
              <a:t>Variety seeking behavior</a:t>
            </a:r>
          </a:p>
        </p:txBody>
      </p:sp>
      <p:sp>
        <p:nvSpPr>
          <p:cNvPr id="5" name="TextBox 4">
            <a:extLst>
              <a:ext uri="{FF2B5EF4-FFF2-40B4-BE49-F238E27FC236}">
                <a16:creationId xmlns:a16="http://schemas.microsoft.com/office/drawing/2014/main" id="{5A086749-74EF-474D-82AF-1E0882DA4CC6}"/>
              </a:ext>
            </a:extLst>
          </p:cNvPr>
          <p:cNvSpPr txBox="1"/>
          <p:nvPr/>
        </p:nvSpPr>
        <p:spPr>
          <a:xfrm>
            <a:off x="2820091" y="1931931"/>
            <a:ext cx="6104020" cy="1938992"/>
          </a:xfrm>
          <a:prstGeom prst="rect">
            <a:avLst/>
          </a:prstGeom>
          <a:noFill/>
        </p:spPr>
        <p:txBody>
          <a:bodyPr wrap="square">
            <a:spAutoFit/>
          </a:bodyPr>
          <a:lstStyle/>
          <a:p>
            <a:pPr algn="just"/>
            <a:r>
              <a:rPr lang="en-US" sz="2000" dirty="0">
                <a:solidFill>
                  <a:schemeClr val="bg1"/>
                </a:solidFill>
              </a:rPr>
              <a:t>In this case, a customer switches among brands for the purpose of variety or interest, not dissatisfaction, demonstrating a low level of involvement. For example, they may buy soap without putting much thought into it. Following time, they will choose another brand to change the scent.</a:t>
            </a:r>
          </a:p>
        </p:txBody>
      </p:sp>
      <p:sp>
        <p:nvSpPr>
          <p:cNvPr id="6" name="TextBox 5">
            <a:extLst>
              <a:ext uri="{FF2B5EF4-FFF2-40B4-BE49-F238E27FC236}">
                <a16:creationId xmlns:a16="http://schemas.microsoft.com/office/drawing/2014/main" id="{198A26FB-8A59-45F0-A0DF-9A62E1463CCC}"/>
              </a:ext>
            </a:extLst>
          </p:cNvPr>
          <p:cNvSpPr txBox="1"/>
          <p:nvPr/>
        </p:nvSpPr>
        <p:spPr>
          <a:xfrm>
            <a:off x="5448957" y="6348663"/>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8</a:t>
            </a:r>
          </a:p>
        </p:txBody>
      </p:sp>
    </p:spTree>
    <p:extLst>
      <p:ext uri="{BB962C8B-B14F-4D97-AF65-F5344CB8AC3E}">
        <p14:creationId xmlns:p14="http://schemas.microsoft.com/office/powerpoint/2010/main" val="2409936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B32102-4FA7-4330-B574-BEEC377B90FF}"/>
              </a:ext>
            </a:extLst>
          </p:cNvPr>
          <p:cNvPicPr>
            <a:picLocks noChangeAspect="1"/>
          </p:cNvPicPr>
          <p:nvPr/>
        </p:nvPicPr>
        <p:blipFill>
          <a:blip r:embed="rId2"/>
          <a:stretch>
            <a:fillRect/>
          </a:stretch>
        </p:blipFill>
        <p:spPr>
          <a:xfrm>
            <a:off x="4494524" y="231175"/>
            <a:ext cx="1761897" cy="640135"/>
          </a:xfrm>
          <a:prstGeom prst="rect">
            <a:avLst/>
          </a:prstGeom>
        </p:spPr>
      </p:pic>
      <p:sp>
        <p:nvSpPr>
          <p:cNvPr id="4" name="TextBox 3">
            <a:extLst>
              <a:ext uri="{FF2B5EF4-FFF2-40B4-BE49-F238E27FC236}">
                <a16:creationId xmlns:a16="http://schemas.microsoft.com/office/drawing/2014/main" id="{1DC59195-B63B-45ED-AEFE-1DCF295FBD7E}"/>
              </a:ext>
            </a:extLst>
          </p:cNvPr>
          <p:cNvSpPr txBox="1"/>
          <p:nvPr/>
        </p:nvSpPr>
        <p:spPr>
          <a:xfrm>
            <a:off x="2776702" y="2094637"/>
            <a:ext cx="6105196" cy="1938992"/>
          </a:xfrm>
          <a:prstGeom prst="rect">
            <a:avLst/>
          </a:prstGeom>
          <a:noFill/>
        </p:spPr>
        <p:txBody>
          <a:bodyPr wrap="square">
            <a:spAutoFit/>
          </a:bodyPr>
          <a:lstStyle/>
          <a:p>
            <a:pPr algn="just"/>
            <a:r>
              <a:rPr lang="en-US" sz="2000" dirty="0">
                <a:solidFill>
                  <a:schemeClr val="bg1"/>
                </a:solidFill>
              </a:rPr>
              <a:t>Consumer buying behavior is very importance in the industry because consumers will make many buying decisions every day. There are many consumer buying decisions in great detail to answer questions about what consumers buy, where they buy, how and how much they buy, when they buy, and why they buy.</a:t>
            </a:r>
          </a:p>
        </p:txBody>
      </p:sp>
      <p:sp>
        <p:nvSpPr>
          <p:cNvPr id="5" name="TextBox 4">
            <a:extLst>
              <a:ext uri="{FF2B5EF4-FFF2-40B4-BE49-F238E27FC236}">
                <a16:creationId xmlns:a16="http://schemas.microsoft.com/office/drawing/2014/main" id="{489FE027-77B2-4A2D-904D-276A0F7AB78B}"/>
              </a:ext>
            </a:extLst>
          </p:cNvPr>
          <p:cNvSpPr txBox="1"/>
          <p:nvPr/>
        </p:nvSpPr>
        <p:spPr>
          <a:xfrm>
            <a:off x="5375472" y="6381672"/>
            <a:ext cx="610519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9</a:t>
            </a:r>
          </a:p>
        </p:txBody>
      </p:sp>
    </p:spTree>
    <p:extLst>
      <p:ext uri="{BB962C8B-B14F-4D97-AF65-F5344CB8AC3E}">
        <p14:creationId xmlns:p14="http://schemas.microsoft.com/office/powerpoint/2010/main" val="7067622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1214</TotalTime>
  <Words>533</Words>
  <Application>Microsoft Office PowerPoint</Application>
  <PresentationFormat>Widescreen</PresentationFormat>
  <Paragraphs>36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Raleway</vt:lpstr>
      <vt:lpstr>Trebuchet MS</vt:lpstr>
      <vt:lpstr>Tw Cen MT</vt:lpstr>
      <vt:lpstr>Wingdings</vt:lpstr>
      <vt:lpstr>Circuit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salem</dc:creator>
  <cp:lastModifiedBy>salem</cp:lastModifiedBy>
  <cp:revision>3</cp:revision>
  <dcterms:created xsi:type="dcterms:W3CDTF">2022-04-12T01:45:36Z</dcterms:created>
  <dcterms:modified xsi:type="dcterms:W3CDTF">2022-04-13T19:08:04Z</dcterms:modified>
</cp:coreProperties>
</file>