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2"/>
  </p:notesMasterIdLst>
  <p:sldIdLst>
    <p:sldId id="256" r:id="rId2"/>
    <p:sldId id="266" r:id="rId3"/>
    <p:sldId id="265" r:id="rId4"/>
    <p:sldId id="284" r:id="rId5"/>
    <p:sldId id="287" r:id="rId6"/>
    <p:sldId id="282" r:id="rId7"/>
    <p:sldId id="283" r:id="rId8"/>
    <p:sldId id="280" r:id="rId9"/>
    <p:sldId id="285" r:id="rId10"/>
    <p:sldId id="306" r:id="rId11"/>
    <p:sldId id="305" r:id="rId12"/>
    <p:sldId id="288" r:id="rId13"/>
    <p:sldId id="291" r:id="rId14"/>
    <p:sldId id="290" r:id="rId15"/>
    <p:sldId id="292" r:id="rId16"/>
    <p:sldId id="295" r:id="rId17"/>
    <p:sldId id="294" r:id="rId18"/>
    <p:sldId id="296" r:id="rId19"/>
    <p:sldId id="297" r:id="rId20"/>
    <p:sldId id="298" r:id="rId21"/>
    <p:sldId id="299" r:id="rId22"/>
    <p:sldId id="301" r:id="rId23"/>
    <p:sldId id="304" r:id="rId24"/>
    <p:sldId id="303" r:id="rId25"/>
    <p:sldId id="308" r:id="rId26"/>
    <p:sldId id="309" r:id="rId27"/>
    <p:sldId id="310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320" r:id="rId37"/>
    <p:sldId id="321" r:id="rId38"/>
    <p:sldId id="322" r:id="rId39"/>
    <p:sldId id="323" r:id="rId40"/>
    <p:sldId id="324" r:id="rId41"/>
    <p:sldId id="325" r:id="rId42"/>
    <p:sldId id="326" r:id="rId43"/>
    <p:sldId id="327" r:id="rId44"/>
    <p:sldId id="328" r:id="rId45"/>
    <p:sldId id="329" r:id="rId46"/>
    <p:sldId id="330" r:id="rId47"/>
    <p:sldId id="331" r:id="rId48"/>
    <p:sldId id="332" r:id="rId49"/>
    <p:sldId id="333" r:id="rId50"/>
    <p:sldId id="334" r:id="rId51"/>
    <p:sldId id="335" r:id="rId52"/>
    <p:sldId id="336" r:id="rId53"/>
    <p:sldId id="337" r:id="rId54"/>
    <p:sldId id="338" r:id="rId55"/>
    <p:sldId id="339" r:id="rId56"/>
    <p:sldId id="340" r:id="rId57"/>
    <p:sldId id="341" r:id="rId58"/>
    <p:sldId id="342" r:id="rId59"/>
    <p:sldId id="343" r:id="rId60"/>
    <p:sldId id="344" r:id="rId61"/>
    <p:sldId id="345" r:id="rId62"/>
    <p:sldId id="346" r:id="rId63"/>
    <p:sldId id="347" r:id="rId64"/>
    <p:sldId id="348" r:id="rId65"/>
    <p:sldId id="349" r:id="rId66"/>
    <p:sldId id="350" r:id="rId67"/>
    <p:sldId id="351" r:id="rId68"/>
    <p:sldId id="352" r:id="rId69"/>
    <p:sldId id="353" r:id="rId70"/>
    <p:sldId id="354" r:id="rId71"/>
    <p:sldId id="355" r:id="rId72"/>
    <p:sldId id="356" r:id="rId73"/>
    <p:sldId id="357" r:id="rId74"/>
    <p:sldId id="358" r:id="rId75"/>
    <p:sldId id="359" r:id="rId76"/>
    <p:sldId id="360" r:id="rId77"/>
    <p:sldId id="361" r:id="rId78"/>
    <p:sldId id="362" r:id="rId79"/>
    <p:sldId id="363" r:id="rId80"/>
    <p:sldId id="364" r:id="rId81"/>
    <p:sldId id="365" r:id="rId82"/>
    <p:sldId id="366" r:id="rId83"/>
    <p:sldId id="367" r:id="rId84"/>
    <p:sldId id="368" r:id="rId85"/>
    <p:sldId id="369" r:id="rId86"/>
    <p:sldId id="370" r:id="rId87"/>
    <p:sldId id="371" r:id="rId88"/>
    <p:sldId id="372" r:id="rId89"/>
    <p:sldId id="373" r:id="rId90"/>
    <p:sldId id="374" r:id="rId91"/>
    <p:sldId id="375" r:id="rId92"/>
    <p:sldId id="376" r:id="rId93"/>
    <p:sldId id="377" r:id="rId94"/>
    <p:sldId id="378" r:id="rId95"/>
    <p:sldId id="379" r:id="rId96"/>
    <p:sldId id="380" r:id="rId97"/>
    <p:sldId id="381" r:id="rId98"/>
    <p:sldId id="382" r:id="rId99"/>
    <p:sldId id="383" r:id="rId100"/>
    <p:sldId id="384" r:id="rId10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6413DB-CA38-4569-9707-64E0EE8056C3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5EDC4D-367E-4E13-8D4C-72FBEE45DD5F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Care provider</a:t>
          </a:r>
          <a:endParaRPr lang="en-US" dirty="0"/>
        </a:p>
      </dgm:t>
    </dgm:pt>
    <dgm:pt modelId="{667A1879-4C2E-4E50-A403-5B75137D5251}" type="parTrans" cxnId="{CBE5B222-818F-4098-9C87-0FD9E688FB7B}">
      <dgm:prSet/>
      <dgm:spPr/>
      <dgm:t>
        <a:bodyPr/>
        <a:lstStyle/>
        <a:p>
          <a:endParaRPr lang="en-US"/>
        </a:p>
      </dgm:t>
    </dgm:pt>
    <dgm:pt modelId="{47395B45-E0A4-4CA7-9B7C-45A2AB0C40C2}" type="sibTrans" cxnId="{CBE5B222-818F-4098-9C87-0FD9E688FB7B}">
      <dgm:prSet/>
      <dgm:spPr/>
      <dgm:t>
        <a:bodyPr/>
        <a:lstStyle/>
        <a:p>
          <a:endParaRPr lang="en-US"/>
        </a:p>
      </dgm:t>
    </dgm:pt>
    <dgm:pt modelId="{CC029DF3-26D3-4F52-A12C-FECFDBF037E6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Decision maker  </a:t>
          </a:r>
          <a:endParaRPr lang="en-US" dirty="0"/>
        </a:p>
      </dgm:t>
    </dgm:pt>
    <dgm:pt modelId="{45FC4468-BFEE-4227-B351-4BC7EA6EE320}" type="parTrans" cxnId="{892C75EF-9D4A-4F47-B17F-3BF44E3C424E}">
      <dgm:prSet/>
      <dgm:spPr/>
      <dgm:t>
        <a:bodyPr/>
        <a:lstStyle/>
        <a:p>
          <a:endParaRPr lang="en-US"/>
        </a:p>
      </dgm:t>
    </dgm:pt>
    <dgm:pt modelId="{6AAF1790-36D5-410D-BD66-D4CDF199A7D4}" type="sibTrans" cxnId="{892C75EF-9D4A-4F47-B17F-3BF44E3C424E}">
      <dgm:prSet/>
      <dgm:spPr/>
      <dgm:t>
        <a:bodyPr/>
        <a:lstStyle/>
        <a:p>
          <a:endParaRPr lang="en-US"/>
        </a:p>
      </dgm:t>
    </dgm:pt>
    <dgm:pt modelId="{CCF966CA-959F-4A11-AC18-397B02707262}">
      <dgm:prSet phldrT="[Text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Communicator </a:t>
          </a:r>
          <a:endParaRPr lang="en-US" dirty="0"/>
        </a:p>
      </dgm:t>
    </dgm:pt>
    <dgm:pt modelId="{723CAC42-EAB6-4D96-93EC-4A6476238BDB}" type="parTrans" cxnId="{3F2EA84E-E1C7-43F0-9C6C-AA62805A4A32}">
      <dgm:prSet/>
      <dgm:spPr/>
      <dgm:t>
        <a:bodyPr/>
        <a:lstStyle/>
        <a:p>
          <a:endParaRPr lang="en-US"/>
        </a:p>
      </dgm:t>
    </dgm:pt>
    <dgm:pt modelId="{E72C5262-50E5-49AA-9078-674937C3CEC1}" type="sibTrans" cxnId="{3F2EA84E-E1C7-43F0-9C6C-AA62805A4A32}">
      <dgm:prSet/>
      <dgm:spPr/>
      <dgm:t>
        <a:bodyPr/>
        <a:lstStyle/>
        <a:p>
          <a:endParaRPr lang="en-US"/>
        </a:p>
      </dgm:t>
    </dgm:pt>
    <dgm:pt modelId="{B9B3D15E-008F-48FD-B018-57A01DC6BC6D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Community leader </a:t>
          </a:r>
          <a:endParaRPr lang="en-US" dirty="0"/>
        </a:p>
      </dgm:t>
    </dgm:pt>
    <dgm:pt modelId="{E42A0F8C-4DF3-415E-9DC8-2198D129AE0F}" type="parTrans" cxnId="{1A87C050-6359-4B57-8780-C4B30EA6DD5F}">
      <dgm:prSet/>
      <dgm:spPr/>
      <dgm:t>
        <a:bodyPr/>
        <a:lstStyle/>
        <a:p>
          <a:endParaRPr lang="en-US"/>
        </a:p>
      </dgm:t>
    </dgm:pt>
    <dgm:pt modelId="{72FF265D-11B6-4EE9-B243-699FC2B8892B}" type="sibTrans" cxnId="{1A87C050-6359-4B57-8780-C4B30EA6DD5F}">
      <dgm:prSet/>
      <dgm:spPr/>
      <dgm:t>
        <a:bodyPr/>
        <a:lstStyle/>
        <a:p>
          <a:endParaRPr lang="en-US"/>
        </a:p>
      </dgm:t>
    </dgm:pt>
    <dgm:pt modelId="{FC585052-13E3-4D08-81D0-B6229050DAF9}">
      <dgm:prSet phldrT="[Text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Manager </a:t>
          </a:r>
          <a:endParaRPr lang="en-US" dirty="0"/>
        </a:p>
      </dgm:t>
    </dgm:pt>
    <dgm:pt modelId="{5B505FAF-8104-42C9-BB1E-87CDF48A37E2}" type="parTrans" cxnId="{B3300F60-4F92-4045-A741-93CEE10C23A6}">
      <dgm:prSet/>
      <dgm:spPr/>
      <dgm:t>
        <a:bodyPr/>
        <a:lstStyle/>
        <a:p>
          <a:endParaRPr lang="en-US"/>
        </a:p>
      </dgm:t>
    </dgm:pt>
    <dgm:pt modelId="{8E8EB694-666A-4CAD-8503-581F0DA116F1}" type="sibTrans" cxnId="{B3300F60-4F92-4045-A741-93CEE10C23A6}">
      <dgm:prSet/>
      <dgm:spPr/>
      <dgm:t>
        <a:bodyPr/>
        <a:lstStyle/>
        <a:p>
          <a:endParaRPr lang="en-US"/>
        </a:p>
      </dgm:t>
    </dgm:pt>
    <dgm:pt modelId="{7B9F2BC5-5340-4691-B73D-E96043F9A03B}" type="pres">
      <dgm:prSet presAssocID="{F16413DB-CA38-4569-9707-64E0EE8056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932D9F-0392-43C2-8B59-039A78ECA21B}" type="pres">
      <dgm:prSet presAssocID="{F16413DB-CA38-4569-9707-64E0EE8056C3}" presName="cycle" presStyleCnt="0"/>
      <dgm:spPr/>
    </dgm:pt>
    <dgm:pt modelId="{4B0C5986-A7A0-40EE-A2CE-B23A29509525}" type="pres">
      <dgm:prSet presAssocID="{815EDC4D-367E-4E13-8D4C-72FBEE45DD5F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4D97A4-1B8F-4EF6-90F0-64F763FE7F9A}" type="pres">
      <dgm:prSet presAssocID="{47395B45-E0A4-4CA7-9B7C-45A2AB0C40C2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A95EEEA2-3D0D-43E1-8834-C5580F499970}" type="pres">
      <dgm:prSet presAssocID="{CC029DF3-26D3-4F52-A12C-FECFDBF037E6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A95F93-C148-487C-B517-B93187260993}" type="pres">
      <dgm:prSet presAssocID="{CCF966CA-959F-4A11-AC18-397B02707262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7B032-AA44-461D-8D3F-74AD597FB04E}" type="pres">
      <dgm:prSet presAssocID="{B9B3D15E-008F-48FD-B018-57A01DC6BC6D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CFF7A1-6719-40C8-BC44-E6BA30B732FC}" type="pres">
      <dgm:prSet presAssocID="{FC585052-13E3-4D08-81D0-B6229050DAF9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E5B222-818F-4098-9C87-0FD9E688FB7B}" srcId="{F16413DB-CA38-4569-9707-64E0EE8056C3}" destId="{815EDC4D-367E-4E13-8D4C-72FBEE45DD5F}" srcOrd="0" destOrd="0" parTransId="{667A1879-4C2E-4E50-A403-5B75137D5251}" sibTransId="{47395B45-E0A4-4CA7-9B7C-45A2AB0C40C2}"/>
    <dgm:cxn modelId="{1FAC5652-C335-4236-887E-9619711ABBCF}" type="presOf" srcId="{CC029DF3-26D3-4F52-A12C-FECFDBF037E6}" destId="{A95EEEA2-3D0D-43E1-8834-C5580F499970}" srcOrd="0" destOrd="0" presId="urn:microsoft.com/office/officeart/2005/8/layout/cycle3"/>
    <dgm:cxn modelId="{AED93AD9-1BC7-4F24-9C2E-D05FF9FF981B}" type="presOf" srcId="{815EDC4D-367E-4E13-8D4C-72FBEE45DD5F}" destId="{4B0C5986-A7A0-40EE-A2CE-B23A29509525}" srcOrd="0" destOrd="0" presId="urn:microsoft.com/office/officeart/2005/8/layout/cycle3"/>
    <dgm:cxn modelId="{AE2A74AF-A02A-4BD8-8ECA-A8F888912745}" type="presOf" srcId="{47395B45-E0A4-4CA7-9B7C-45A2AB0C40C2}" destId="{304D97A4-1B8F-4EF6-90F0-64F763FE7F9A}" srcOrd="0" destOrd="0" presId="urn:microsoft.com/office/officeart/2005/8/layout/cycle3"/>
    <dgm:cxn modelId="{8FE35D01-C8CC-4CEF-997C-B4D523E159F9}" type="presOf" srcId="{FC585052-13E3-4D08-81D0-B6229050DAF9}" destId="{ADCFF7A1-6719-40C8-BC44-E6BA30B732FC}" srcOrd="0" destOrd="0" presId="urn:microsoft.com/office/officeart/2005/8/layout/cycle3"/>
    <dgm:cxn modelId="{E899BDB6-60FE-4DA7-8E93-250A71DFF968}" type="presOf" srcId="{F16413DB-CA38-4569-9707-64E0EE8056C3}" destId="{7B9F2BC5-5340-4691-B73D-E96043F9A03B}" srcOrd="0" destOrd="0" presId="urn:microsoft.com/office/officeart/2005/8/layout/cycle3"/>
    <dgm:cxn modelId="{49117554-F1F9-43F1-B5EF-1BD88E7E184F}" type="presOf" srcId="{CCF966CA-959F-4A11-AC18-397B02707262}" destId="{49A95F93-C148-487C-B517-B93187260993}" srcOrd="0" destOrd="0" presId="urn:microsoft.com/office/officeart/2005/8/layout/cycle3"/>
    <dgm:cxn modelId="{3F2EA84E-E1C7-43F0-9C6C-AA62805A4A32}" srcId="{F16413DB-CA38-4569-9707-64E0EE8056C3}" destId="{CCF966CA-959F-4A11-AC18-397B02707262}" srcOrd="2" destOrd="0" parTransId="{723CAC42-EAB6-4D96-93EC-4A6476238BDB}" sibTransId="{E72C5262-50E5-49AA-9078-674937C3CEC1}"/>
    <dgm:cxn modelId="{F0FD31AD-0F29-4331-A952-9148C0D427A1}" type="presOf" srcId="{B9B3D15E-008F-48FD-B018-57A01DC6BC6D}" destId="{2A17B032-AA44-461D-8D3F-74AD597FB04E}" srcOrd="0" destOrd="0" presId="urn:microsoft.com/office/officeart/2005/8/layout/cycle3"/>
    <dgm:cxn modelId="{1A87C050-6359-4B57-8780-C4B30EA6DD5F}" srcId="{F16413DB-CA38-4569-9707-64E0EE8056C3}" destId="{B9B3D15E-008F-48FD-B018-57A01DC6BC6D}" srcOrd="3" destOrd="0" parTransId="{E42A0F8C-4DF3-415E-9DC8-2198D129AE0F}" sibTransId="{72FF265D-11B6-4EE9-B243-699FC2B8892B}"/>
    <dgm:cxn modelId="{B3300F60-4F92-4045-A741-93CEE10C23A6}" srcId="{F16413DB-CA38-4569-9707-64E0EE8056C3}" destId="{FC585052-13E3-4D08-81D0-B6229050DAF9}" srcOrd="4" destOrd="0" parTransId="{5B505FAF-8104-42C9-BB1E-87CDF48A37E2}" sibTransId="{8E8EB694-666A-4CAD-8503-581F0DA116F1}"/>
    <dgm:cxn modelId="{892C75EF-9D4A-4F47-B17F-3BF44E3C424E}" srcId="{F16413DB-CA38-4569-9707-64E0EE8056C3}" destId="{CC029DF3-26D3-4F52-A12C-FECFDBF037E6}" srcOrd="1" destOrd="0" parTransId="{45FC4468-BFEE-4227-B351-4BC7EA6EE320}" sibTransId="{6AAF1790-36D5-410D-BD66-D4CDF199A7D4}"/>
    <dgm:cxn modelId="{C771D2EB-D0EC-4B48-BD8D-7824EE0DD35A}" type="presParOf" srcId="{7B9F2BC5-5340-4691-B73D-E96043F9A03B}" destId="{23932D9F-0392-43C2-8B59-039A78ECA21B}" srcOrd="0" destOrd="0" presId="urn:microsoft.com/office/officeart/2005/8/layout/cycle3"/>
    <dgm:cxn modelId="{A1C91B98-9A8A-4E1B-9A62-2AA22AF73688}" type="presParOf" srcId="{23932D9F-0392-43C2-8B59-039A78ECA21B}" destId="{4B0C5986-A7A0-40EE-A2CE-B23A29509525}" srcOrd="0" destOrd="0" presId="urn:microsoft.com/office/officeart/2005/8/layout/cycle3"/>
    <dgm:cxn modelId="{48BBBDE2-436B-4378-9F7C-44B04ACF166E}" type="presParOf" srcId="{23932D9F-0392-43C2-8B59-039A78ECA21B}" destId="{304D97A4-1B8F-4EF6-90F0-64F763FE7F9A}" srcOrd="1" destOrd="0" presId="urn:microsoft.com/office/officeart/2005/8/layout/cycle3"/>
    <dgm:cxn modelId="{621C323E-2A53-438E-A384-EE9C2EB24719}" type="presParOf" srcId="{23932D9F-0392-43C2-8B59-039A78ECA21B}" destId="{A95EEEA2-3D0D-43E1-8834-C5580F499970}" srcOrd="2" destOrd="0" presId="urn:microsoft.com/office/officeart/2005/8/layout/cycle3"/>
    <dgm:cxn modelId="{75B8236C-8D40-488B-87CD-DE60384A0EB8}" type="presParOf" srcId="{23932D9F-0392-43C2-8B59-039A78ECA21B}" destId="{49A95F93-C148-487C-B517-B93187260993}" srcOrd="3" destOrd="0" presId="urn:microsoft.com/office/officeart/2005/8/layout/cycle3"/>
    <dgm:cxn modelId="{FA448D7E-2F2D-4AF3-9FE5-1A5524E4435E}" type="presParOf" srcId="{23932D9F-0392-43C2-8B59-039A78ECA21B}" destId="{2A17B032-AA44-461D-8D3F-74AD597FB04E}" srcOrd="4" destOrd="0" presId="urn:microsoft.com/office/officeart/2005/8/layout/cycle3"/>
    <dgm:cxn modelId="{06F1ABC4-5CB1-4E0C-9984-152067DD798C}" type="presParOf" srcId="{23932D9F-0392-43C2-8B59-039A78ECA21B}" destId="{ADCFF7A1-6719-40C8-BC44-E6BA30B732F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98F03-56EB-4022-B852-50ABCBB7A556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4BC97-D285-479A-B740-4032692B0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89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integrity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FAE3E-5F1B-4CD2-BDA2-C2E205F3CC25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92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Weighs,balances</a:t>
            </a:r>
            <a:r>
              <a:rPr lang="en-US" dirty="0" smtClean="0"/>
              <a:t> and contrasts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CD74D-7B1C-4C2E-A2B6-0A38A8E57621}" type="slidenum">
              <a:rPr lang="en-US" smtClean="0">
                <a:solidFill>
                  <a:prstClr val="black"/>
                </a:solidFill>
              </a:rPr>
              <a:pPr/>
              <a:t>54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08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CD74D-7B1C-4C2E-A2B6-0A38A8E57621}" type="slidenum">
              <a:rPr lang="en-US" smtClean="0">
                <a:solidFill>
                  <a:prstClr val="black"/>
                </a:solidFill>
              </a:rPr>
              <a:pPr/>
              <a:t>81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66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Clinical examination  laboratory investigation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CD74D-7B1C-4C2E-A2B6-0A38A8E57621}" type="slidenum">
              <a:rPr lang="en-US" smtClean="0">
                <a:solidFill>
                  <a:prstClr val="black"/>
                </a:solidFill>
              </a:rPr>
              <a:pPr/>
              <a:t>86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506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dwelling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CD74D-7B1C-4C2E-A2B6-0A38A8E57621}" type="slidenum">
              <a:rPr lang="en-US" smtClean="0">
                <a:solidFill>
                  <a:prstClr val="black"/>
                </a:solidFill>
              </a:rPr>
              <a:pPr/>
              <a:t>88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23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86D7027-DA07-4AB3-BF0D-DE6AEA451EFC}" type="datetimeFigureOut">
              <a:rPr lang="en-US" smtClean="0"/>
              <a:t>10/31/2020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283E99E-F558-4000-9207-3EC927D5052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62200" y="3505200"/>
            <a:ext cx="6400800" cy="1143001"/>
          </a:xfrm>
          <a:prstGeom prst="rect">
            <a:avLst/>
          </a:prstGeom>
          <a:solidFill>
            <a:schemeClr val="bg2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en-US" sz="1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Introduction in Community</a:t>
            </a:r>
            <a:r>
              <a:rPr kumimoji="0" lang="en-US" sz="1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Medicine </a:t>
            </a:r>
            <a:r>
              <a:rPr kumimoji="0" lang="en-US" sz="5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en-US" sz="5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en-US" sz="5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362200" y="4800600"/>
            <a:ext cx="6400800" cy="1600200"/>
          </a:xfrm>
          <a:prstGeom prst="rect">
            <a:avLst/>
          </a:prstGeom>
          <a:solidFill>
            <a:schemeClr val="bg2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Dr.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Amina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Muftah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Elsaid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Community Medicine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274320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05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838200"/>
            <a:ext cx="86868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Branches , divisions, components of community medicine </a:t>
            </a:r>
          </a:p>
          <a:p>
            <a:pPr marL="342900" lvl="0" indent="-342900">
              <a:buFont typeface="Wingdings" pitchFamily="2" charset="2"/>
              <a:buChar char="Ø"/>
            </a:pP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Epidemiology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Community nutrition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Health education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Family medicine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Environmental health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Occupational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health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Control of communicable diseases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Control of non- communicable diseases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Health service administration ( planning , implementation , evaluation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Biostatics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Demography </a:t>
            </a:r>
          </a:p>
          <a:p>
            <a:pPr marL="342900" lvl="0" indent="-342900"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27024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en-US" sz="7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4036453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0" y="1118029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Five Stars Doctor 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33025231"/>
              </p:ext>
            </p:extLst>
          </p:nvPr>
        </p:nvGraphicFramePr>
        <p:xfrm>
          <a:off x="990600" y="2092903"/>
          <a:ext cx="7467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9674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" y="2258291"/>
            <a:ext cx="876141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209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linical Medicine Vs&#10;Community Medicine : Focus&#10;Clinical medicine focuses&#10;primarily on the individual, while&#10;public health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6868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55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686800" cy="52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03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447800"/>
            <a:ext cx="8682037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29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&#10; In clinical medicine we focus on&#10;individual rights of a patient. In&#10;public health, we think about human&#10;rights, social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5344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01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84" y="1143000"/>
            <a:ext cx="861377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71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093797"/>
            <a:ext cx="8915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Clinical medicine           </a:t>
            </a: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interested </a:t>
            </a: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cases with diseases.</a:t>
            </a:r>
          </a:p>
          <a:p>
            <a:pPr lvl="0">
              <a:defRPr/>
            </a:pPr>
            <a:endParaRPr lang="en-US" sz="2800" kern="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Community medicine            </a:t>
            </a: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concerned with both</a:t>
            </a:r>
          </a:p>
          <a:p>
            <a:pPr lvl="0">
              <a:defRPr/>
            </a:pP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"sick" and "healthy"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971800" y="1371600"/>
            <a:ext cx="838200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2057410"/>
            <a:ext cx="1085850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52800"/>
            <a:ext cx="86106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996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62000"/>
            <a:ext cx="8763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Clinician is concerned with the </a:t>
            </a: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Diagnosis 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Prognosis 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-</a:t>
            </a: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Treatment 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Epidemiologist  </a:t>
            </a: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identify - </a:t>
            </a: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particular source of </a:t>
            </a: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infection, 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- </a:t>
            </a: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mode of spread 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an etiological factor(s) 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28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order to </a:t>
            </a:r>
            <a:r>
              <a:rPr lang="en-US" sz="2800" b="1" u="sng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determine a future trend and recommend specific control measures</a:t>
            </a:r>
            <a:r>
              <a:rPr lang="en-US" sz="2800" b="1" u="sng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55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83058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Objectives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 smtClean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understand the concept of community health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compare between clinical and community medicine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understand the aims and goals of community medicine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know the branches of community medicine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understand the differences between clinical and community medicine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14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1429" y="838200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Clinician uses 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</a:t>
            </a:r>
            <a:r>
              <a:rPr lang="en-US" sz="32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reports 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endParaRPr lang="en-US" sz="32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sz="32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post </a:t>
            </a:r>
            <a:r>
              <a:rPr lang="en-US" sz="32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mortem reports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 diagnose disease 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" y="3352800"/>
            <a:ext cx="8610600" cy="2219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while in epidemiology the subject matter is conceptual and can 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only 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 symbolized in the 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form 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tables and graphs</a:t>
            </a:r>
            <a:r>
              <a:rPr lang="en-US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LY" b="1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6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990600"/>
            <a:ext cx="86868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Clinical 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medicine       patient comes to the doctor 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Epidemiological      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epidemiologist goes out into the community </a:t>
            </a:r>
          </a:p>
          <a:p>
            <a:pPr lvl="0">
              <a:defRPr/>
            </a:pPr>
            <a:endParaRPr lang="en-US" sz="3200" b="1" kern="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en-US" sz="3200" b="1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to find persons who have the </a:t>
            </a:r>
            <a:r>
              <a:rPr lang="en-US" sz="3200" b="1" u="sng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lvl="0">
              <a:defRPr/>
            </a:pP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experience 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3200" b="1" u="sng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suspected causal factor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</a:t>
            </a:r>
          </a:p>
          <a:p>
            <a:pPr lvl="0">
              <a:defRPr/>
            </a:pP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question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LY" sz="3200" b="1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371597"/>
            <a:ext cx="8588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086768"/>
            <a:ext cx="7826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190874"/>
            <a:ext cx="414337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26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295400"/>
            <a:ext cx="45720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b="1" kern="0" dirty="0">
                <a:solidFill>
                  <a:prstClr val="black"/>
                </a:solidFill>
              </a:rPr>
              <a:t>Finally</a:t>
            </a:r>
          </a:p>
          <a:p>
            <a:pPr>
              <a:defRPr/>
            </a:pPr>
            <a:endParaRPr lang="en-US" sz="32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Clinical 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medicine and </a:t>
            </a:r>
            <a:r>
              <a:rPr lang="en-US" sz="32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Epidemiology </a:t>
            </a: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3200" b="1" u="sng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not antagonistic.</a:t>
            </a:r>
          </a:p>
          <a:p>
            <a:pPr>
              <a:defRPr/>
            </a:pPr>
            <a:endParaRPr lang="en-US" sz="3200" b="1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Both are </a:t>
            </a:r>
            <a:r>
              <a:rPr lang="en-US" sz="32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closely related, co-existent and mutually helpful</a:t>
            </a:r>
            <a:endParaRPr lang="ar-LY" sz="32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4191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99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237642"/>
              </p:ext>
            </p:extLst>
          </p:nvPr>
        </p:nvGraphicFramePr>
        <p:xfrm>
          <a:off x="304800" y="1371601"/>
          <a:ext cx="8610600" cy="5181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2870200"/>
                <a:gridCol w="2870200"/>
              </a:tblGrid>
              <a:tr h="47460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Clinical</a:t>
                      </a:r>
                      <a:r>
                        <a:rPr lang="en-US" sz="2000" b="0" baseline="0" dirty="0" smtClean="0"/>
                        <a:t> medicine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Community medicine </a:t>
                      </a:r>
                      <a:endParaRPr lang="en-US" sz="2000" b="0" dirty="0"/>
                    </a:p>
                  </a:txBody>
                  <a:tcPr/>
                </a:tc>
              </a:tr>
              <a:tr h="1170249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objectives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Patient</a:t>
                      </a:r>
                      <a:r>
                        <a:rPr lang="en-US" sz="2000" b="0" baseline="0" dirty="0" smtClean="0"/>
                        <a:t> care</a:t>
                      </a:r>
                    </a:p>
                    <a:p>
                      <a:r>
                        <a:rPr lang="en-US" sz="2000" b="0" baseline="0" dirty="0" smtClean="0"/>
                        <a:t>Disease in individual 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Health improvement</a:t>
                      </a:r>
                    </a:p>
                    <a:p>
                      <a:r>
                        <a:rPr lang="en-US" sz="2000" b="0" dirty="0" smtClean="0"/>
                        <a:t>Disease pattern in population </a:t>
                      </a:r>
                      <a:endParaRPr lang="en-US" sz="2000" b="0" dirty="0"/>
                    </a:p>
                  </a:txBody>
                  <a:tcPr/>
                </a:tc>
              </a:tr>
              <a:tr h="819174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Unit of concern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Case</a:t>
                      </a:r>
                      <a:r>
                        <a:rPr lang="en-US" sz="2000" b="0" baseline="0" dirty="0" smtClean="0"/>
                        <a:t> </a:t>
                      </a:r>
                      <a:r>
                        <a:rPr lang="en-US" sz="2000" b="0" dirty="0" smtClean="0"/>
                        <a:t>or cases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Population ,population at risk (healthy and sick )</a:t>
                      </a:r>
                      <a:endParaRPr lang="en-US" sz="2000" b="0" dirty="0"/>
                    </a:p>
                  </a:txBody>
                  <a:tcPr/>
                </a:tc>
              </a:tr>
              <a:tr h="47460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Diagnosis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D/D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Community diagnosis </a:t>
                      </a:r>
                      <a:endParaRPr lang="en-US" sz="2000" b="0" dirty="0"/>
                    </a:p>
                  </a:txBody>
                  <a:tcPr/>
                </a:tc>
              </a:tr>
              <a:tr h="47460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Investigation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Lab. exam.,</a:t>
                      </a:r>
                      <a:r>
                        <a:rPr lang="en-US" sz="2000" b="0" baseline="0" dirty="0" smtClean="0"/>
                        <a:t> x-ray ..etc.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Studies and surveys </a:t>
                      </a:r>
                      <a:endParaRPr lang="en-US" sz="2000" b="0" dirty="0"/>
                    </a:p>
                  </a:txBody>
                  <a:tcPr/>
                </a:tc>
              </a:tr>
              <a:tr h="819174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Resources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Available therapy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Health and health related services </a:t>
                      </a:r>
                      <a:endParaRPr lang="en-US" sz="2000" b="0" dirty="0"/>
                    </a:p>
                  </a:txBody>
                  <a:tcPr/>
                </a:tc>
              </a:tr>
              <a:tr h="47460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Management</a:t>
                      </a:r>
                      <a:r>
                        <a:rPr lang="en-US" sz="2000" b="0" baseline="0" dirty="0" smtClean="0"/>
                        <a:t>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Treatment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Health programmers </a:t>
                      </a:r>
                      <a:endParaRPr lang="en-US" sz="2000" b="0" dirty="0"/>
                    </a:p>
                  </a:txBody>
                  <a:tcPr/>
                </a:tc>
              </a:tr>
              <a:tr h="47460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Evaluation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Follow up of patient 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Assessment of health </a:t>
                      </a:r>
                      <a:endParaRPr lang="en-US" sz="20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381000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Differences between clinical and 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community medicine 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0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501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ommunity Health &amp; Wellness | Power County Hospital Distri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105400"/>
            <a:ext cx="76962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661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667000"/>
            <a:ext cx="6400800" cy="114300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0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Principles </a:t>
            </a:r>
            <a:r>
              <a:rPr lang="en-US" sz="40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4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Epidemiology </a:t>
            </a:r>
            <a:r>
              <a:rPr lang="en-US" sz="40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038600"/>
            <a:ext cx="6400800" cy="1600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Elsaid</a:t>
            </a: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Community Medicine 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274320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99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057400"/>
            <a:ext cx="7315200" cy="403187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1-Definition Of Epidemiology </a:t>
            </a: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2-Epidemilogical Determinants </a:t>
            </a:r>
          </a:p>
          <a:p>
            <a:pPr algn="just"/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3-Pioneer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epidemiology </a:t>
            </a:r>
            <a:endParaRPr lang="en-US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3-Aims &amp; Objectives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 Epidemiology </a:t>
            </a: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4-Epidemiological Approach </a:t>
            </a: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5-Uses Of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pidemiology 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47800" y="609600"/>
            <a:ext cx="59436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504624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https://player.slideplayer.com/76/12635879/slides/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534400" cy="609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0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344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0836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layer.slideplayer.com/76/12635879/slides/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344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48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2192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Concepts of community medicine 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When we joined the medical school our understanding was that we are going to work in a clinic or hospital, we receive patients having a complaint or suffering from a disease, we examine our patients, diagnose and treat them 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this is 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Curative Medicine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95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layer.slideplayer.com/76/12635879/slides/slid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610600" cy="609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00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layer.slideplayer.com/76/12635879/slides/slide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106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2614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layer.slideplayer.com/76/12635879/slides/slide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86800" cy="624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9046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layer.slideplayer.com/76/12635879/slides/slide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868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0221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layer.slideplayer.com/76/12635879/slides/slide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24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5308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mponents of the definition cont.&#10;Specified populations :&#10;Although epidemiologists and direct health-care&#10;providers (clin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799"/>
            <a:ext cx="8686800" cy="638942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5887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age result for determinants in epidem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86800" cy="6477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2393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layer.slideplayer.com/76/12635879/slides/slide_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61" y="351430"/>
            <a:ext cx="8709546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1324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layer.slideplayer.com/76/12635879/slides/slide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868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3078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player.slideplayer.com/76/12635879/slides/slide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304800"/>
            <a:ext cx="8534400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805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219200"/>
            <a:ext cx="8382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public health and community medicine </a:t>
            </a:r>
            <a:endParaRPr lang="en-US" sz="3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concerned about the individual for his/her self, as a member of the family , and living within a community. </a:t>
            </a:r>
            <a:endParaRPr lang="en-US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Our concern extends throughout the health spectrum from being perfectly healthy to being seriously affected by a disease or its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complications. 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8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42222"/>
            <a:ext cx="8534400" cy="561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3048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Pioneer in epidemiology 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1803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6868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50906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63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94745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89154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82342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106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6240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6868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5437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344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2956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56743" y="479938"/>
            <a:ext cx="41745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222222"/>
                </a:solidFill>
                <a:latin typeface="Noto Naskh Arabic UI"/>
              </a:rPr>
              <a:t>Albert </a:t>
            </a:r>
            <a:r>
              <a:rPr lang="en-US" sz="2400" b="1" dirty="0" err="1">
                <a:solidFill>
                  <a:srgbClr val="222222"/>
                </a:solidFill>
                <a:latin typeface="Noto Naskh Arabic UI"/>
              </a:rPr>
              <a:t>Calmette</a:t>
            </a:r>
            <a:r>
              <a:rPr lang="en-US" sz="2400" b="1" dirty="0">
                <a:solidFill>
                  <a:srgbClr val="222222"/>
                </a:solidFill>
                <a:latin typeface="Noto Naskh Arabic UI"/>
              </a:rPr>
              <a:t> </a:t>
            </a:r>
            <a:r>
              <a:rPr lang="en-US" sz="2400" b="1" dirty="0">
                <a:solidFill>
                  <a:srgbClr val="222222"/>
                </a:solidFill>
                <a:latin typeface="Arial"/>
              </a:rPr>
              <a:t>1863 –1933</a:t>
            </a:r>
          </a:p>
          <a:p>
            <a:r>
              <a:rPr lang="en-US" sz="2400" b="1" dirty="0">
                <a:solidFill>
                  <a:srgbClr val="222222"/>
                </a:solidFill>
                <a:latin typeface="Arial"/>
              </a:rPr>
              <a:t>and BCG 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0" y="1259175"/>
            <a:ext cx="530610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Noto Naskh Arabic UI"/>
              </a:rPr>
              <a:t>  </a:t>
            </a:r>
            <a:r>
              <a:rPr lang="en-US" b="1" dirty="0">
                <a:solidFill>
                  <a:srgbClr val="222222"/>
                </a:solidFill>
                <a:latin typeface="Noto Naskh Arabic UI"/>
              </a:rPr>
              <a:t>French bacteriologists</a:t>
            </a:r>
          </a:p>
          <a:p>
            <a:endParaRPr lang="en-US" dirty="0">
              <a:solidFill>
                <a:srgbClr val="222222"/>
              </a:solidFill>
              <a:latin typeface="Noto Naskh Arabic UI"/>
            </a:endParaRPr>
          </a:p>
          <a:p>
            <a:r>
              <a:rPr lang="en-US" sz="2400" dirty="0">
                <a:solidFill>
                  <a:srgbClr val="222222"/>
                </a:solidFill>
                <a:latin typeface="Noto Naskh Arabic UI"/>
              </a:rPr>
              <a:t>The vaccine was developed over a period of 13 years, from 1908 to 1921, by French bacteriologists </a:t>
            </a:r>
            <a:r>
              <a:rPr lang="en-US" sz="2400" b="1" dirty="0">
                <a:solidFill>
                  <a:srgbClr val="222222"/>
                </a:solidFill>
                <a:latin typeface="Noto Naskh Arabic UI"/>
              </a:rPr>
              <a:t>Albert </a:t>
            </a:r>
            <a:r>
              <a:rPr lang="en-US" sz="2400" b="1" dirty="0" err="1">
                <a:solidFill>
                  <a:srgbClr val="222222"/>
                </a:solidFill>
                <a:latin typeface="Noto Naskh Arabic UI"/>
              </a:rPr>
              <a:t>Calmette</a:t>
            </a:r>
            <a:r>
              <a:rPr lang="en-US" sz="2400" dirty="0">
                <a:solidFill>
                  <a:srgbClr val="222222"/>
                </a:solidFill>
                <a:latin typeface="Noto Naskh Arabic UI"/>
              </a:rPr>
              <a:t> and </a:t>
            </a:r>
            <a:r>
              <a:rPr lang="en-US" sz="2400" b="1" dirty="0">
                <a:solidFill>
                  <a:srgbClr val="222222"/>
                </a:solidFill>
                <a:latin typeface="Noto Naskh Arabic UI"/>
              </a:rPr>
              <a:t>Camille </a:t>
            </a:r>
            <a:r>
              <a:rPr lang="en-US" sz="2400" b="1" dirty="0" err="1">
                <a:solidFill>
                  <a:srgbClr val="222222"/>
                </a:solidFill>
                <a:latin typeface="Noto Naskh Arabic UI"/>
              </a:rPr>
              <a:t>Guérin</a:t>
            </a:r>
            <a:r>
              <a:rPr lang="en-US" sz="2400" b="1" dirty="0">
                <a:solidFill>
                  <a:srgbClr val="222222"/>
                </a:solidFill>
                <a:latin typeface="Noto Naskh Arabic UI"/>
              </a:rPr>
              <a:t>,</a:t>
            </a:r>
          </a:p>
          <a:p>
            <a:endParaRPr lang="en-US" sz="2400" b="1" dirty="0">
              <a:solidFill>
                <a:srgbClr val="222222"/>
              </a:solidFill>
              <a:latin typeface="Noto Naskh Arabic UI"/>
            </a:endParaRPr>
          </a:p>
          <a:p>
            <a:r>
              <a:rPr lang="en-US" sz="2400" dirty="0">
                <a:solidFill>
                  <a:srgbClr val="222222"/>
                </a:solidFill>
                <a:latin typeface="Noto Naskh Arabic UI"/>
              </a:rPr>
              <a:t> who named the product </a:t>
            </a:r>
            <a:r>
              <a:rPr lang="en-US" sz="2400" b="1" dirty="0">
                <a:solidFill>
                  <a:srgbClr val="222222"/>
                </a:solidFill>
                <a:latin typeface="Noto Naskh Arabic UI"/>
              </a:rPr>
              <a:t>Bacillus </a:t>
            </a:r>
            <a:r>
              <a:rPr lang="en-US" sz="2400" b="1" dirty="0" err="1">
                <a:solidFill>
                  <a:srgbClr val="222222"/>
                </a:solidFill>
                <a:latin typeface="Noto Naskh Arabic UI"/>
              </a:rPr>
              <a:t>Calmette-Guérin</a:t>
            </a:r>
            <a:r>
              <a:rPr lang="en-US" sz="2400" b="1" dirty="0">
                <a:solidFill>
                  <a:srgbClr val="222222"/>
                </a:solidFill>
                <a:latin typeface="Noto Naskh Arabic UI"/>
              </a:rPr>
              <a:t>, or BCG</a:t>
            </a:r>
            <a:r>
              <a:rPr lang="en-US" sz="2400" dirty="0">
                <a:solidFill>
                  <a:srgbClr val="222222"/>
                </a:solidFill>
                <a:latin typeface="Noto Naskh Arabic UI"/>
              </a:rPr>
              <a:t>. 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4338" name="Picture 2" descr="نتيجة بحث الصور عن albert calmette and camille guerin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6200"/>
            <a:ext cx="36576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050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63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24551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4582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6723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7818" y="1269977"/>
            <a:ext cx="8458200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Concerned with frequencies and types of injuries and illness in </a:t>
            </a: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groups of people</a:t>
            </a:r>
          </a:p>
          <a:p>
            <a:pPr marL="1143000" lvl="2" indent="-2286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800" b="1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Focus is not on the individual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Concerned with factors that influence the distribution of illness and injuries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07818" y="3124200"/>
            <a:ext cx="85967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32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نتيجة بحث الصور عن population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628" y="3708974"/>
            <a:ext cx="5081154" cy="302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4" descr="نتيجة بحث الصور عن individua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8974"/>
            <a:ext cx="4038600" cy="3025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62200" y="304800"/>
            <a:ext cx="4078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Community Medicine </a:t>
            </a:r>
          </a:p>
        </p:txBody>
      </p:sp>
    </p:spTree>
    <p:extLst>
      <p:ext uri="{BB962C8B-B14F-4D97-AF65-F5344CB8AC3E}">
        <p14:creationId xmlns:p14="http://schemas.microsoft.com/office/powerpoint/2010/main" val="151804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distribution in epidem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228600"/>
            <a:ext cx="8610601" cy="640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2941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Aims &amp; Objectives of Epidemiology&#10;1. To describe the distribution and magnitude of&#10;health and disease problems in human p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228600"/>
            <a:ext cx="8610601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8235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age result for Epidemiological approach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3962400" cy="640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581399"/>
            <a:ext cx="4648199" cy="30480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Image result for asking questi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28600"/>
            <a:ext cx="4648199" cy="313386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6198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mage result for epidemiology approach - Asking questions: Learning or asking questions and getting answers that lead to further questions. For example, the following questions could be asked related to health events: a-What is the event? (the problem) b- What is its magnitude? c – Where did it happen? d-When did it happen? e-Who are affected? f- Why did it happen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3074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Basic Measurements in Epidemiology&#10;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6210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Uses of Epidemiology7&#10;1) To study the history of disease&#10; Useful for studying future ‘projections’ and predictions of tr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458200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06760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Uses of Epidemiology7&#10;4) To estimate the individual's chances and risks of disease.&#10; The estimation is based on the comm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10600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93410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Uses of Epidemiology7&#10;7) To determine the causes of health and disease&#10; Finding the causes can be through studying the di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763000" cy="632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9591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8" y="1251833"/>
            <a:ext cx="8839200" cy="5433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657" y="43543"/>
            <a:ext cx="8958943" cy="1200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6142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22394" y="2286000"/>
            <a:ext cx="5602406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9525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lang="en-US" sz="4000" b="1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ools of Measurement in Epidemiology</a:t>
            </a:r>
            <a:r>
              <a:rPr lang="en-US" sz="3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235902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837597" y="4114800"/>
            <a:ext cx="457200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indent="9525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Dr.Amina</a:t>
            </a:r>
            <a:r>
              <a:rPr lang="en-US" sz="3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Elsaid</a:t>
            </a:r>
            <a:endParaRPr lang="en-US" sz="36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9525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Community Medicine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835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 &#10;Community Medicine &#10;• Successor of the terms ---- &#10;--Hygiene &#10;--Public Health &#10;--Preventive Medicine &#10;--Social Medicine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10600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422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8392" y="3124200"/>
            <a:ext cx="6400800" cy="26776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1- Measures of Morbidity</a:t>
            </a:r>
          </a:p>
          <a:p>
            <a:pPr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2-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easures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Mortality</a:t>
            </a:r>
          </a:p>
          <a:p>
            <a:pPr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298392" y="1981200"/>
            <a:ext cx="64008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9158341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Image result for morbidity defini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50181" name="Picture 5" descr="Image result for morbidity defin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84" y="1371600"/>
            <a:ext cx="8378825" cy="5300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Rectangle 2"/>
          <p:cNvSpPr/>
          <p:nvPr/>
        </p:nvSpPr>
        <p:spPr>
          <a:xfrm>
            <a:off x="1162629" y="637550"/>
            <a:ext cx="7029734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Measures </a:t>
            </a:r>
            <a:r>
              <a:rPr lang="en-US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Morbidity </a:t>
            </a:r>
          </a:p>
        </p:txBody>
      </p:sp>
    </p:spTree>
    <p:extLst>
      <p:ext uri="{BB962C8B-B14F-4D97-AF65-F5344CB8AC3E}">
        <p14:creationId xmlns:p14="http://schemas.microsoft.com/office/powerpoint/2010/main" val="370772069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Image result for MEASURES OF MORBID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458200" cy="541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5424535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Incidence&#10;• “Number of new cases occurring in defined&#10;population during specified period of time”&#10;• Incidence = Number of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219200"/>
            <a:ext cx="8534400" cy="541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315620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Prevalence&#10;• Prevalence is total no of existing cases ( old + new)&#10;in a defined population at a particular point in time 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83058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387159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CS\Desktop\my lectur 2020 LIMU\photo_2020-06-23_01-42-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57600"/>
            <a:ext cx="8382000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cidence vs prevalence and the epidemiologist's bathtub | HSC Public  Health Agenc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915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31737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2057400"/>
            <a:ext cx="7315200" cy="378565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Some applications  of incidence </a:t>
            </a: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rate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4000" dirty="0" smtClean="0">
              <a:solidFill>
                <a:srgbClr val="FE02A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A-Attack </a:t>
            </a:r>
            <a:r>
              <a:rPr lang="en-US" sz="2800" b="1" dirty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rate</a:t>
            </a:r>
            <a:r>
              <a:rPr lang="en-US" sz="2800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FE02A4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B-Secondary </a:t>
            </a:r>
            <a:r>
              <a:rPr lang="en-US" sz="2800" b="1" dirty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attack rate (SAR</a:t>
            </a:r>
            <a:r>
              <a:rPr lang="en-US" sz="28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FE02A4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Each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type is used in different situation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to  measure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occurrence of new cases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899624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6200" y="990600"/>
            <a:ext cx="8839200" cy="4031873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514350" indent="-514350"/>
            <a:r>
              <a:rPr lang="en-US" sz="32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A-Attack rate</a:t>
            </a:r>
          </a:p>
          <a:p>
            <a:pPr marL="514350" indent="-514350"/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measures the frequency of new cases when the population is exposed to an agent for a limited period of time, such as </a:t>
            </a: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during an epidemic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measures the extent or </a:t>
            </a:r>
            <a:r>
              <a:rPr lang="en-US" sz="28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magnitude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the </a:t>
            </a:r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disease</a:t>
            </a:r>
          </a:p>
          <a:p>
            <a:pPr marL="514350" indent="-514350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during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 epidemic </a:t>
            </a:r>
            <a:endParaRPr lang="en-US" sz="2800" u="sng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en-US" sz="2800" u="sng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(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usually used for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infectious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diseases)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0" y="5410200"/>
            <a:ext cx="9144000" cy="1015663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95250"/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Attack rate =  </a:t>
            </a:r>
            <a:r>
              <a:rPr lang="en-US" sz="2000" b="1" u="sng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Number </a:t>
            </a:r>
            <a:r>
              <a:rPr lang="en-US" sz="2000" b="1" u="sng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of cases of the disease during an epidemic period  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X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100</a:t>
            </a:r>
          </a:p>
          <a:p>
            <a:pPr indent="95250"/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Total people at risk of developing the disease during the same          </a:t>
            </a:r>
          </a:p>
          <a:p>
            <a:pPr indent="95250"/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epidemic period </a:t>
            </a:r>
          </a:p>
        </p:txBody>
      </p:sp>
    </p:spTree>
    <p:extLst>
      <p:ext uri="{BB962C8B-B14F-4D97-AF65-F5344CB8AC3E}">
        <p14:creationId xmlns:p14="http://schemas.microsoft.com/office/powerpoint/2010/main" val="308586387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7764" y="990600"/>
            <a:ext cx="8963891" cy="5693866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B-Secondary </a:t>
            </a:r>
            <a:r>
              <a:rPr lang="en-US" sz="2800" b="1" dirty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Attack Rate (SAR</a:t>
            </a:r>
            <a:r>
              <a:rPr lang="en-US" sz="28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FE02A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-It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 the number of exposed susceptible persons developing the disease within the range of one </a:t>
            </a:r>
            <a:r>
              <a:rPr lang="en-US" sz="28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incubation period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following exposure to the primary case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-SAR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 estimated for </a:t>
            </a: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infectious diseases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(measles,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influenza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in which primary case is infective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only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a short period of time.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-It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also </a:t>
            </a:r>
            <a:r>
              <a:rPr lang="en-US" sz="28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measures the communicability</a:t>
            </a:r>
            <a:r>
              <a:rPr lang="en-US" sz="28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 a disease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47316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447800"/>
            <a:ext cx="8492836" cy="4893647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952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Uses of </a:t>
            </a:r>
            <a:r>
              <a:rPr lang="en-US" sz="3200" b="1" u="sng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SAR</a:t>
            </a:r>
            <a:endParaRPr lang="en-US" sz="3200" b="1" dirty="0" smtClean="0">
              <a:solidFill>
                <a:srgbClr val="FE02A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952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1-To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measure the spread or communicability of an infection within family or in a closed group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e.g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hostel inmates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2-To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know the communicability of a new disease.</a:t>
            </a:r>
          </a:p>
          <a:p>
            <a:pPr indent="952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3-To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evaluate the control and preventive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measures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e.g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vaccination , isolation,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etc.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609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ventive measures: &#10;• Vaccination. &#10;• Nutritional supplement. &#10;• Disinfection. &#10;• Insecticide treatment. &#10;• Antibiotics.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686800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228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Image result for prevalence defin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3999"/>
            <a:ext cx="8534400" cy="5043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8234697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• 1. Point Prevalence&#10;Prevalence for given point of time.&#10;• 2. Period Prevalence&#10;Prevalence for specified period.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534400" cy="624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41155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1371600"/>
            <a:ext cx="861060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Uses of incidence and prevalence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rates </a:t>
            </a:r>
            <a:endParaRPr lang="en-US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364697"/>
              </p:ext>
            </p:extLst>
          </p:nvPr>
        </p:nvGraphicFramePr>
        <p:xfrm>
          <a:off x="304800" y="1981200"/>
          <a:ext cx="8610600" cy="4547348"/>
        </p:xfrm>
        <a:graphic>
          <a:graphicData uri="http://schemas.openxmlformats.org/drawingml/2006/table">
            <a:tbl>
              <a:tblPr/>
              <a:tblGrid>
                <a:gridCol w="4051197"/>
                <a:gridCol w="4559403"/>
              </a:tblGrid>
              <a:tr h="267828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Incidence rate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Prevalence rate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242548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57200" algn="l" rtl="0"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2000" dirty="0" smtClean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To </a:t>
                      </a:r>
                      <a:r>
                        <a:rPr lang="en-US" sz="20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plan control and preventive </a:t>
                      </a:r>
                      <a:r>
                        <a:rPr lang="en-US" sz="2000" dirty="0" smtClean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measures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None/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2. To evaluate control &amp; preventive measures i.e. if incidence rate of a disease is increasing after application of control and preventive measures, it indicates failure of the measures. There is a need for new measures or present measures needs </a:t>
                      </a:r>
                      <a:r>
                        <a:rPr lang="en-US" sz="2000" dirty="0" smtClean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modification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3. Provides research direction in to a disease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l" rtl="0">
                        <a:spcAft>
                          <a:spcPts val="0"/>
                        </a:spcAft>
                        <a:buNone/>
                      </a:pPr>
                      <a:r>
                        <a:rPr lang="en-US" sz="2000" dirty="0" smtClean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1-To </a:t>
                      </a:r>
                      <a:r>
                        <a:rPr lang="en-US" sz="20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estimate  the total magnitude of a disease in the community </a:t>
                      </a:r>
                      <a:endParaRPr lang="en-US" sz="2000" dirty="0" smtClean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  <a:p>
                      <a:pPr marL="0" indent="0" algn="l" rtl="0">
                        <a:spcAft>
                          <a:spcPts val="0"/>
                        </a:spcAft>
                        <a:buNone/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2. To identify potential high risk </a:t>
                      </a:r>
                      <a:r>
                        <a:rPr lang="en-US" sz="2000" dirty="0" smtClean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population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3. Useful for administrative and planning purposes</a:t>
                      </a:r>
                      <a:r>
                        <a:rPr lang="en-US" sz="2000" dirty="0" smtClean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4. To plan facilities to deal with the total magnitude of disease e.g. Number of beds, doctors, nurses, required drugs, rehabilitation facilities.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27220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3048000"/>
            <a:ext cx="5759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MEASURES OF MORTALITY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Image result for measures of mortal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00200"/>
            <a:ext cx="8915400" cy="525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0568983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Image result for morbidity defin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7924800" cy="4648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5597003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Image result for measures of mortal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86106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042744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8534400" cy="487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9424776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00200"/>
            <a:ext cx="8915399" cy="5077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1768451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" y="1066800"/>
            <a:ext cx="8763000" cy="557075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9525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Case </a:t>
            </a:r>
            <a:r>
              <a:rPr lang="en-US" sz="2800" b="1" dirty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Fatality Rate (CFR) </a:t>
            </a:r>
            <a:endParaRPr lang="en-US" sz="2800" b="1" dirty="0" smtClean="0">
              <a:solidFill>
                <a:srgbClr val="FE02A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95250" algn="ctr" fontAlgn="base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E02A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952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number of deaths among persons diagnosed with a disease(patients). Case fatality rate is </a:t>
            </a:r>
            <a:r>
              <a:rPr lang="en-US" sz="24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used in acute infectious diseases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food poisoning, cholera, measles). </a:t>
            </a:r>
          </a:p>
          <a:p>
            <a:pPr indent="9525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952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Case fatality is expressed in percentage. </a:t>
            </a:r>
          </a:p>
          <a:p>
            <a:pPr indent="952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represents the “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killing power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of a disease.</a:t>
            </a:r>
          </a:p>
          <a:p>
            <a:pPr indent="9525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952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Total number of deaths due to a particular disease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952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CFR = ---------------------------------------------------------- 	x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952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Total number of cases of the same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disease</a:t>
            </a:r>
          </a:p>
        </p:txBody>
      </p:sp>
    </p:spTree>
    <p:extLst>
      <p:ext uri="{BB962C8B-B14F-4D97-AF65-F5344CB8AC3E}">
        <p14:creationId xmlns:p14="http://schemas.microsoft.com/office/powerpoint/2010/main" val="13367031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1540" y="533400"/>
            <a:ext cx="8839200" cy="23698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Standardized </a:t>
            </a:r>
            <a:r>
              <a:rPr lang="en-US" sz="2800" b="1" dirty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Death Rates</a:t>
            </a:r>
            <a:r>
              <a:rPr lang="en-US" sz="28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Comparison of death rates of two populations with different age compositions should be done by age adjustment or age standardization as Crude Death rate cannot provide correct comparison.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removes the confounding effect of different age structures.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11540" y="3048000"/>
            <a:ext cx="8839200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Survival </a:t>
            </a:r>
            <a:r>
              <a:rPr lang="en-US" sz="2400" b="1" dirty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Rate</a:t>
            </a:r>
            <a:r>
              <a:rPr lang="en-US" sz="2400" dirty="0">
                <a:solidFill>
                  <a:srgbClr val="FE02A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lang="en-US" sz="2400" dirty="0" smtClean="0">
              <a:solidFill>
                <a:srgbClr val="FE02A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 the proportion of survivors in a group studied and followed over a period (usually 5 years). It is a method of 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describing </a:t>
            </a:r>
            <a:r>
              <a:rPr lang="en-US" sz="24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prognosis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certain disease conditions.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Total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number of patients alive after a specific period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Survival rate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-------------------------------------------------------------------    x 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100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Total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number of patients diagnosed or treated </a:t>
            </a:r>
            <a:endParaRPr lang="en-US" sz="20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155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mmunity Medicine &#10;• Branch of medicine which deals with the &#10;preventive, promotive &amp; curative services. &#10;through organiz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8610599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752600" y="3426767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Prevention better than cure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4572000"/>
            <a:ext cx="5715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Prevention is also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         * Simpler than cure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         * Safer than cure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         * Cheaper than cure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         * Easier than cure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5271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Image result for epidemiologist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3872"/>
            <a:ext cx="8839200" cy="543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3543"/>
            <a:ext cx="88392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en-US" sz="7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en-US" sz="7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58674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398" y="3352800"/>
            <a:ext cx="6663519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Investigation Of An Epidemic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2362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05819" y="4441921"/>
            <a:ext cx="457200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Dr. </a:t>
            </a:r>
            <a:r>
              <a:rPr lang="en-US" sz="3600" b="1" dirty="0" err="1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Amina</a:t>
            </a:r>
            <a:r>
              <a:rPr lang="en-US" sz="3600" b="1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Elsaid</a:t>
            </a:r>
            <a:r>
              <a:rPr lang="en-US" sz="3600" b="1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Community Medicine</a:t>
            </a:r>
          </a:p>
        </p:txBody>
      </p:sp>
    </p:spTree>
    <p:extLst>
      <p:ext uri="{BB962C8B-B14F-4D97-AF65-F5344CB8AC3E}">
        <p14:creationId xmlns:p14="http://schemas.microsoft.com/office/powerpoint/2010/main" val="406340486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2070095"/>
            <a:ext cx="556260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Learning objectives</a:t>
            </a:r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2895600"/>
            <a:ext cx="5562600" cy="20928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1- Definition of epidemic 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 Steps in an epidemic Investigation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1131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05893" y="1447800"/>
            <a:ext cx="3839634" cy="488883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79646">
                    <a:lumMod val="75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Epidemic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b="1" dirty="0">
              <a:solidFill>
                <a:srgbClr val="FE02A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unusual occurrence in a community of disease, specific health related behaviors (smoking) or other health related events (accident)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clearly in excess of expected 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occurrence</a:t>
            </a:r>
            <a:endParaRPr lang="en-US" sz="2400" b="1" dirty="0">
              <a:solidFill>
                <a:srgbClr val="FE02A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mage result for epidem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447800"/>
            <a:ext cx="4572000" cy="502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5276453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2209800"/>
            <a:ext cx="4876800" cy="36625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Epidemic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con.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indicates that some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significant </a:t>
            </a:r>
            <a:r>
              <a:rPr lang="en-US" sz="28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changes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have taken place in the existing balance of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AGENT</a:t>
            </a:r>
            <a:r>
              <a:rPr lang="en-US" sz="24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HOST AND ENVIRONMENT.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Image result for epidemiological tri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881035" cy="366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15600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Image result for INVESTIGATION OF AN EPIDEM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610600" cy="617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11897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Image result for clinical examination and laboratory investig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463" y="4025262"/>
            <a:ext cx="2971800" cy="23201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AutoShape 4" descr="Image result for clinical examin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00199"/>
            <a:ext cx="2971800" cy="1815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AutoShape 7" descr="Image result for clinical examinati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AutoShape 9" descr="Image result for clinical examinati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4902" y="1058640"/>
            <a:ext cx="8017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1-Verification of diagnosis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should be done quickly</a:t>
            </a:r>
          </a:p>
        </p:txBody>
      </p:sp>
      <p:pic>
        <p:nvPicPr>
          <p:cNvPr id="74763" name="Picture 11" descr="Image result for diagnosi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1690557"/>
            <a:ext cx="3863349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8" name="Elbow Connector 7"/>
          <p:cNvCxnSpPr/>
          <p:nvPr/>
        </p:nvCxnSpPr>
        <p:spPr>
          <a:xfrm>
            <a:off x="4537364" y="4600575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>
            <a:off x="4648200" y="1981200"/>
            <a:ext cx="914400" cy="6430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294751" y="3577798"/>
            <a:ext cx="20585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Clinical examination 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89470" y="6400800"/>
            <a:ext cx="23439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laboratory investigation 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07196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460718"/>
            <a:ext cx="8617527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 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Confirmation of the existence of an epidemic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 epidemic is said to exist when the number of cases are in excess of the expected frequency for the specified population during the same period in previous years.  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73730" name="Picture 2" descr="Image result for Confirmation of epidem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276600"/>
            <a:ext cx="3283527" cy="3397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3732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5102225" cy="3390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7987593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87630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9894740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Defining the population at risk of an epidemi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84997" name="Picture 5" descr="Image result for Defining the population at risk of an epidem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371600"/>
            <a:ext cx="8531225" cy="533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26079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44" y="1219200"/>
            <a:ext cx="8624455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85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0&#10;5&#10;10&#10;15&#10;Time&#10;1&#10;Median onset time&#10;2&#10;3&#10;50% 50%Probable exposure time&#10;Median incubation time&#10;1 2 3 4 5 6 7 8 9 10 11 12 131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8763000" cy="502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7634814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Image result for epidemiological case she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534400" cy="533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6286412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4" y="1572491"/>
            <a:ext cx="3896592" cy="5150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Rectangle 3"/>
          <p:cNvSpPr/>
          <p:nvPr/>
        </p:nvSpPr>
        <p:spPr>
          <a:xfrm>
            <a:off x="4350327" y="1600200"/>
            <a:ext cx="4651664" cy="5150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Search for new cases to be carried out daily till the area is </a:t>
            </a:r>
            <a:r>
              <a:rPr lang="en-US" sz="2400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declared free of an epidemic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i.e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twice the incubation period of the disease after the last case or death occurs (epidemic disease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32592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690" y="1342777"/>
            <a:ext cx="8790709" cy="20621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Analysis of data</a:t>
            </a:r>
            <a:r>
              <a:rPr lang="en-US" sz="32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US" sz="28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Data should be analyzed by;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 Time:- </a:t>
            </a:r>
            <a:r>
              <a:rPr lang="en-US" sz="20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epidemic curve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 Place:- </a:t>
            </a:r>
            <a:r>
              <a:rPr lang="en-US" sz="20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area specific attack rate can be estimated, (Dot-map or Spot –map).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 Person:-</a:t>
            </a:r>
            <a:r>
              <a:rPr lang="en-US" sz="20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age, sex, occupation, socio-economic status, exposure to risk factors </a:t>
            </a:r>
            <a:endParaRPr lang="en-US" sz="2400" kern="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28999"/>
            <a:ext cx="8763000" cy="3200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0671047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1447800"/>
            <a:ext cx="8686800" cy="1569660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Epidemic curve;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Number of cases are shown on Y – axis (vertical) and Time on X-axis (horizontal). It should be done in terms of Time relationship -whether common or propagated source or seasonal/cyclic pattern.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138055"/>
            <a:ext cx="8610600" cy="3491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0040677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 An investigation of the circumstances involved should be carried out&#10;to undertake appropriate measures to prevent furth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686800" cy="487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9389158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 Needed to obtain further information.&#10; This may involve medical examination, screening tests,&#10;examination of suspected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534400" cy="533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4345566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. Background&#10; Geographical location&#10; Climatic conditions&#10; Demographic status (population pyramid)&#10; Socioeconomic situ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853440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5996795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2. Historical data&#10; Previous occurrence of epidemics&#10;- of the same disease&#10;- locally or elsewhere&#10; Occurrence of simila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686799" cy="5077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7351098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3. Methodology of investigations&#10; Case definition&#10; Questionnaire used in epidemiological investigation&#10; Survey teams&#10;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7444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1619</TotalTime>
  <Words>1350</Words>
  <Application>Microsoft Office PowerPoint</Application>
  <PresentationFormat>عرض على الشاشة (3:4)‏</PresentationFormat>
  <Paragraphs>243</Paragraphs>
  <Slides>100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100</vt:i4>
      </vt:variant>
    </vt:vector>
  </HeadingPairs>
  <TitlesOfParts>
    <vt:vector size="109" baseType="lpstr">
      <vt:lpstr>Arial</vt:lpstr>
      <vt:lpstr>Calibri</vt:lpstr>
      <vt:lpstr>Candara</vt:lpstr>
      <vt:lpstr>MS Mincho</vt:lpstr>
      <vt:lpstr>Noto Naskh Arabic UI</vt:lpstr>
      <vt:lpstr>Symbol</vt:lpstr>
      <vt:lpstr>Times New Roman</vt:lpstr>
      <vt:lpstr>Wingdings</vt:lpstr>
      <vt:lpstr>Waveform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Principles of Epidemiology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Enjoy My Fine Releases.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Medicine</dc:title>
  <dc:creator>DR.Ahmed Saker 2o1O</dc:creator>
  <cp:lastModifiedBy>‏‏مستخدم Windows</cp:lastModifiedBy>
  <cp:revision>43</cp:revision>
  <dcterms:created xsi:type="dcterms:W3CDTF">2020-09-07T18:00:00Z</dcterms:created>
  <dcterms:modified xsi:type="dcterms:W3CDTF">2020-10-31T09:32:48Z</dcterms:modified>
</cp:coreProperties>
</file>