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atin typeface="Cambria" pitchFamily="18" charset="0"/>
              </a:rPr>
              <a:t>Hyperprolactinaemia</a:t>
            </a:r>
            <a:br>
              <a:rPr lang="en-US" sz="4800" b="1" dirty="0" smtClean="0">
                <a:latin typeface="Cambria" pitchFamily="18" charset="0"/>
              </a:rPr>
            </a:br>
            <a:endParaRPr lang="ar-SA" sz="4800" b="1" dirty="0">
              <a:latin typeface="Cambria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 Mousa Tuwati Alfakhri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17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Management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buNone/>
            </a:pPr>
            <a:r>
              <a:rPr lang="en-US" sz="4800" dirty="0" smtClean="0">
                <a:solidFill>
                  <a:srgbClr val="FF0000"/>
                </a:solidFill>
                <a:latin typeface="Cambria" pitchFamily="18" charset="0"/>
              </a:rPr>
              <a:t>Medical</a:t>
            </a:r>
          </a:p>
          <a:p>
            <a:pPr marL="0" indent="0" algn="ctr" rtl="0">
              <a:buNone/>
            </a:pPr>
            <a:r>
              <a:rPr lang="en-US" dirty="0" smtClean="0"/>
              <a:t>(Bromocriptine,</a:t>
            </a:r>
            <a:r>
              <a:rPr lang="en-US" dirty="0"/>
              <a:t> </a:t>
            </a:r>
            <a:r>
              <a:rPr lang="en-US" dirty="0" smtClean="0"/>
              <a:t>Cabergoline)</a:t>
            </a:r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Dopamine agonist drugs are first-line therapy for the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majority of 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patients </a:t>
            </a:r>
          </a:p>
          <a:p>
            <a:pPr marL="0" indent="0" algn="l" rtl="0">
              <a:buNone/>
            </a:pP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They usually reduce serum </a:t>
            </a:r>
            <a:r>
              <a:rPr lang="en-US" dirty="0" smtClean="0">
                <a:latin typeface="Cambria" pitchFamily="18" charset="0"/>
              </a:rPr>
              <a:t>prolactin concentrations </a:t>
            </a:r>
            <a:r>
              <a:rPr lang="en-US" dirty="0">
                <a:latin typeface="Cambria" pitchFamily="18" charset="0"/>
              </a:rPr>
              <a:t>and cause significant tumour shrinkage </a:t>
            </a:r>
            <a:r>
              <a:rPr lang="en-US" dirty="0" smtClean="0">
                <a:latin typeface="Cambria" pitchFamily="18" charset="0"/>
              </a:rPr>
              <a:t>after several </a:t>
            </a:r>
            <a:r>
              <a:rPr lang="en-US" dirty="0">
                <a:latin typeface="Cambria" pitchFamily="18" charset="0"/>
              </a:rPr>
              <a:t>months of therapy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19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Bromocriptine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2.5–15 </a:t>
            </a:r>
            <a:r>
              <a:rPr lang="en-US" dirty="0" smtClean="0">
                <a:latin typeface="Cambria" pitchFamily="18" charset="0"/>
              </a:rPr>
              <a:t>mg/day ,2–3 </a:t>
            </a:r>
            <a:r>
              <a:rPr lang="en-US" dirty="0">
                <a:latin typeface="Cambria" pitchFamily="18" charset="0"/>
              </a:rPr>
              <a:t>times </a:t>
            </a:r>
            <a:r>
              <a:rPr lang="en-US" dirty="0" smtClean="0">
                <a:latin typeface="Cambria" pitchFamily="18" charset="0"/>
              </a:rPr>
              <a:t>daily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Short half-life; useful in treating infertility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Proven long-term </a:t>
            </a:r>
            <a:r>
              <a:rPr lang="en-US" dirty="0" smtClean="0">
                <a:latin typeface="Cambria" pitchFamily="18" charset="0"/>
              </a:rPr>
              <a:t>efficacy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Ergotamine-like side-effects (nausea, headache,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postural hypotension, constipation)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Frequent dosing so poor adherence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Rare reports of fibrotic reactions in various tissues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Cabergoline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l-GR" dirty="0">
                <a:latin typeface="Cambria" pitchFamily="18" charset="0"/>
              </a:rPr>
              <a:t>250–1000 μ</a:t>
            </a:r>
            <a:r>
              <a:rPr lang="en-US" dirty="0" smtClean="0">
                <a:latin typeface="Cambria" pitchFamily="18" charset="0"/>
              </a:rPr>
              <a:t>g/week,2 doses/week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Long-acting, so missed doses less important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Reported to have fewer ergotamine-like</a:t>
            </a:r>
          </a:p>
          <a:p>
            <a:pPr marL="0" indent="0" algn="l" rtl="0">
              <a:buNone/>
            </a:pPr>
            <a:r>
              <a:rPr lang="en-US" dirty="0" smtClean="0">
                <a:latin typeface="Cambria" pitchFamily="18" charset="0"/>
              </a:rPr>
              <a:t>side-effects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Limited data on safety in pregnancy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Associated with cardiac valvular </a:t>
            </a:r>
            <a:r>
              <a:rPr lang="en-US" dirty="0" smtClean="0">
                <a:latin typeface="Cambria" pitchFamily="18" charset="0"/>
              </a:rPr>
              <a:t>fibrosis </a:t>
            </a:r>
          </a:p>
        </p:txBody>
      </p:sp>
    </p:spTree>
    <p:extLst>
      <p:ext uri="{BB962C8B-B14F-4D97-AF65-F5344CB8AC3E}">
        <p14:creationId xmlns:p14="http://schemas.microsoft.com/office/powerpoint/2010/main" val="345639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itchFamily="18" charset="0"/>
              </a:rPr>
              <a:t>Surgery and radiotherapy</a:t>
            </a:r>
            <a:endParaRPr lang="ar-SA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352928" cy="5256584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/>
              <a:t>Second line treatment</a:t>
            </a:r>
          </a:p>
          <a:p>
            <a:pPr algn="l" rtl="0"/>
            <a:r>
              <a:rPr lang="en-US" sz="2800" dirty="0" smtClean="0"/>
              <a:t>Surgical </a:t>
            </a:r>
            <a:r>
              <a:rPr lang="en-US" sz="2800" dirty="0"/>
              <a:t>decompression </a:t>
            </a:r>
            <a:r>
              <a:rPr lang="en-US" sz="2800" dirty="0" smtClean="0"/>
              <a:t>when</a:t>
            </a:r>
            <a:r>
              <a:rPr lang="en-US" sz="2800" dirty="0"/>
              <a:t> </a:t>
            </a:r>
            <a:r>
              <a:rPr lang="en-US" sz="2800" dirty="0" smtClean="0"/>
              <a:t>macroprolactinoma </a:t>
            </a:r>
            <a:r>
              <a:rPr lang="en-US" sz="2800" dirty="0"/>
              <a:t>has failed to shrink sufficiently with </a:t>
            </a:r>
            <a:r>
              <a:rPr lang="en-US" sz="2800" dirty="0" smtClean="0"/>
              <a:t>dopamine agonist therapy</a:t>
            </a:r>
          </a:p>
          <a:p>
            <a:pPr algn="l" rtl="0"/>
            <a:r>
              <a:rPr lang="en-US" sz="2800" dirty="0" smtClean="0"/>
              <a:t>Surgery </a:t>
            </a:r>
            <a:r>
              <a:rPr lang="en-US" sz="2800" dirty="0"/>
              <a:t>may also be performed </a:t>
            </a:r>
            <a:r>
              <a:rPr lang="en-US" sz="2800" dirty="0" smtClean="0"/>
              <a:t>in patients </a:t>
            </a:r>
            <a:r>
              <a:rPr lang="en-US" sz="2800" dirty="0"/>
              <a:t>who are intolerant of dopamine agonists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 Microadenomas </a:t>
            </a:r>
            <a:r>
              <a:rPr lang="en-US" sz="2800" dirty="0"/>
              <a:t>-</a:t>
            </a:r>
            <a:r>
              <a:rPr lang="en-US" sz="2800" dirty="0" smtClean="0"/>
              <a:t>trans-sphenoidal </a:t>
            </a:r>
            <a:r>
              <a:rPr lang="en-US" sz="2800" dirty="0"/>
              <a:t>surgery with </a:t>
            </a:r>
            <a:r>
              <a:rPr lang="en-US" sz="2800" dirty="0" smtClean="0"/>
              <a:t>cure </a:t>
            </a:r>
            <a:r>
              <a:rPr lang="en-US" sz="2800" dirty="0"/>
              <a:t>rate of about 80%, </a:t>
            </a:r>
            <a:r>
              <a:rPr lang="en-US" sz="2800" dirty="0" smtClean="0"/>
              <a:t> </a:t>
            </a:r>
            <a:r>
              <a:rPr lang="en-US" sz="2800" dirty="0"/>
              <a:t>recurrence is possible; </a:t>
            </a:r>
            <a:r>
              <a:rPr lang="en-US" sz="2800" dirty="0" smtClean="0"/>
              <a:t> </a:t>
            </a:r>
            <a:r>
              <a:rPr lang="en-US" sz="2800" dirty="0"/>
              <a:t>cure </a:t>
            </a:r>
            <a:r>
              <a:rPr lang="en-US" sz="2800" dirty="0" smtClean="0"/>
              <a:t>rate in </a:t>
            </a:r>
            <a:r>
              <a:rPr lang="en-US" sz="2800" dirty="0"/>
              <a:t>macroadenomas is substantially lower.</a:t>
            </a:r>
          </a:p>
          <a:p>
            <a:pPr algn="l" rtl="0"/>
            <a:r>
              <a:rPr lang="en-US" sz="2800" dirty="0"/>
              <a:t>External irradiation </a:t>
            </a:r>
            <a:r>
              <a:rPr lang="en-US" sz="2800" dirty="0" smtClean="0"/>
              <a:t> </a:t>
            </a:r>
            <a:r>
              <a:rPr lang="en-US" sz="2800" dirty="0"/>
              <a:t>some </a:t>
            </a:r>
            <a:r>
              <a:rPr lang="en-US" sz="2800" dirty="0" smtClean="0"/>
              <a:t>macroadenomas to </a:t>
            </a:r>
            <a:r>
              <a:rPr lang="en-US" sz="2800" dirty="0"/>
              <a:t>prevent regrowth if dopamine agonists are stopped.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74792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Cambria" pitchFamily="18" charset="0"/>
              </a:rPr>
              <a:t>Prolactin</a:t>
            </a:r>
            <a:endParaRPr lang="ar-SA" sz="54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>
                <a:latin typeface="Cambria" pitchFamily="18" charset="0"/>
              </a:rPr>
              <a:t>Prolactin is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large </a:t>
            </a:r>
            <a:r>
              <a:rPr lang="en-US" dirty="0" smtClean="0">
                <a:latin typeface="Cambria" pitchFamily="18" charset="0"/>
              </a:rPr>
              <a:t>peptide secreted </a:t>
            </a:r>
            <a:r>
              <a:rPr lang="en-US" dirty="0">
                <a:latin typeface="Cambria" pitchFamily="18" charset="0"/>
              </a:rPr>
              <a:t>in </a:t>
            </a:r>
            <a:r>
              <a:rPr lang="en-US" dirty="0" smtClean="0">
                <a:latin typeface="Cambria" pitchFamily="18" charset="0"/>
              </a:rPr>
              <a:t>pituitary.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It  </a:t>
            </a:r>
            <a:r>
              <a:rPr lang="en-US" dirty="0">
                <a:latin typeface="Cambria" pitchFamily="18" charset="0"/>
              </a:rPr>
              <a:t>is under tonic dopamine </a:t>
            </a:r>
            <a:r>
              <a:rPr lang="en-US" dirty="0" smtClean="0">
                <a:latin typeface="Cambria" pitchFamily="18" charset="0"/>
              </a:rPr>
              <a:t>inhibition </a:t>
            </a:r>
            <a:endParaRPr lang="en-US" dirty="0">
              <a:latin typeface="Cambria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mtClean="0">
                <a:latin typeface="Cambria" pitchFamily="18" charset="0"/>
              </a:rPr>
              <a:t>TRH  stimulates  </a:t>
            </a:r>
            <a:r>
              <a:rPr lang="en-US" dirty="0">
                <a:latin typeface="Cambria" pitchFamily="18" charset="0"/>
              </a:rPr>
              <a:t>prolactin </a:t>
            </a:r>
            <a:r>
              <a:rPr lang="en-US">
                <a:latin typeface="Cambria" pitchFamily="18" charset="0"/>
              </a:rPr>
              <a:t>secretion </a:t>
            </a:r>
            <a:endParaRPr lang="en-US" smtClean="0">
              <a:latin typeface="Cambria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it </a:t>
            </a:r>
            <a:r>
              <a:rPr lang="en-US" dirty="0">
                <a:latin typeface="Cambria" pitchFamily="18" charset="0"/>
              </a:rPr>
              <a:t>stimulates milk secretion </a:t>
            </a:r>
            <a:r>
              <a:rPr lang="en-US" dirty="0" smtClean="0">
                <a:latin typeface="Cambria" pitchFamily="18" charset="0"/>
              </a:rPr>
              <a:t>( </a:t>
            </a:r>
            <a:r>
              <a:rPr lang="en-US" dirty="0">
                <a:latin typeface="Cambria" pitchFamily="18" charset="0"/>
              </a:rPr>
              <a:t>not </a:t>
            </a:r>
            <a:r>
              <a:rPr lang="en-US" dirty="0" smtClean="0">
                <a:latin typeface="Cambria" pitchFamily="18" charset="0"/>
              </a:rPr>
              <a:t>breast tissue </a:t>
            </a:r>
            <a:r>
              <a:rPr lang="en-US" dirty="0">
                <a:latin typeface="Cambria" pitchFamily="18" charset="0"/>
              </a:rPr>
              <a:t>development)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also inhibits gonadal </a:t>
            </a:r>
            <a:r>
              <a:rPr lang="en-US" dirty="0" smtClean="0">
                <a:latin typeface="Cambria" pitchFamily="18" charset="0"/>
              </a:rPr>
              <a:t>activity.</a:t>
            </a:r>
          </a:p>
          <a:p>
            <a:pPr marL="0" indent="0" algn="l" rtl="0">
              <a:buNone/>
            </a:pP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7"/>
            <a:ext cx="6192687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56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3905"/>
            <a:ext cx="8229600" cy="1143000"/>
          </a:xfrm>
        </p:spPr>
        <p:txBody>
          <a:bodyPr/>
          <a:lstStyle/>
          <a:p>
            <a:r>
              <a:rPr lang="en-US" b="1" dirty="0">
                <a:latin typeface="Cambria" pitchFamily="18" charset="0"/>
              </a:rPr>
              <a:t>Causes of hyperprolactinaemia</a:t>
            </a:r>
            <a:endParaRPr lang="ar-SA" dirty="0">
              <a:latin typeface="Cambria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810773"/>
              </p:ext>
            </p:extLst>
          </p:nvPr>
        </p:nvGraphicFramePr>
        <p:xfrm>
          <a:off x="179512" y="1109896"/>
          <a:ext cx="8763854" cy="57481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80976"/>
                <a:gridCol w="4082878"/>
              </a:tblGrid>
              <a:tr h="3096344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Drug-induced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Antipsychotics 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(phenothiazinesand butyrophenones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Antidepressants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Antiemetics  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(e.g.metoclopramide, domperidone)</a:t>
                      </a:r>
                      <a:endParaRPr lang="en-US" sz="2400" b="0" i="0" u="none" strike="noStrike" kern="1200" baseline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Oral contraceptive pill</a:t>
                      </a:r>
                      <a:endParaRPr lang="ar-SA" sz="2400" b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Physiological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Stress (e.g. post-seizure)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Pregnancy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Lactation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Nipple stimulation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Sleep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Coitus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Exercise</a:t>
                      </a:r>
                      <a:endParaRPr lang="ar-SA" sz="2400" dirty="0" smtClean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1920240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Pathological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Disconnection hyperprolactinaemia (e.g.non-functioning pituitary</a:t>
                      </a:r>
                      <a:r>
                        <a:rPr lang="ar-LY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macroadenoma)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Prolactinoma ,usually microadenoma</a:t>
                      </a:r>
                      <a:endParaRPr lang="ar-SA" sz="2400" b="1" u="sng" dirty="0" smtClean="0">
                        <a:latin typeface="Cambria" pitchFamily="18" charset="0"/>
                      </a:endParaRP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Primary hypothyroidism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Polycystic ovarian syndrome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Renal failure</a:t>
                      </a:r>
                      <a:endParaRPr lang="ar-SA" sz="2400" dirty="0" smtClean="0"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6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Clinical features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Cambria" pitchFamily="18" charset="0"/>
              </a:rPr>
              <a:t>Galactorrhoea</a:t>
            </a:r>
            <a:endParaRPr lang="en-US" dirty="0">
              <a:latin typeface="Cambria" pitchFamily="18" charset="0"/>
            </a:endParaRP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Oligomenorrhoea or amenorrhoea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Decreased libido in both sexes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Decreased potency in men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Subfertility</a:t>
            </a:r>
          </a:p>
          <a:p>
            <a:pPr algn="l" rtl="0"/>
            <a:r>
              <a:rPr lang="en-US" dirty="0">
                <a:latin typeface="Cambria" pitchFamily="18" charset="0"/>
              </a:rPr>
              <a:t>Mild gynaecomastia is often seen in men due to </a:t>
            </a:r>
            <a:r>
              <a:rPr lang="en-US" dirty="0" smtClean="0">
                <a:latin typeface="Cambria" pitchFamily="18" charset="0"/>
              </a:rPr>
              <a:t>associated </a:t>
            </a:r>
            <a:r>
              <a:rPr lang="en-US" dirty="0">
                <a:latin typeface="Cambria" pitchFamily="18" charset="0"/>
              </a:rPr>
              <a:t>hypogonadism rather than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direct effect </a:t>
            </a:r>
            <a:r>
              <a:rPr lang="en-US" dirty="0" smtClean="0">
                <a:latin typeface="Cambria" pitchFamily="18" charset="0"/>
              </a:rPr>
              <a:t>of prolactin</a:t>
            </a:r>
          </a:p>
          <a:p>
            <a:pPr algn="l" rtl="0"/>
            <a:r>
              <a:rPr lang="en-US" dirty="0">
                <a:latin typeface="Cambria" pitchFamily="18" charset="0"/>
              </a:rPr>
              <a:t>headaches </a:t>
            </a:r>
            <a:r>
              <a:rPr lang="en-US" dirty="0" smtClean="0">
                <a:latin typeface="Cambria" pitchFamily="18" charset="0"/>
              </a:rPr>
              <a:t>and </a:t>
            </a:r>
            <a:r>
              <a:rPr lang="en-US" dirty="0">
                <a:latin typeface="Cambria" pitchFamily="18" charset="0"/>
              </a:rPr>
              <a:t>visual field defects </a:t>
            </a:r>
            <a:r>
              <a:rPr lang="en-US" dirty="0" smtClean="0">
                <a:latin typeface="Cambria" pitchFamily="18" charset="0"/>
              </a:rPr>
              <a:t> if </a:t>
            </a:r>
            <a:r>
              <a:rPr lang="en-US" dirty="0">
                <a:latin typeface="Cambria" pitchFamily="18" charset="0"/>
              </a:rPr>
              <a:t>there is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pituitary tumour (more common in men).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5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itchFamily="18" charset="0"/>
              </a:rPr>
              <a:t>Investigations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507288" cy="5589240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/>
              <a:t>Hyperprolactinaemia should be confirmed by repeat measurement</a:t>
            </a:r>
            <a:r>
              <a:rPr lang="en-US" sz="3600" dirty="0" smtClean="0"/>
              <a:t>.</a:t>
            </a:r>
          </a:p>
          <a:p>
            <a:pPr algn="l" rtl="0"/>
            <a:r>
              <a:rPr lang="en-US" sz="3600" dirty="0"/>
              <a:t>upper limit of normal for many assays of serum prolactin is approximately (24 ng/mL). </a:t>
            </a:r>
            <a:endParaRPr lang="en-US" sz="3600" dirty="0" smtClean="0"/>
          </a:p>
          <a:p>
            <a:pPr algn="l" rtl="0"/>
            <a:r>
              <a:rPr lang="en-US" sz="3600" dirty="0"/>
              <a:t>Pregnancy should first be excluded before further investigations are performed 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86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472608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In </a:t>
            </a:r>
            <a:r>
              <a:rPr lang="en-US" dirty="0"/>
              <a:t>non-pregnant and </a:t>
            </a:r>
            <a:r>
              <a:rPr lang="en-US" dirty="0" smtClean="0"/>
              <a:t>non-lactating patients</a:t>
            </a:r>
            <a:r>
              <a:rPr lang="en-US" dirty="0"/>
              <a:t>, </a:t>
            </a:r>
            <a:r>
              <a:rPr lang="en-US" dirty="0" smtClean="0"/>
              <a:t>prolactin </a:t>
            </a:r>
            <a:r>
              <a:rPr lang="en-US" dirty="0"/>
              <a:t>concentrations of </a:t>
            </a:r>
            <a:r>
              <a:rPr lang="en-US" dirty="0" smtClean="0"/>
              <a:t>(24–47 </a:t>
            </a:r>
            <a:r>
              <a:rPr lang="en-US" dirty="0"/>
              <a:t>ng/mL) are likely to be induced by stress or </a:t>
            </a:r>
            <a:r>
              <a:rPr lang="en-US" dirty="0" smtClean="0"/>
              <a:t>drugs. </a:t>
            </a:r>
          </a:p>
          <a:p>
            <a:pPr algn="l" rtl="0"/>
            <a:r>
              <a:rPr lang="en-US" dirty="0" smtClean="0"/>
              <a:t>Levels </a:t>
            </a:r>
            <a:r>
              <a:rPr lang="en-US" dirty="0"/>
              <a:t>between </a:t>
            </a:r>
            <a:r>
              <a:rPr lang="en-US" dirty="0" smtClean="0"/>
              <a:t>47–236 ng/mL </a:t>
            </a:r>
            <a:r>
              <a:rPr lang="en-US" dirty="0"/>
              <a:t>are likely to be due to either </a:t>
            </a:r>
            <a:r>
              <a:rPr lang="en-US" dirty="0" smtClean="0"/>
              <a:t>drugs,a </a:t>
            </a:r>
            <a:r>
              <a:rPr lang="en-US" dirty="0"/>
              <a:t>microprolactinoma or ‘disconnection’ hyperprolactinaemia.</a:t>
            </a:r>
          </a:p>
          <a:p>
            <a:pPr algn="l" rtl="0"/>
            <a:r>
              <a:rPr lang="en-US" dirty="0"/>
              <a:t>Levels above </a:t>
            </a:r>
            <a:r>
              <a:rPr lang="en-US" dirty="0" smtClean="0"/>
              <a:t>236 ng/mLare </a:t>
            </a:r>
            <a:r>
              <a:rPr lang="en-US" dirty="0"/>
              <a:t>highly suggestive </a:t>
            </a:r>
            <a:r>
              <a:rPr lang="en-US" dirty="0" smtClean="0"/>
              <a:t>of macroprolactinoma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21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dirty="0"/>
              <a:t>T4 and TSH should be measured </a:t>
            </a:r>
            <a:r>
              <a:rPr lang="en-US" dirty="0" smtClean="0"/>
              <a:t>to exclude </a:t>
            </a:r>
            <a:r>
              <a:rPr lang="en-US" dirty="0"/>
              <a:t>primary hypothyroidism causing TRH-induced </a:t>
            </a:r>
            <a:r>
              <a:rPr lang="en-US" dirty="0" smtClean="0"/>
              <a:t>prolactin excess</a:t>
            </a:r>
            <a:r>
              <a:rPr lang="en-US" dirty="0"/>
              <a:t>. </a:t>
            </a:r>
          </a:p>
          <a:p>
            <a:pPr algn="l" rtl="0"/>
            <a:r>
              <a:rPr lang="en-US" dirty="0" smtClean="0"/>
              <a:t>Unless  </a:t>
            </a:r>
            <a:r>
              <a:rPr lang="en-US" dirty="0"/>
              <a:t>prolactin falls after withdrawal of </a:t>
            </a:r>
            <a:r>
              <a:rPr lang="en-US" dirty="0" smtClean="0"/>
              <a:t>relevant drug </a:t>
            </a:r>
            <a:r>
              <a:rPr lang="en-US" dirty="0"/>
              <a:t>therapy, a serum prolactin consistently above the </a:t>
            </a:r>
            <a:r>
              <a:rPr lang="en-US" dirty="0" smtClean="0"/>
              <a:t>referencerange </a:t>
            </a:r>
            <a:r>
              <a:rPr lang="en-US" dirty="0"/>
              <a:t>is an indication for MRI or CT scan of the </a:t>
            </a:r>
            <a:r>
              <a:rPr lang="en-US" dirty="0" smtClean="0"/>
              <a:t>hypothalamus and </a:t>
            </a:r>
            <a:r>
              <a:rPr lang="en-US" dirty="0"/>
              <a:t>pituitary.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206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Prolactinoma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It is prolactin secreting pituitary adenoma ,most common hormone-secreting  pituitar adenoma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Most </a:t>
            </a:r>
            <a:r>
              <a:rPr lang="en-US" dirty="0"/>
              <a:t>prolactinomas in pre-menopausal women are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microadenomas</a:t>
            </a:r>
            <a:r>
              <a:rPr lang="en-US" dirty="0" smtClean="0"/>
              <a:t> (&lt; 1cm)because  </a:t>
            </a:r>
            <a:r>
              <a:rPr lang="en-US" dirty="0"/>
              <a:t>symptoms of prolactin </a:t>
            </a:r>
            <a:r>
              <a:rPr lang="en-US" dirty="0" smtClean="0"/>
              <a:t>   excessusually </a:t>
            </a:r>
            <a:r>
              <a:rPr lang="en-US" dirty="0"/>
              <a:t>result in early presentation.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prolactinomas there is </a:t>
            </a:r>
            <a:r>
              <a:rPr lang="en-US" dirty="0" smtClean="0"/>
              <a:t> relationship between </a:t>
            </a:r>
            <a:r>
              <a:rPr lang="en-US" dirty="0"/>
              <a:t>prolactin concentration and tumour size: the </a:t>
            </a:r>
            <a:r>
              <a:rPr lang="en-US" dirty="0" smtClean="0"/>
              <a:t>higher the </a:t>
            </a:r>
            <a:r>
              <a:rPr lang="en-US" dirty="0"/>
              <a:t>level, the bigger the tumour. Some </a:t>
            </a:r>
            <a:r>
              <a:rPr lang="en-US" dirty="0" smtClean="0"/>
              <a:t>macroprolactinomas can elevate prolactin concentrations above 4700 ng/mL.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6073683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524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Times New Roman</vt:lpstr>
      <vt:lpstr>Wingdings</vt:lpstr>
      <vt:lpstr>سمة Office</vt:lpstr>
      <vt:lpstr>Hyperprolactinaemia </vt:lpstr>
      <vt:lpstr>Prolactin</vt:lpstr>
      <vt:lpstr>PowerPoint Presentation</vt:lpstr>
      <vt:lpstr>Causes of hyperprolactinaemia</vt:lpstr>
      <vt:lpstr>Clinical features</vt:lpstr>
      <vt:lpstr>Investigations</vt:lpstr>
      <vt:lpstr>PowerPoint Presentation</vt:lpstr>
      <vt:lpstr>PowerPoint Presentation</vt:lpstr>
      <vt:lpstr>Prolactinoma</vt:lpstr>
      <vt:lpstr>Management</vt:lpstr>
      <vt:lpstr>Bromocriptine</vt:lpstr>
      <vt:lpstr>Cabergoline</vt:lpstr>
      <vt:lpstr>Surgery and radiotherapy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Hyperprolactinaemia</dc:title>
  <dc:creator>mosa</dc:creator>
  <cp:lastModifiedBy>SARA</cp:lastModifiedBy>
  <cp:revision>22</cp:revision>
  <dcterms:created xsi:type="dcterms:W3CDTF">2018-06-06T21:03:39Z</dcterms:created>
  <dcterms:modified xsi:type="dcterms:W3CDTF">2020-06-20T09:21:04Z</dcterms:modified>
</cp:coreProperties>
</file>