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6"/>
  </p:notesMasterIdLst>
  <p:sldIdLst>
    <p:sldId id="257" r:id="rId2"/>
    <p:sldId id="256" r:id="rId3"/>
    <p:sldId id="258" r:id="rId4"/>
    <p:sldId id="270" r:id="rId5"/>
    <p:sldId id="259" r:id="rId6"/>
    <p:sldId id="262" r:id="rId7"/>
    <p:sldId id="260" r:id="rId8"/>
    <p:sldId id="261" r:id="rId9"/>
    <p:sldId id="265" r:id="rId10"/>
    <p:sldId id="263" r:id="rId11"/>
    <p:sldId id="264" r:id="rId12"/>
    <p:sldId id="266" r:id="rId13"/>
    <p:sldId id="271" r:id="rId14"/>
    <p:sldId id="267" r:id="rId15"/>
    <p:sldId id="276" r:id="rId16"/>
    <p:sldId id="278" r:id="rId17"/>
    <p:sldId id="272" r:id="rId18"/>
    <p:sldId id="273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268" r:id="rId34"/>
    <p:sldId id="274" r:id="rId35"/>
    <p:sldId id="275" r:id="rId36"/>
    <p:sldId id="326" r:id="rId37"/>
    <p:sldId id="299" r:id="rId38"/>
    <p:sldId id="300" r:id="rId39"/>
    <p:sldId id="269" r:id="rId40"/>
    <p:sldId id="279" r:id="rId41"/>
    <p:sldId id="280" r:id="rId42"/>
    <p:sldId id="281" r:id="rId43"/>
    <p:sldId id="305" r:id="rId44"/>
    <p:sldId id="282" r:id="rId45"/>
    <p:sldId id="283" r:id="rId46"/>
    <p:sldId id="284" r:id="rId47"/>
    <p:sldId id="285" r:id="rId48"/>
    <p:sldId id="286" r:id="rId49"/>
    <p:sldId id="287" r:id="rId50"/>
    <p:sldId id="325" r:id="rId51"/>
    <p:sldId id="289" r:id="rId52"/>
    <p:sldId id="290" r:id="rId53"/>
    <p:sldId id="324" r:id="rId54"/>
    <p:sldId id="292" r:id="rId55"/>
    <p:sldId id="313" r:id="rId56"/>
    <p:sldId id="306" r:id="rId57"/>
    <p:sldId id="304" r:id="rId58"/>
    <p:sldId id="307" r:id="rId59"/>
    <p:sldId id="308" r:id="rId60"/>
    <p:sldId id="309" r:id="rId61"/>
    <p:sldId id="310" r:id="rId62"/>
    <p:sldId id="311" r:id="rId63"/>
    <p:sldId id="312" r:id="rId64"/>
    <p:sldId id="294" r:id="rId65"/>
    <p:sldId id="295" r:id="rId66"/>
    <p:sldId id="296" r:id="rId67"/>
    <p:sldId id="297" r:id="rId68"/>
    <p:sldId id="330" r:id="rId69"/>
    <p:sldId id="331" r:id="rId70"/>
    <p:sldId id="298" r:id="rId71"/>
    <p:sldId id="319" r:id="rId72"/>
    <p:sldId id="332" r:id="rId73"/>
    <p:sldId id="333" r:id="rId74"/>
    <p:sldId id="316" r:id="rId75"/>
    <p:sldId id="334" r:id="rId76"/>
    <p:sldId id="342" r:id="rId77"/>
    <p:sldId id="343" r:id="rId78"/>
    <p:sldId id="345" r:id="rId79"/>
    <p:sldId id="346" r:id="rId80"/>
    <p:sldId id="320" r:id="rId81"/>
    <p:sldId id="321" r:id="rId82"/>
    <p:sldId id="322" r:id="rId83"/>
    <p:sldId id="323" r:id="rId84"/>
    <p:sldId id="328" r:id="rId85"/>
    <p:sldId id="329" r:id="rId86"/>
    <p:sldId id="338" r:id="rId87"/>
    <p:sldId id="339" r:id="rId88"/>
    <p:sldId id="340" r:id="rId89"/>
    <p:sldId id="317" r:id="rId90"/>
    <p:sldId id="335" r:id="rId91"/>
    <p:sldId id="341" r:id="rId92"/>
    <p:sldId id="327" r:id="rId93"/>
    <p:sldId id="318" r:id="rId94"/>
    <p:sldId id="336" r:id="rId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C142221-BF14-48ED-9ADA-DCE641EE82BF}" type="datetimeFigureOut">
              <a:rPr lang="ar-LY" smtClean="0"/>
              <a:pPr/>
              <a:t>28/03/1438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F58299A-AD01-4E32-B28C-E58E8027C61F}" type="slidenum">
              <a:rPr lang="ar-LY" smtClean="0"/>
              <a:pPr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xmlns="" val="424838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5073FA-7CA6-46F9-A86D-A700CD924D99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عنوان، ومحتوى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98E04-B5C4-42A0-96FD-83896A195B8C}" type="slidenum">
              <a:rPr lang="ar-SA"/>
              <a:pPr>
                <a:defRPr/>
              </a:pPr>
              <a:t>‹#›</a:t>
            </a:fld>
            <a:endParaRPr lang="ms-BN"/>
          </a:p>
        </p:txBody>
      </p:sp>
    </p:spTree>
    <p:extLst>
      <p:ext uri="{BB962C8B-B14F-4D97-AF65-F5344CB8AC3E}">
        <p14:creationId xmlns:p14="http://schemas.microsoft.com/office/powerpoint/2010/main" xmlns="" val="1935733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DA78EF6-D9CB-40D8-B6F4-F61DD4987CED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31433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ikoech@yahoo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Zaki</a:t>
            </a:r>
            <a:r>
              <a:rPr lang="en-US" dirty="0" smtClean="0"/>
              <a:t> </a:t>
            </a:r>
            <a:r>
              <a:rPr lang="en-US" dirty="0" err="1" smtClean="0"/>
              <a:t>Bettamer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Zikoech@yahoo.com</a:t>
            </a:r>
            <a:endParaRPr lang="en-US" dirty="0" smtClean="0"/>
          </a:p>
          <a:p>
            <a:r>
              <a:rPr lang="en-US" dirty="0" smtClean="0"/>
              <a:t>28/12/2016</a:t>
            </a:r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INVESTIGATION OF CARDIOVASCULAR </a:t>
            </a:r>
            <a:br>
              <a:rPr lang="en-US" dirty="0"/>
            </a:br>
            <a:r>
              <a:rPr lang="en-US" dirty="0"/>
              <a:t>DISEASE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7796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Ambulatory </a:t>
            </a:r>
            <a:r>
              <a:rPr lang="en-US" dirty="0" smtClean="0"/>
              <a:t>ECG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Continuous  </a:t>
            </a:r>
            <a:r>
              <a:rPr lang="en-US" dirty="0"/>
              <a:t>(ambulatory)  ECG  recordings  can  be </a:t>
            </a:r>
            <a:r>
              <a:rPr lang="en-US" dirty="0" smtClean="0"/>
              <a:t>obtained </a:t>
            </a:r>
            <a:r>
              <a:rPr lang="en-US" dirty="0"/>
              <a:t>using a portable digital recorder.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devices </a:t>
            </a:r>
            <a:r>
              <a:rPr lang="en-US" dirty="0" smtClean="0"/>
              <a:t>usually </a:t>
            </a:r>
            <a:r>
              <a:rPr lang="en-US" dirty="0"/>
              <a:t>provide limb lead ECG recordings </a:t>
            </a:r>
            <a:r>
              <a:rPr lang="en-US" dirty="0" smtClean="0"/>
              <a:t>only.</a:t>
            </a:r>
          </a:p>
          <a:p>
            <a:r>
              <a:rPr lang="en-US" dirty="0" smtClean="0"/>
              <a:t>  </a:t>
            </a:r>
            <a:r>
              <a:rPr lang="en-US" dirty="0"/>
              <a:t>can </a:t>
            </a:r>
            <a:r>
              <a:rPr lang="en-US" dirty="0" smtClean="0"/>
              <a:t>record  </a:t>
            </a:r>
            <a:r>
              <a:rPr lang="en-US" dirty="0"/>
              <a:t>for  between  1  and  7  days.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Ambulatory  ECG </a:t>
            </a:r>
            <a:r>
              <a:rPr lang="en-US" dirty="0" smtClean="0"/>
              <a:t>recording  </a:t>
            </a:r>
            <a:r>
              <a:rPr lang="en-US" dirty="0"/>
              <a:t>is  principally  used  in  the  investigation  of </a:t>
            </a:r>
            <a:r>
              <a:rPr lang="en-US" dirty="0" smtClean="0"/>
              <a:t>patients </a:t>
            </a:r>
            <a:r>
              <a:rPr lang="en-US" dirty="0"/>
              <a:t>with suspected arrhythmia, such as those with </a:t>
            </a:r>
            <a:r>
              <a:rPr lang="en-US" dirty="0" smtClean="0"/>
              <a:t>intermittent </a:t>
            </a:r>
            <a:r>
              <a:rPr lang="en-US" dirty="0"/>
              <a:t>palpitation, dizziness or syncope. For these </a:t>
            </a:r>
            <a:r>
              <a:rPr lang="en-US" dirty="0" smtClean="0"/>
              <a:t>patients. </a:t>
            </a:r>
          </a:p>
        </p:txBody>
      </p:sp>
    </p:spTree>
    <p:extLst>
      <p:ext uri="{BB962C8B-B14F-4D97-AF65-F5344CB8AC3E}">
        <p14:creationId xmlns:p14="http://schemas.microsoft.com/office/powerpoint/2010/main" xmlns="" val="349767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Ambulatory ECG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 used  to assess rate control in patients with atrial fibrillation, and are  sometimes  used  to  detect  transient  myocardial </a:t>
            </a:r>
            <a:r>
              <a:rPr lang="en-US" dirty="0" err="1"/>
              <a:t>ischaemia</a:t>
            </a:r>
            <a:r>
              <a:rPr lang="en-US" dirty="0"/>
              <a:t> using ST segment analysis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patients with more  infrequent  symptoms,  small,  patient-activated ECG recorders can be issued for several weeks until a symptom episode </a:t>
            </a:r>
            <a:r>
              <a:rPr lang="en-US" dirty="0" smtClean="0"/>
              <a:t>occurs.</a:t>
            </a:r>
          </a:p>
          <a:p>
            <a:r>
              <a:rPr lang="en-US" dirty="0" smtClean="0"/>
              <a:t> </a:t>
            </a:r>
            <a:r>
              <a:rPr lang="en-US" dirty="0"/>
              <a:t>The patient places the device </a:t>
            </a:r>
            <a:r>
              <a:rPr lang="en-US" dirty="0" smtClean="0"/>
              <a:t>on  </a:t>
            </a:r>
            <a:r>
              <a:rPr lang="en-US" dirty="0"/>
              <a:t>the  chest  to  record  the  rhythm  during  the  episode. </a:t>
            </a:r>
            <a:r>
              <a:rPr lang="en-US" dirty="0" smtClean="0"/>
              <a:t>With  </a:t>
            </a:r>
            <a:r>
              <a:rPr lang="en-US" dirty="0"/>
              <a:t>some  devices,  the  recording  can  be  transmitted </a:t>
            </a:r>
            <a:r>
              <a:rPr lang="en-US" dirty="0" smtClean="0"/>
              <a:t>to  </a:t>
            </a:r>
            <a:r>
              <a:rPr lang="en-US" dirty="0"/>
              <a:t>hospital  via  telephone.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Implantable  ‘loop  recorders’ </a:t>
            </a:r>
            <a:r>
              <a:rPr lang="en-US" dirty="0" smtClean="0"/>
              <a:t>resemble </a:t>
            </a:r>
            <a:r>
              <a:rPr lang="en-US" dirty="0"/>
              <a:t>a leadless pacemaker and are implanted subcutaneously. They have a lifespan of 1–3 years and are </a:t>
            </a:r>
            <a:r>
              <a:rPr lang="en-US" dirty="0" smtClean="0"/>
              <a:t>used </a:t>
            </a:r>
            <a:r>
              <a:rPr lang="en-US" dirty="0"/>
              <a:t>to investigate patients with infrequent but potentially serious symptoms, such as syncope.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0850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biomarkers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Plasma or serum biomarkers can be measured to assess </a:t>
            </a:r>
            <a:r>
              <a:rPr lang="en-US" dirty="0" smtClean="0"/>
              <a:t>myocardial </a:t>
            </a:r>
            <a:r>
              <a:rPr lang="en-US" dirty="0"/>
              <a:t>dysfunction and </a:t>
            </a:r>
            <a:r>
              <a:rPr lang="en-US" dirty="0" err="1"/>
              <a:t>ischaemia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sz="2000" dirty="0">
                <a:solidFill>
                  <a:srgbClr val="FF0000"/>
                </a:solidFill>
              </a:rPr>
              <a:t>Brain natriuretic </a:t>
            </a:r>
            <a:r>
              <a:rPr lang="en-US" sz="2000" dirty="0" smtClean="0">
                <a:solidFill>
                  <a:srgbClr val="FF0000"/>
                </a:solidFill>
              </a:rPr>
              <a:t>peptide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        . </a:t>
            </a:r>
            <a:r>
              <a:rPr lang="en-US" dirty="0" smtClean="0"/>
              <a:t>This is a 32-amino acid  </a:t>
            </a:r>
            <a:r>
              <a:rPr lang="en-US" dirty="0"/>
              <a:t>peptide </a:t>
            </a:r>
            <a:r>
              <a:rPr lang="en-US" dirty="0" smtClean="0"/>
              <a:t>and is secreted </a:t>
            </a:r>
            <a:r>
              <a:rPr lang="en-US" dirty="0"/>
              <a:t>by </a:t>
            </a:r>
            <a:r>
              <a:rPr lang="en-US" dirty="0" smtClean="0"/>
              <a:t>the LV  </a:t>
            </a:r>
            <a:r>
              <a:rPr lang="en-US" dirty="0"/>
              <a:t>along </a:t>
            </a:r>
            <a:r>
              <a:rPr lang="en-US" dirty="0" smtClean="0"/>
              <a:t>with an inactive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76 amino  </a:t>
            </a:r>
            <a:r>
              <a:rPr lang="en-US" dirty="0"/>
              <a:t>acid  </a:t>
            </a:r>
            <a:r>
              <a:rPr lang="en-US" dirty="0" smtClean="0"/>
              <a:t>N-terminal fragment </a:t>
            </a:r>
            <a:r>
              <a:rPr lang="en-US" dirty="0"/>
              <a:t>(NT-</a:t>
            </a:r>
            <a:r>
              <a:rPr lang="en-US" dirty="0" err="1"/>
              <a:t>proBNP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. The </a:t>
            </a:r>
            <a:r>
              <a:rPr lang="en-US" dirty="0"/>
              <a:t>latter is diagnostically more </a:t>
            </a:r>
            <a:r>
              <a:rPr lang="en-US" dirty="0" smtClean="0"/>
              <a:t>useful</a:t>
            </a:r>
            <a:r>
              <a:rPr lang="en-US" dirty="0"/>
              <a:t>, as it has a longer half-life.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.  It </a:t>
            </a:r>
            <a:r>
              <a:rPr lang="en-US" dirty="0"/>
              <a:t>is elevated principally in conditions associated with left ventricular </a:t>
            </a:r>
            <a:r>
              <a:rPr lang="en-US" dirty="0" smtClean="0"/>
              <a:t>systolic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dysfunction, and may aid the diagnosis </a:t>
            </a:r>
            <a:r>
              <a:rPr lang="en-US" dirty="0"/>
              <a:t>and </a:t>
            </a:r>
            <a:r>
              <a:rPr lang="en-US" dirty="0" smtClean="0"/>
              <a:t>assess prognosis </a:t>
            </a:r>
            <a:r>
              <a:rPr lang="en-US" dirty="0"/>
              <a:t>and response to </a:t>
            </a:r>
            <a:r>
              <a:rPr lang="en-US" dirty="0" smtClean="0"/>
              <a:t>therapy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in </a:t>
            </a:r>
            <a:r>
              <a:rPr lang="en-US" dirty="0"/>
              <a:t>patients with heart </a:t>
            </a:r>
            <a:r>
              <a:rPr lang="en-US" dirty="0" smtClean="0"/>
              <a:t>failure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84531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26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Biochemical Changes in Acute Myocardial Infarction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(mechanism of release of myocardial markers)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28775"/>
            <a:ext cx="7931150" cy="3629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ischemia to myocardial muscles (with low O</a:t>
            </a:r>
            <a:r>
              <a:rPr lang="en-US" sz="1600" b="1" baseline="-25000" dirty="0" smtClean="0"/>
              <a:t>2</a:t>
            </a:r>
            <a:r>
              <a:rPr lang="en-US" sz="1600" b="1" dirty="0" smtClean="0"/>
              <a:t> supply)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anaerobic </a:t>
            </a:r>
            <a:r>
              <a:rPr lang="en-US" sz="1600" b="1" dirty="0" err="1" smtClean="0"/>
              <a:t>glycolysis</a:t>
            </a: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increased accumulation of Lactate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decrease in pH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activate </a:t>
            </a:r>
            <a:r>
              <a:rPr lang="en-US" sz="1600" b="1" dirty="0" err="1" smtClean="0"/>
              <a:t>lysosomal</a:t>
            </a:r>
            <a:r>
              <a:rPr lang="en-US" sz="1600" b="1" dirty="0" smtClean="0"/>
              <a:t> enzymes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disintegration of myocardial proteins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smtClean="0"/>
              <a:t>cell death &amp; necrosis</a:t>
            </a:r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600" b="1" dirty="0" smtClean="0"/>
          </a:p>
          <a:p>
            <a:pPr marL="320040" indent="-320040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800" dirty="0" smtClean="0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3059113" y="5445125"/>
            <a:ext cx="324167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release of intracellular contents to blood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/>
              <a:t>BIOCHEMICAL MARKERS</a:t>
            </a:r>
            <a:endParaRPr lang="en-US" b="1" dirty="0"/>
          </a:p>
          <a:p>
            <a:pPr algn="r"/>
            <a:endParaRPr lang="en-US" b="1" dirty="0"/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323850" y="5445125"/>
            <a:ext cx="303688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/>
              <a:t> clinical manifestations</a:t>
            </a:r>
            <a:r>
              <a:rPr lang="en-US" b="1"/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b="1"/>
              <a:t>(chest pain) </a:t>
            </a:r>
          </a:p>
          <a:p>
            <a:pPr algn="ctr"/>
            <a:endParaRPr lang="en-US" b="1"/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6948488" y="5424488"/>
            <a:ext cx="11112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/>
              <a:t>ECG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changes</a:t>
            </a:r>
          </a:p>
          <a:p>
            <a:pPr algn="ctr"/>
            <a:endParaRPr lang="en-US" b="1" dirty="0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4140200" y="5157788"/>
            <a:ext cx="71438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10"/>
          <p:cNvSpPr>
            <a:spLocks noChangeShapeType="1"/>
          </p:cNvSpPr>
          <p:nvPr/>
        </p:nvSpPr>
        <p:spPr bwMode="auto">
          <a:xfrm flipH="1">
            <a:off x="1908175" y="5157788"/>
            <a:ext cx="223202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>
            <a:off x="4140200" y="5157788"/>
            <a:ext cx="295275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>
            <a:off x="4211638" y="19161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Line 13"/>
          <p:cNvSpPr>
            <a:spLocks noChangeShapeType="1"/>
          </p:cNvSpPr>
          <p:nvPr/>
        </p:nvSpPr>
        <p:spPr bwMode="auto">
          <a:xfrm>
            <a:off x="4211638" y="24209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6" name="Line 14"/>
          <p:cNvSpPr>
            <a:spLocks noChangeShapeType="1"/>
          </p:cNvSpPr>
          <p:nvPr/>
        </p:nvSpPr>
        <p:spPr bwMode="auto">
          <a:xfrm>
            <a:off x="4211638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Line 15"/>
          <p:cNvSpPr>
            <a:spLocks noChangeShapeType="1"/>
          </p:cNvSpPr>
          <p:nvPr/>
        </p:nvSpPr>
        <p:spPr bwMode="auto">
          <a:xfrm>
            <a:off x="4211638" y="35734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Line 16"/>
          <p:cNvSpPr>
            <a:spLocks noChangeShapeType="1"/>
          </p:cNvSpPr>
          <p:nvPr/>
        </p:nvSpPr>
        <p:spPr bwMode="auto">
          <a:xfrm>
            <a:off x="4211638" y="41497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Line 17"/>
          <p:cNvSpPr>
            <a:spLocks noChangeShapeType="1"/>
          </p:cNvSpPr>
          <p:nvPr/>
        </p:nvSpPr>
        <p:spPr bwMode="auto">
          <a:xfrm>
            <a:off x="4211638" y="46529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Rectangle 19"/>
          <p:cNvSpPr>
            <a:spLocks noChangeArrowheads="1"/>
          </p:cNvSpPr>
          <p:nvPr/>
        </p:nvSpPr>
        <p:spPr bwMode="auto">
          <a:xfrm>
            <a:off x="395288" y="1628775"/>
            <a:ext cx="8280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77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biomarkers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Cardiac troponins</a:t>
            </a:r>
          </a:p>
          <a:p>
            <a:r>
              <a:rPr lang="en-US" dirty="0" smtClean="0"/>
              <a:t>Troponin </a:t>
            </a:r>
            <a:r>
              <a:rPr lang="en-US" dirty="0"/>
              <a:t>I and troponin T are structural cardiac muscle </a:t>
            </a:r>
            <a:r>
              <a:rPr lang="en-US" dirty="0" smtClean="0"/>
              <a:t>proteins that </a:t>
            </a:r>
            <a:r>
              <a:rPr lang="en-US" dirty="0"/>
              <a:t>are released during </a:t>
            </a:r>
            <a:r>
              <a:rPr lang="en-US" dirty="0" err="1" smtClean="0"/>
              <a:t>myocyte</a:t>
            </a:r>
            <a:r>
              <a:rPr lang="en-US" dirty="0"/>
              <a:t> </a:t>
            </a:r>
            <a:r>
              <a:rPr lang="en-US" dirty="0" smtClean="0"/>
              <a:t>damage </a:t>
            </a:r>
            <a:r>
              <a:rPr lang="en-US" dirty="0"/>
              <a:t>and necrosis, and represent the </a:t>
            </a:r>
            <a:r>
              <a:rPr lang="en-US" dirty="0" smtClean="0"/>
              <a:t>cornerstone of  </a:t>
            </a:r>
            <a:r>
              <a:rPr lang="en-US" dirty="0"/>
              <a:t>the </a:t>
            </a:r>
            <a:r>
              <a:rPr lang="en-US" dirty="0" smtClean="0"/>
              <a:t>diagnosis of acute myocardial infarction. 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can </a:t>
            </a:r>
            <a:r>
              <a:rPr lang="en-US" dirty="0" smtClean="0"/>
              <a:t>detect  </a:t>
            </a:r>
            <a:r>
              <a:rPr lang="en-US" dirty="0"/>
              <a:t>very  low  levels  </a:t>
            </a:r>
            <a:r>
              <a:rPr lang="en-US" dirty="0" smtClean="0"/>
              <a:t>in </a:t>
            </a:r>
            <a:r>
              <a:rPr lang="en-US" dirty="0"/>
              <a:t>myocardial  damage,  so  </a:t>
            </a:r>
            <a:r>
              <a:rPr lang="en-US" dirty="0" smtClean="0"/>
              <a:t>are  </a:t>
            </a:r>
            <a:r>
              <a:rPr lang="en-US" dirty="0"/>
              <a:t>seen  in </a:t>
            </a:r>
            <a:r>
              <a:rPr lang="en-US" dirty="0" smtClean="0"/>
              <a:t>other  </a:t>
            </a:r>
            <a:r>
              <a:rPr lang="en-US" dirty="0"/>
              <a:t>acute  conditions,  such  as  pulmonary  embolus, </a:t>
            </a:r>
            <a:r>
              <a:rPr lang="en-US" dirty="0" smtClean="0"/>
              <a:t>septic </a:t>
            </a:r>
            <a:r>
              <a:rPr lang="en-US" dirty="0"/>
              <a:t>shock and acute pulmonary </a:t>
            </a:r>
            <a:r>
              <a:rPr lang="en-US" dirty="0" err="1" smtClean="0"/>
              <a:t>oedema</a:t>
            </a:r>
            <a:r>
              <a:rPr lang="en-US" dirty="0" smtClean="0"/>
              <a:t> .</a:t>
            </a:r>
          </a:p>
          <a:p>
            <a:r>
              <a:rPr lang="en-US" dirty="0" err="1"/>
              <a:t>cTnI</a:t>
            </a:r>
            <a:r>
              <a:rPr lang="en-US" dirty="0"/>
              <a:t> completely specific for the heart</a:t>
            </a:r>
          </a:p>
          <a:p>
            <a:r>
              <a:rPr lang="en-US" dirty="0"/>
              <a:t>4-6 hours to rise post-infarct, similar to CKMB</a:t>
            </a:r>
          </a:p>
          <a:p>
            <a:r>
              <a:rPr lang="en-US" dirty="0"/>
              <a:t>6-9 hours to detect pathologic elevations in all patients with infarct</a:t>
            </a:r>
          </a:p>
          <a:p>
            <a:r>
              <a:rPr lang="en-US" dirty="0"/>
              <a:t>Elevated levels can persist in blood for weeks; the cardiac specificity of troponins thus make them the ideal marker for retrospective diagnosis of infarction</a:t>
            </a: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55733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CK-MB: Shortcomings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mtClean="0"/>
              <a:t>Concomitant skeletal muscle damage can confuse the issue of diagnosis:</a:t>
            </a:r>
          </a:p>
          <a:p>
            <a:pPr lvl="1" eaLnBrk="1" hangingPunct="1"/>
            <a:r>
              <a:rPr lang="en-US" smtClean="0"/>
              <a:t>CPR and defibrillation</a:t>
            </a:r>
          </a:p>
          <a:p>
            <a:pPr lvl="1" eaLnBrk="1" hangingPunct="1"/>
            <a:r>
              <a:rPr lang="en-US" smtClean="0"/>
              <a:t>Cardiac and non-cardiac procedures</a:t>
            </a:r>
          </a:p>
          <a:p>
            <a:pPr lvl="1" eaLnBrk="1" hangingPunct="1"/>
            <a:r>
              <a:rPr lang="en-US" smtClean="0"/>
              <a:t>Blunt chest trauma</a:t>
            </a:r>
          </a:p>
          <a:p>
            <a:pPr lvl="1" eaLnBrk="1" hangingPunct="1"/>
            <a:r>
              <a:rPr lang="en-US" smtClean="0"/>
              <a:t>Cocaine abuse</a:t>
            </a:r>
          </a:p>
        </p:txBody>
      </p:sp>
    </p:spTree>
    <p:extLst>
      <p:ext uri="{BB962C8B-B14F-4D97-AF65-F5344CB8AC3E}">
        <p14:creationId xmlns:p14="http://schemas.microsoft.com/office/powerpoint/2010/main" xmlns="" val="38062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Myoglobin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err="1" smtClean="0"/>
              <a:t>Heme</a:t>
            </a:r>
            <a:r>
              <a:rPr lang="en-US" dirty="0" smtClean="0"/>
              <a:t> protein rapidly released from damaged muscle</a:t>
            </a:r>
          </a:p>
          <a:p>
            <a:pPr eaLnBrk="1" hangingPunct="1"/>
            <a:r>
              <a:rPr lang="en-US" dirty="0" smtClean="0"/>
              <a:t>Elevations can be seen as early as one hour post-infarct</a:t>
            </a:r>
          </a:p>
          <a:p>
            <a:pPr eaLnBrk="1" hangingPunct="1"/>
            <a:r>
              <a:rPr lang="en-US" dirty="0" smtClean="0"/>
              <a:t>Much less cardiac specific; meant to be used as a marker protein for early diagnosis in conjunction with troponins</a:t>
            </a:r>
          </a:p>
        </p:txBody>
      </p:sp>
    </p:spTree>
    <p:extLst>
      <p:ext uri="{BB962C8B-B14F-4D97-AF65-F5344CB8AC3E}">
        <p14:creationId xmlns:p14="http://schemas.microsoft.com/office/powerpoint/2010/main" xmlns="" val="410806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Biomarkers in AMI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1138"/>
            <a:ext cx="813690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5810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Troponins</a:t>
            </a:r>
          </a:p>
        </p:txBody>
      </p:sp>
      <p:pic>
        <p:nvPicPr>
          <p:cNvPr id="28675" name="Picture 4" descr="micr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600200"/>
            <a:ext cx="7315200" cy="4164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32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Chest X-ray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800" dirty="0">
                <a:latin typeface="Arial" charset="0"/>
              </a:rPr>
              <a:t>Different tissues in our body absorb X-rays at different extents:</a:t>
            </a:r>
          </a:p>
          <a:p>
            <a:endParaRPr lang="en-US" sz="1800" dirty="0">
              <a:latin typeface="Arial" charset="0"/>
            </a:endParaRPr>
          </a:p>
          <a:p>
            <a:endParaRPr lang="en-US" sz="1800" dirty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 dirty="0">
                <a:latin typeface="Arial" charset="0"/>
              </a:rPr>
              <a:t>Bone- high absorption (white)</a:t>
            </a:r>
          </a:p>
          <a:p>
            <a:pPr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 dirty="0">
                <a:latin typeface="Arial" charset="0"/>
              </a:rPr>
              <a:t>Tissue- somewhere in the middle absorption (grey)</a:t>
            </a:r>
          </a:p>
          <a:p>
            <a:pPr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 dirty="0">
                <a:latin typeface="Arial" charset="0"/>
              </a:rPr>
              <a:t>Air- low absorption (black)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5690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Investigation of cardiovascular </a:t>
            </a:r>
            <a:r>
              <a:rPr lang="en-US" sz="3200" dirty="0" smtClean="0"/>
              <a:t>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Electrocardiogram </a:t>
            </a:r>
            <a:endParaRPr lang="en-US" sz="2400" dirty="0"/>
          </a:p>
          <a:p>
            <a:r>
              <a:rPr lang="en-US" sz="2400" dirty="0"/>
              <a:t>Cardiac biomarkers </a:t>
            </a:r>
          </a:p>
          <a:p>
            <a:r>
              <a:rPr lang="en-US" sz="2400" dirty="0"/>
              <a:t>Chest X-ray </a:t>
            </a:r>
          </a:p>
          <a:p>
            <a:r>
              <a:rPr lang="en-US" sz="2400" dirty="0"/>
              <a:t>Echocardiography (echo) </a:t>
            </a:r>
          </a:p>
          <a:p>
            <a:r>
              <a:rPr lang="en-US" sz="2400" dirty="0"/>
              <a:t>Computed tomographic imaging </a:t>
            </a:r>
          </a:p>
          <a:p>
            <a:r>
              <a:rPr lang="en-US" sz="2400" dirty="0"/>
              <a:t>Magnetic resonance imaging </a:t>
            </a:r>
          </a:p>
          <a:p>
            <a:r>
              <a:rPr lang="en-US" sz="2400" dirty="0"/>
              <a:t>Cardiac </a:t>
            </a:r>
            <a:r>
              <a:rPr lang="en-US" sz="2400" dirty="0" err="1" smtClean="0"/>
              <a:t>catheterisation</a:t>
            </a:r>
            <a:endParaRPr lang="en-US" sz="2400" dirty="0"/>
          </a:p>
          <a:p>
            <a:r>
              <a:rPr lang="en-US" sz="2400" dirty="0"/>
              <a:t>Electrophysiology </a:t>
            </a:r>
            <a:r>
              <a:rPr lang="en-US" sz="2400" dirty="0" smtClean="0"/>
              <a:t>study </a:t>
            </a:r>
            <a:endParaRPr lang="en-US" sz="2400" dirty="0"/>
          </a:p>
          <a:p>
            <a:r>
              <a:rPr lang="en-US" sz="2400" dirty="0"/>
              <a:t>Radionuclide imaging </a:t>
            </a:r>
          </a:p>
        </p:txBody>
      </p:sp>
    </p:spTree>
    <p:extLst>
      <p:ext uri="{BB962C8B-B14F-4D97-AF65-F5344CB8AC3E}">
        <p14:creationId xmlns:p14="http://schemas.microsoft.com/office/powerpoint/2010/main" xmlns="" val="3002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CXR                  Film </a:t>
            </a:r>
            <a:r>
              <a:rPr lang="en-US" dirty="0"/>
              <a:t>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First determine is the film a PA or AP view.</a:t>
            </a:r>
          </a:p>
          <a:p>
            <a:pPr>
              <a:buFont typeface="Wingdings" pitchFamily="2" charset="2"/>
              <a:buNone/>
            </a:pPr>
            <a:endParaRPr lang="en-US" sz="2000" dirty="0"/>
          </a:p>
          <a:p>
            <a:pPr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800" dirty="0"/>
              <a:t>PA</a:t>
            </a:r>
            <a:r>
              <a:rPr lang="en-US" sz="2000" dirty="0"/>
              <a:t>- </a:t>
            </a:r>
            <a:r>
              <a:rPr lang="en-US" sz="2400" dirty="0"/>
              <a:t>the x-rays penetrate through the back of the patient on to the film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800" dirty="0"/>
              <a:t>AP</a:t>
            </a:r>
            <a:r>
              <a:rPr lang="en-US" sz="2000" dirty="0"/>
              <a:t>-</a:t>
            </a:r>
            <a:r>
              <a:rPr lang="en-US" sz="2400" dirty="0"/>
              <a:t>the x-rays penetrate through the front of the patient on to the film.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	</a:t>
            </a:r>
            <a:r>
              <a:rPr lang="en-US" sz="2400" b="1" u="sng" dirty="0"/>
              <a:t>All x-rays in the ICU are portable and are AP view</a:t>
            </a:r>
            <a:endParaRPr lang="en-US" sz="2000" b="1" u="sng" dirty="0"/>
          </a:p>
          <a:p>
            <a:endParaRPr lang="en-US" dirty="0"/>
          </a:p>
        </p:txBody>
      </p:sp>
      <p:pic>
        <p:nvPicPr>
          <p:cNvPr id="4" name="Picture 6" descr="cxr cartoon 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"/>
            <a:ext cx="2362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5990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hest X-ray normal adult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02524"/>
            <a:ext cx="4495800" cy="481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5612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7885113" cy="1362075"/>
          </a:xfrm>
        </p:spPr>
        <p:txBody>
          <a:bodyPr/>
          <a:lstStyle/>
          <a:p>
            <a:r>
              <a:rPr lang="en-US" dirty="0"/>
              <a:t>Gastric bubble should be on the left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85800"/>
            <a:ext cx="7885113" cy="1500187"/>
          </a:xfrm>
        </p:spPr>
        <p:txBody>
          <a:bodyPr>
            <a:normAutofit/>
          </a:bodyPr>
          <a:lstStyle/>
          <a:p>
            <a:r>
              <a:rPr lang="en-US" sz="4800" dirty="0"/>
              <a:t>Verify Right and Left sides</a:t>
            </a:r>
          </a:p>
        </p:txBody>
      </p:sp>
    </p:spTree>
    <p:extLst>
      <p:ext uri="{BB962C8B-B14F-4D97-AF65-F5344CB8AC3E}">
        <p14:creationId xmlns:p14="http://schemas.microsoft.com/office/powerpoint/2010/main" xmlns="" val="2879797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Look at the diaphragm: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for tenting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free air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abnormal elevation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Margins should be sharp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(</a:t>
            </a:r>
            <a:r>
              <a:rPr lang="en-US" sz="2000"/>
              <a:t>the right hemidiaphragm is usually slightly higher than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the left</a:t>
            </a:r>
            <a:r>
              <a:rPr lang="en-US" sz="2800"/>
              <a:t>)</a:t>
            </a:r>
          </a:p>
        </p:txBody>
      </p:sp>
      <p:pic>
        <p:nvPicPr>
          <p:cNvPr id="45060" name="Picture 4" descr="chest X-ray normal adul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52988" y="1600200"/>
            <a:ext cx="3629025" cy="4495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2858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the Heart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l" rtl="0"/>
            <a:r>
              <a:rPr lang="en-US" sz="2000" dirty="0"/>
              <a:t>Size</a:t>
            </a:r>
          </a:p>
          <a:p>
            <a:pPr algn="l" rtl="0"/>
            <a:r>
              <a:rPr lang="en-US" sz="2000" dirty="0"/>
              <a:t>Shape</a:t>
            </a:r>
          </a:p>
          <a:p>
            <a:pPr algn="l" rtl="0"/>
            <a:r>
              <a:rPr lang="en-US" sz="2000" dirty="0"/>
              <a:t>Diameter (&gt;1/2 thoracic diameter is enlarged heart)</a:t>
            </a:r>
          </a:p>
          <a:p>
            <a:endParaRPr lang="en-US" sz="2000" dirty="0"/>
          </a:p>
          <a:p>
            <a:pPr>
              <a:buFont typeface="Wingdings" pitchFamily="2" charset="2"/>
              <a:buNone/>
            </a:pPr>
            <a:r>
              <a:rPr lang="en-US" sz="3200" dirty="0"/>
              <a:t>Remember:  AP views make heart appear larger than it actually is</a:t>
            </a:r>
            <a:r>
              <a:rPr lang="en-US" sz="2000" dirty="0"/>
              <a:t>.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322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hest X-ray normal ad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4191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Picture 4" descr="cxr heart structures numbe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43000"/>
            <a:ext cx="411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65125" y="5751513"/>
            <a:ext cx="24193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 rtl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 rtl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 rtl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 rtl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 rtl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n-US"/>
              <a:t>R Atrium</a:t>
            </a:r>
          </a:p>
          <a:p>
            <a:pPr>
              <a:buFontTx/>
              <a:buAutoNum type="arabicPeriod" startAt="2"/>
            </a:pPr>
            <a:r>
              <a:rPr lang="en-US"/>
              <a:t>R Ventricle</a:t>
            </a:r>
          </a:p>
          <a:p>
            <a:r>
              <a:rPr lang="en-US"/>
              <a:t>3.  Apex of L Ventricle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048000" y="5791200"/>
            <a:ext cx="28194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rtl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 rtl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 rtl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 rtl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 rtl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 startAt="4"/>
            </a:pPr>
            <a:r>
              <a:rPr lang="en-US"/>
              <a:t>Superior Vena Cava</a:t>
            </a:r>
          </a:p>
          <a:p>
            <a:pPr>
              <a:buFontTx/>
              <a:buAutoNum type="arabicPeriod" startAt="5"/>
            </a:pPr>
            <a:r>
              <a:rPr lang="en-US"/>
              <a:t>Inferior Vena Cava</a:t>
            </a:r>
          </a:p>
          <a:p>
            <a:r>
              <a:rPr lang="en-US"/>
              <a:t>6.  Tricuspid Valve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6232525" y="5827713"/>
            <a:ext cx="2355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 rtl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 rtl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 rtl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 rtl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 rtl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 startAt="7"/>
            </a:pPr>
            <a:r>
              <a:rPr lang="en-US"/>
              <a:t>Pulmonary Valve</a:t>
            </a:r>
          </a:p>
          <a:p>
            <a:pPr>
              <a:buFontTx/>
              <a:buAutoNum type="arabicPeriod" startAt="8"/>
            </a:pPr>
            <a:r>
              <a:rPr lang="en-US"/>
              <a:t>Pulmonary Trunk</a:t>
            </a:r>
          </a:p>
          <a:p>
            <a:r>
              <a:rPr lang="en-US"/>
              <a:t>9.   R PA    10.  L  PA</a:t>
            </a:r>
          </a:p>
        </p:txBody>
      </p:sp>
    </p:spTree>
    <p:extLst>
      <p:ext uri="{BB962C8B-B14F-4D97-AF65-F5344CB8AC3E}">
        <p14:creationId xmlns:p14="http://schemas.microsoft.com/office/powerpoint/2010/main" xmlns="" val="3451495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 the costophrenic angles</a:t>
            </a:r>
          </a:p>
        </p:txBody>
      </p:sp>
      <p:pic>
        <p:nvPicPr>
          <p:cNvPr id="58372" name="Picture 4" descr="chest X-ray normal adul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95800" y="1295400"/>
            <a:ext cx="3810000" cy="4830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65125" y="23225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endParaRPr lang="en-US">
              <a:latin typeface="Arial" charset="0"/>
            </a:endParaRP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517525" y="2122488"/>
            <a:ext cx="3662363" cy="43624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r>
              <a:rPr lang="en-US" sz="2800" b="1" dirty="0">
                <a:latin typeface="Arial" charset="0"/>
              </a:rPr>
              <a:t>Remember CXR </a:t>
            </a:r>
          </a:p>
          <a:p>
            <a:pPr algn="l" rtl="0"/>
            <a:r>
              <a:rPr lang="en-US" sz="2800" b="1" dirty="0">
                <a:latin typeface="Arial" charset="0"/>
              </a:rPr>
              <a:t>Should be done with</a:t>
            </a:r>
          </a:p>
          <a:p>
            <a:pPr algn="l" rtl="0"/>
            <a:r>
              <a:rPr lang="en-US" sz="2800" b="1" dirty="0">
                <a:latin typeface="Arial" charset="0"/>
              </a:rPr>
              <a:t>Full inspiration</a:t>
            </a:r>
          </a:p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endParaRPr lang="en-US" sz="2800" b="1" dirty="0">
              <a:latin typeface="Arial" charset="0"/>
            </a:endParaRPr>
          </a:p>
          <a:p>
            <a:pPr algn="l" rtl="0"/>
            <a:endParaRPr lang="en-US" sz="28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6740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ra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858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2438400" y="381000"/>
            <a:ext cx="4070350" cy="3667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b="1" dirty="0">
                <a:latin typeface="Arial" charset="0"/>
              </a:rPr>
              <a:t>Loss of Sharp </a:t>
            </a:r>
            <a:r>
              <a:rPr lang="en-US" b="1" dirty="0" err="1">
                <a:latin typeface="Arial" charset="0"/>
              </a:rPr>
              <a:t>Costophrenic</a:t>
            </a:r>
            <a:r>
              <a:rPr lang="en-US" b="1" dirty="0">
                <a:latin typeface="Arial" charset="0"/>
              </a:rPr>
              <a:t> Angles</a:t>
            </a:r>
          </a:p>
        </p:txBody>
      </p:sp>
    </p:spTree>
    <p:extLst>
      <p:ext uri="{BB962C8B-B14F-4D97-AF65-F5344CB8AC3E}">
        <p14:creationId xmlns:p14="http://schemas.microsoft.com/office/powerpoint/2010/main" xmlns="" val="341675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 the hilar region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800"/>
              <a:t>The hilar </a:t>
            </a:r>
            <a:r>
              <a:rPr lang="en-US" sz="2800">
                <a:latin typeface="Arial"/>
              </a:rPr>
              <a:t>–</a:t>
            </a:r>
            <a:r>
              <a:rPr lang="en-US" sz="2800"/>
              <a:t> the large blood vessels going to and from the lung at the root of each lung where it meets the heart.</a:t>
            </a:r>
          </a:p>
          <a:p>
            <a:pPr algn="l" rtl="0"/>
            <a:r>
              <a:rPr lang="en-US" sz="2800"/>
              <a:t>Check for size and shape of aorta, nodes ,enlarged vessels</a:t>
            </a:r>
          </a:p>
        </p:txBody>
      </p:sp>
      <p:pic>
        <p:nvPicPr>
          <p:cNvPr id="61444" name="Picture 4" descr="chest X-ray normal adul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76800" y="1600200"/>
            <a:ext cx="3629025" cy="4495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5867400" y="38100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H="1">
            <a:off x="7315200" y="3733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43859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ra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81534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010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Electrocardiogram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assess  cardiac </a:t>
            </a:r>
            <a:r>
              <a:rPr lang="en-US" dirty="0" smtClean="0"/>
              <a:t>rhythm </a:t>
            </a:r>
            <a:r>
              <a:rPr lang="en-US" dirty="0"/>
              <a:t>and conduction</a:t>
            </a:r>
            <a:r>
              <a:rPr lang="en-US" dirty="0" smtClean="0"/>
              <a:t>.</a:t>
            </a:r>
          </a:p>
          <a:p>
            <a:r>
              <a:rPr lang="en-US" dirty="0"/>
              <a:t>information about chamber  </a:t>
            </a:r>
            <a:r>
              <a:rPr lang="en-US" dirty="0" smtClean="0"/>
              <a:t>size.</a:t>
            </a:r>
          </a:p>
          <a:p>
            <a:r>
              <a:rPr lang="en-US" dirty="0" smtClean="0"/>
              <a:t>the  </a:t>
            </a:r>
            <a:r>
              <a:rPr lang="en-US" dirty="0"/>
              <a:t>main  test  used  to  assess  for </a:t>
            </a:r>
            <a:r>
              <a:rPr lang="en-US" dirty="0" smtClean="0"/>
              <a:t>myocardial </a:t>
            </a:r>
            <a:r>
              <a:rPr lang="en-US" dirty="0" err="1"/>
              <a:t>ischaemia</a:t>
            </a:r>
            <a:r>
              <a:rPr lang="en-US" dirty="0"/>
              <a:t> and infarction.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standard 12–lead </a:t>
            </a:r>
            <a:r>
              <a:rPr lang="en-US" dirty="0" smtClean="0"/>
              <a:t>ECG</a:t>
            </a:r>
          </a:p>
          <a:p>
            <a:r>
              <a:rPr lang="en-US" dirty="0"/>
              <a:t>Exercise (stress) </a:t>
            </a:r>
            <a:r>
              <a:rPr lang="en-US" dirty="0" smtClean="0"/>
              <a:t>ECG</a:t>
            </a:r>
          </a:p>
          <a:p>
            <a:r>
              <a:rPr lang="en-US" dirty="0"/>
              <a:t>Ambulatory ECG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281540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Finally, Check the Lung Fields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/>
          <a:lstStyle/>
          <a:p>
            <a:pPr algn="l" rtl="0"/>
            <a:r>
              <a:rPr lang="en-US" sz="3200" dirty="0"/>
              <a:t>Infiltrates</a:t>
            </a:r>
          </a:p>
          <a:p>
            <a:pPr algn="l" rtl="0"/>
            <a:r>
              <a:rPr lang="en-US" sz="3200" dirty="0"/>
              <a:t>Increased interstitial markings</a:t>
            </a:r>
          </a:p>
          <a:p>
            <a:pPr algn="l" rtl="0"/>
            <a:r>
              <a:rPr lang="en-US" sz="3200" dirty="0"/>
              <a:t>Masses</a:t>
            </a:r>
          </a:p>
          <a:p>
            <a:pPr algn="l" rtl="0"/>
            <a:r>
              <a:rPr lang="en-US" sz="3200" dirty="0"/>
              <a:t>Absence of normal margins</a:t>
            </a:r>
          </a:p>
          <a:p>
            <a:pPr algn="l" rtl="0"/>
            <a:r>
              <a:rPr lang="en-US" sz="3200" dirty="0"/>
              <a:t>Air </a:t>
            </a:r>
            <a:r>
              <a:rPr lang="en-US" sz="3200" dirty="0" err="1"/>
              <a:t>bronchograms</a:t>
            </a:r>
            <a:endParaRPr lang="en-US" sz="3200" dirty="0"/>
          </a:p>
          <a:p>
            <a:pPr algn="l" rtl="0"/>
            <a:r>
              <a:rPr lang="en-US" sz="3200" dirty="0"/>
              <a:t>Increased vascularity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731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ra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724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764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Hemothorax</a:t>
            </a:r>
            <a:endParaRPr lang="en-US"/>
          </a:p>
        </p:txBody>
      </p:sp>
      <p:pic>
        <p:nvPicPr>
          <p:cNvPr id="12291" name="Picture 3" descr="hemothorax x-ray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8600" y="1828800"/>
            <a:ext cx="8686800" cy="48006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8358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Chest X-ray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533400" y="1447800"/>
            <a:ext cx="7924800" cy="5181600"/>
          </a:xfrm>
        </p:spPr>
        <p:txBody>
          <a:bodyPr>
            <a:normAutofit/>
          </a:bodyPr>
          <a:lstStyle/>
          <a:p>
            <a:r>
              <a:rPr lang="en-US" sz="2000" dirty="0"/>
              <a:t>useful for </a:t>
            </a:r>
            <a:r>
              <a:rPr lang="en-US" sz="2000" dirty="0" smtClean="0"/>
              <a:t>determining the </a:t>
            </a:r>
            <a:r>
              <a:rPr lang="en-US" sz="2000" dirty="0"/>
              <a:t>size and shape of the </a:t>
            </a:r>
            <a:r>
              <a:rPr lang="en-US" sz="2000" dirty="0" smtClean="0"/>
              <a:t>heart.</a:t>
            </a:r>
          </a:p>
          <a:p>
            <a:r>
              <a:rPr lang="en-US" sz="2000" dirty="0"/>
              <a:t>determining </a:t>
            </a:r>
            <a:r>
              <a:rPr lang="en-US" sz="2000" dirty="0" smtClean="0"/>
              <a:t>the </a:t>
            </a:r>
            <a:r>
              <a:rPr lang="en-US" sz="2000" dirty="0"/>
              <a:t>state of the pulmonary blood vessels and </a:t>
            </a:r>
            <a:r>
              <a:rPr lang="en-US" sz="2000" dirty="0" smtClean="0"/>
              <a:t>lung  </a:t>
            </a:r>
            <a:r>
              <a:rPr lang="en-US" sz="2000" dirty="0"/>
              <a:t>fields. </a:t>
            </a:r>
            <a:endParaRPr lang="en-US" sz="2000" dirty="0" smtClean="0"/>
          </a:p>
          <a:p>
            <a:r>
              <a:rPr lang="en-US" sz="2000" dirty="0"/>
              <a:t>Most  information  is  given  by  a  </a:t>
            </a:r>
            <a:r>
              <a:rPr lang="en-US" sz="2000" dirty="0" err="1"/>
              <a:t>posteroanterior</a:t>
            </a:r>
            <a:r>
              <a:rPr lang="en-US" sz="2000" dirty="0"/>
              <a:t> (PA) projection taken in full inspiration</a:t>
            </a:r>
            <a:r>
              <a:rPr lang="en-US" sz="2000" dirty="0" smtClean="0"/>
              <a:t>.</a:t>
            </a:r>
          </a:p>
          <a:p>
            <a:r>
              <a:rPr lang="en-US" sz="2000" dirty="0" err="1"/>
              <a:t>Anteroposterior</a:t>
            </a:r>
            <a:r>
              <a:rPr lang="en-US" sz="2000" dirty="0"/>
              <a:t> (AP) projections are convenient </a:t>
            </a:r>
            <a:r>
              <a:rPr lang="en-US" sz="2000" dirty="0" smtClean="0"/>
              <a:t>result </a:t>
            </a:r>
            <a:r>
              <a:rPr lang="en-US" sz="2000" dirty="0"/>
              <a:t>in magnification of the </a:t>
            </a:r>
            <a:r>
              <a:rPr lang="en-US" sz="2000" dirty="0" smtClean="0"/>
              <a:t>cardiac </a:t>
            </a:r>
            <a:r>
              <a:rPr lang="en-US" sz="2000" dirty="0"/>
              <a:t>shadow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heart  size  can  be  made  by </a:t>
            </a:r>
            <a:r>
              <a:rPr lang="en-US" sz="2000" dirty="0" smtClean="0"/>
              <a:t>comparing  </a:t>
            </a:r>
            <a:r>
              <a:rPr lang="en-US" sz="2000" dirty="0"/>
              <a:t>the  maximum  width  of  the  cardiac  outline </a:t>
            </a:r>
            <a:r>
              <a:rPr lang="en-US" sz="2000" dirty="0" smtClean="0"/>
              <a:t>with </a:t>
            </a:r>
            <a:r>
              <a:rPr lang="en-US" sz="2000" dirty="0"/>
              <a:t>the maximum internal transverse diameter of the </a:t>
            </a:r>
            <a:r>
              <a:rPr lang="en-US" sz="2000" dirty="0" smtClean="0"/>
              <a:t>thoracic  </a:t>
            </a:r>
            <a:r>
              <a:rPr lang="en-US" sz="2000" dirty="0"/>
              <a:t>cavity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7219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/>
              <a:t>Chest X-ray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‘Cardiomegaly’  is  the  term  used  to describe an enlarged cardiac silhouette where the ‘cardiothoracic ratio’ is greater than 0.5.</a:t>
            </a:r>
          </a:p>
          <a:p>
            <a:pPr marL="0" indent="0">
              <a:buNone/>
            </a:pPr>
            <a:r>
              <a:rPr lang="en-US" dirty="0"/>
              <a:t>                      caused by chamber dilatation ( esp. LV ) &amp; pericardial  effusion.</a:t>
            </a:r>
          </a:p>
          <a:p>
            <a:r>
              <a:rPr lang="en-US" dirty="0"/>
              <a:t>Lateral  or  oblique  projections  may  be  useful  for detecting  pericardial  calcification  in  patients  with  constrictive pericarditis or a calcified thoracic aortic aneurysm</a:t>
            </a:r>
          </a:p>
          <a:p>
            <a:r>
              <a:rPr lang="en-US" dirty="0"/>
              <a:t>The lung fields on the chest X-ray may show congestion and </a:t>
            </a:r>
            <a:r>
              <a:rPr lang="en-US" dirty="0" err="1"/>
              <a:t>oedema</a:t>
            </a:r>
            <a:r>
              <a:rPr lang="en-US" dirty="0"/>
              <a:t> and Pleural effusions  in patients with heart failure.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61502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err="1" smtClean="0"/>
              <a:t>Pulmounary</a:t>
            </a:r>
            <a:r>
              <a:rPr lang="en-US" dirty="0" smtClean="0"/>
              <a:t> congestion </a:t>
            </a:r>
            <a:r>
              <a:rPr lang="en-US" dirty="0"/>
              <a:t>and </a:t>
            </a:r>
            <a:r>
              <a:rPr lang="en-US" dirty="0" err="1"/>
              <a:t>oedema</a:t>
            </a:r>
            <a:endParaRPr lang="en-US" dirty="0" smtClean="0"/>
          </a:p>
        </p:txBody>
      </p:sp>
      <p:pic>
        <p:nvPicPr>
          <p:cNvPr id="4" name="Picture 2" descr="rad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27042"/>
            <a:ext cx="5791200" cy="461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23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Pulmounary</a:t>
            </a:r>
            <a:r>
              <a:rPr lang="en-US" sz="2400" dirty="0" smtClean="0"/>
              <a:t> congestion </a:t>
            </a:r>
            <a:r>
              <a:rPr lang="en-US" sz="2400" dirty="0"/>
              <a:t>and </a:t>
            </a:r>
            <a:r>
              <a:rPr lang="en-US" sz="2400" dirty="0" err="1"/>
              <a:t>oedema</a:t>
            </a:r>
            <a:r>
              <a:rPr lang="en-US" sz="2400" dirty="0"/>
              <a:t> </a:t>
            </a:r>
            <a:r>
              <a:rPr lang="en-US" sz="2400" dirty="0" smtClean="0"/>
              <a:t> and </a:t>
            </a:r>
            <a:r>
              <a:rPr lang="en-US" sz="2400" dirty="0"/>
              <a:t>Pleural effusions</a:t>
            </a:r>
            <a:endParaRPr lang="ar-LY" sz="2400" dirty="0"/>
          </a:p>
        </p:txBody>
      </p:sp>
      <p:pic>
        <p:nvPicPr>
          <p:cNvPr id="4" name="Picture 5" descr="chf000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6123006" cy="385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4723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Pericardial effusion</a:t>
            </a:r>
            <a:endParaRPr lang="ar-LY" dirty="0"/>
          </a:p>
        </p:txBody>
      </p:sp>
      <p:pic>
        <p:nvPicPr>
          <p:cNvPr id="4" name="Picture 2" descr="http://www.google.com/url?source=imglanding&amp;ct=img&amp;q=http://3.bp.blogspot.com/-X34TGBUpUyM/T1ArfweXn-I/AAAAAAAAChQ/AAKY0mizOq4/s1600/Pericardial-Effusion.jpg&amp;sa=X&amp;ei=grXTT67VI4it8QPOjumwAw&amp;ved=0CAsQ8wc4Fg&amp;usg=AFQjCNFwIV-yfcXB3mtrieiRO-m5UTYd_w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69898"/>
            <a:ext cx="5054600" cy="439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7565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Pericardial calcification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constrictive pericarditis</a:t>
            </a:r>
            <a:endParaRPr lang="ar-LY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474421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302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Echocardiography (echo)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Two-dimensional echocardiography</a:t>
            </a:r>
          </a:p>
          <a:p>
            <a:r>
              <a:rPr lang="en-US" dirty="0"/>
              <a:t>Echocardiography,  or  cardiac  ultrasound,  is  obtained </a:t>
            </a:r>
            <a:r>
              <a:rPr lang="en-US" dirty="0" smtClean="0"/>
              <a:t>by  </a:t>
            </a:r>
            <a:r>
              <a:rPr lang="en-US" dirty="0"/>
              <a:t>placing  an  ultrasound  transducer  on  the  chest  wall </a:t>
            </a:r>
            <a:r>
              <a:rPr lang="en-US" dirty="0" smtClean="0"/>
              <a:t>to  </a:t>
            </a:r>
            <a:r>
              <a:rPr lang="en-US" dirty="0"/>
              <a:t>image  the  heart  structures  as  a  </a:t>
            </a:r>
            <a:r>
              <a:rPr lang="en-US" dirty="0" smtClean="0"/>
              <a:t>real-time. </a:t>
            </a:r>
          </a:p>
          <a:p>
            <a:r>
              <a:rPr lang="en-US" dirty="0" smtClean="0"/>
              <a:t>This </a:t>
            </a:r>
            <a:r>
              <a:rPr lang="en-US" dirty="0"/>
              <a:t>permits the rapid assessment of </a:t>
            </a:r>
            <a:r>
              <a:rPr lang="en-US" dirty="0" smtClean="0"/>
              <a:t>cardiac  </a:t>
            </a:r>
            <a:r>
              <a:rPr lang="en-US" dirty="0"/>
              <a:t>structure  and  function.  Left  ventricular  wall </a:t>
            </a:r>
            <a:r>
              <a:rPr lang="en-US" dirty="0" smtClean="0"/>
              <a:t>thickness  </a:t>
            </a:r>
            <a:r>
              <a:rPr lang="en-US" dirty="0"/>
              <a:t>and  ejection  fraction  can  be  </a:t>
            </a:r>
            <a:r>
              <a:rPr lang="en-US" dirty="0" smtClean="0"/>
              <a:t>estimated.</a:t>
            </a:r>
          </a:p>
          <a:p>
            <a:r>
              <a:rPr lang="en-US" dirty="0"/>
              <a:t>Common indications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Assessment of left ventricular function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Diagnosis and quantification of severity of valve disease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Identification of </a:t>
            </a:r>
            <a:r>
              <a:rPr lang="en-US" dirty="0" err="1" smtClean="0"/>
              <a:t>vegetations</a:t>
            </a:r>
            <a:r>
              <a:rPr lang="en-US" dirty="0" smtClean="0"/>
              <a:t> in endocarditis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Identification of structural heart disease in atrial fibrillation, cardiomyopathies</a:t>
            </a:r>
            <a:r>
              <a:rPr lang="en-US" dirty="0"/>
              <a:t>	</a:t>
            </a:r>
            <a:r>
              <a:rPr lang="en-US" dirty="0" smtClean="0"/>
              <a:t>or congenital heart disease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Detection of pericardial effusion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Identification of structural heart disease or </a:t>
            </a:r>
            <a:r>
              <a:rPr lang="en-US" dirty="0" err="1" smtClean="0"/>
              <a:t>intracardiac</a:t>
            </a:r>
            <a:r>
              <a:rPr lang="en-US" dirty="0" smtClean="0"/>
              <a:t> thrombus in systemic embolism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9440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(stress) </a:t>
            </a:r>
            <a:r>
              <a:rPr lang="en-US" dirty="0" smtClean="0"/>
              <a:t>ECG</a:t>
            </a:r>
            <a:endParaRPr lang="ar-LY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93519"/>
            <a:ext cx="3680283" cy="401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t1.gstatic.com/images?q=tbn:ANd9GcSURuNNoEiXTw-dCP5xXdDeaM48FagXFCzUGGGh3uzhhm19uTNV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3324922" cy="40048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59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Doppler echocardiography</a:t>
            </a:r>
          </a:p>
          <a:p>
            <a:r>
              <a:rPr lang="en-US" dirty="0"/>
              <a:t>This depends on the Doppler principle that sound waves </a:t>
            </a:r>
            <a:r>
              <a:rPr lang="en-US" dirty="0" smtClean="0"/>
              <a:t>reflected </a:t>
            </a:r>
            <a:r>
              <a:rPr lang="en-US" dirty="0"/>
              <a:t>from moving objects, such as </a:t>
            </a:r>
            <a:r>
              <a:rPr lang="en-US" dirty="0" err="1"/>
              <a:t>intracardiac</a:t>
            </a:r>
            <a:r>
              <a:rPr lang="en-US" dirty="0"/>
              <a:t> red </a:t>
            </a:r>
            <a:r>
              <a:rPr lang="en-US" dirty="0" smtClean="0"/>
              <a:t>blood  cells,</a:t>
            </a:r>
          </a:p>
          <a:p>
            <a:r>
              <a:rPr lang="en-US" dirty="0" smtClean="0"/>
              <a:t>Doppler  echocardiography  </a:t>
            </a:r>
            <a:r>
              <a:rPr lang="en-US" dirty="0"/>
              <a:t>can be  used  to </a:t>
            </a:r>
            <a:r>
              <a:rPr lang="en-US" dirty="0" smtClean="0"/>
              <a:t>detect  </a:t>
            </a:r>
            <a:r>
              <a:rPr lang="en-US" dirty="0" err="1"/>
              <a:t>valvular</a:t>
            </a:r>
            <a:r>
              <a:rPr lang="en-US" dirty="0"/>
              <a:t>  </a:t>
            </a:r>
            <a:r>
              <a:rPr lang="en-US" dirty="0" smtClean="0"/>
              <a:t>regurgitation.</a:t>
            </a:r>
          </a:p>
          <a:p>
            <a:r>
              <a:rPr lang="en-US" dirty="0">
                <a:solidFill>
                  <a:srgbClr val="FF0000"/>
                </a:solidFill>
              </a:rPr>
              <a:t>Advanced  techniques  include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three-dimensional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echocardiography</a:t>
            </a:r>
            <a:r>
              <a:rPr lang="en-US" dirty="0"/>
              <a:t>,  </a:t>
            </a:r>
            <a:endParaRPr lang="en-US" dirty="0" smtClean="0"/>
          </a:p>
          <a:p>
            <a:r>
              <a:rPr lang="en-US" dirty="0" smtClean="0"/>
              <a:t>intravascular  </a:t>
            </a:r>
            <a:r>
              <a:rPr lang="en-US" dirty="0"/>
              <a:t>ultrasound  (defines </a:t>
            </a:r>
            <a:r>
              <a:rPr lang="en-US" dirty="0" smtClean="0"/>
              <a:t>vessel </a:t>
            </a:r>
            <a:r>
              <a:rPr lang="en-US" dirty="0"/>
              <a:t>wall abnormalities and guides coronary intervention</a:t>
            </a:r>
            <a:r>
              <a:rPr lang="en-US" dirty="0" smtClean="0"/>
              <a:t>),</a:t>
            </a:r>
          </a:p>
          <a:p>
            <a:r>
              <a:rPr lang="en-US" dirty="0" smtClean="0"/>
              <a:t> </a:t>
            </a:r>
            <a:r>
              <a:rPr lang="en-US" dirty="0" err="1"/>
              <a:t>intracardiac</a:t>
            </a:r>
            <a:r>
              <a:rPr lang="en-US" dirty="0"/>
              <a:t> ultrasound (provides high-resolution </a:t>
            </a:r>
            <a:r>
              <a:rPr lang="en-US" dirty="0" smtClean="0"/>
              <a:t>images</a:t>
            </a:r>
            <a:r>
              <a:rPr lang="en-US" dirty="0"/>
              <a:t>)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tissue  Doppler  </a:t>
            </a:r>
            <a:r>
              <a:rPr lang="en-US" dirty="0" smtClean="0"/>
              <a:t>imaging  </a:t>
            </a:r>
            <a:r>
              <a:rPr lang="en-US" dirty="0"/>
              <a:t>(quantifies myocardial contractility and diastolic function).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73206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5654" y="1295400"/>
            <a:ext cx="3829050" cy="411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93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9811" y="914400"/>
            <a:ext cx="5981589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85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Content Placeholder 3" descr="C:\Documents and Settings\user\My Documents\My Pictures\4_chamber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1674494"/>
            <a:ext cx="4657643" cy="4040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441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Transoesophageal</a:t>
            </a:r>
            <a:r>
              <a:rPr lang="en-US" sz="2800" dirty="0"/>
              <a:t> </a:t>
            </a:r>
            <a:r>
              <a:rPr lang="en-US" sz="2800" dirty="0" smtClean="0"/>
              <a:t>echocardiography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TTE sometimes  </a:t>
            </a:r>
            <a:r>
              <a:rPr lang="en-US" dirty="0"/>
              <a:t>produces </a:t>
            </a:r>
            <a:r>
              <a:rPr lang="en-US" dirty="0" smtClean="0"/>
              <a:t>poor  </a:t>
            </a:r>
            <a:r>
              <a:rPr lang="en-US" dirty="0"/>
              <a:t>images,  especially  if  the  patient  is  overweight  or </a:t>
            </a:r>
            <a:r>
              <a:rPr lang="en-US" dirty="0" smtClean="0"/>
              <a:t>has </a:t>
            </a:r>
            <a:r>
              <a:rPr lang="en-US" dirty="0"/>
              <a:t>obstructive airways disease.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structures are difficult to </a:t>
            </a:r>
            <a:r>
              <a:rPr lang="en-US" dirty="0" err="1"/>
              <a:t>visualise</a:t>
            </a:r>
            <a:r>
              <a:rPr lang="en-US" dirty="0"/>
              <a:t> in transthoracic views, such as the left </a:t>
            </a:r>
            <a:r>
              <a:rPr lang="en-US" dirty="0" smtClean="0"/>
              <a:t>atrial  </a:t>
            </a:r>
            <a:r>
              <a:rPr lang="en-US" dirty="0"/>
              <a:t>appendage,  pulmonary  veins,  thoracic  aorta  and </a:t>
            </a:r>
            <a:r>
              <a:rPr lang="en-US" dirty="0" err="1" smtClean="0"/>
              <a:t>interatrial</a:t>
            </a:r>
            <a:r>
              <a:rPr lang="en-US" dirty="0" smtClean="0"/>
              <a:t> </a:t>
            </a:r>
            <a:r>
              <a:rPr lang="en-US" dirty="0"/>
              <a:t>septum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TOE uses </a:t>
            </a:r>
            <a:r>
              <a:rPr lang="en-US" dirty="0"/>
              <a:t>an endoscope-like ultrasound probe which </a:t>
            </a:r>
            <a:r>
              <a:rPr lang="en-US" dirty="0" smtClean="0"/>
              <a:t>is </a:t>
            </a:r>
            <a:r>
              <a:rPr lang="en-US" dirty="0"/>
              <a:t>passed into the </a:t>
            </a:r>
            <a:r>
              <a:rPr lang="en-US" dirty="0" err="1"/>
              <a:t>oesophagus</a:t>
            </a:r>
            <a:r>
              <a:rPr lang="en-US" dirty="0"/>
              <a:t> under light sedation and </a:t>
            </a:r>
            <a:r>
              <a:rPr lang="en-US" dirty="0" smtClean="0"/>
              <a:t>positioned </a:t>
            </a:r>
            <a:r>
              <a:rPr lang="en-US" dirty="0"/>
              <a:t>behind the 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This produces high-resolution </a:t>
            </a:r>
            <a:r>
              <a:rPr lang="en-US" dirty="0" smtClean="0"/>
              <a:t>images</a:t>
            </a:r>
            <a:r>
              <a:rPr lang="en-US" dirty="0"/>
              <a:t>, which makes the technique particularly valuable for investigating patients with prosthetic (especially </a:t>
            </a:r>
            <a:r>
              <a:rPr lang="en-US" dirty="0" smtClean="0"/>
              <a:t>mitral</a:t>
            </a:r>
            <a:r>
              <a:rPr lang="en-US" dirty="0"/>
              <a:t>) valve dysfunction, congenital abnormalities (e.g. </a:t>
            </a:r>
            <a:r>
              <a:rPr lang="en-US" dirty="0" smtClean="0"/>
              <a:t>atrial </a:t>
            </a:r>
            <a:r>
              <a:rPr lang="en-US" dirty="0" err="1"/>
              <a:t>septal</a:t>
            </a:r>
            <a:r>
              <a:rPr lang="en-US" dirty="0"/>
              <a:t> defect), aortic dissection, infective endocarditis  (</a:t>
            </a:r>
            <a:r>
              <a:rPr lang="en-US" dirty="0" err="1"/>
              <a:t>vegetations</a:t>
            </a:r>
            <a:r>
              <a:rPr lang="en-US" dirty="0"/>
              <a:t>  that  are  too  small  to  be  detected  by </a:t>
            </a:r>
            <a:r>
              <a:rPr lang="en-US" dirty="0" smtClean="0"/>
              <a:t>transthoracic  </a:t>
            </a:r>
            <a:r>
              <a:rPr lang="en-US" dirty="0"/>
              <a:t>echocardiography)  and  systemic  embolism (</a:t>
            </a:r>
            <a:r>
              <a:rPr lang="en-US" dirty="0" err="1"/>
              <a:t>intracardiac</a:t>
            </a:r>
            <a:r>
              <a:rPr lang="en-US" dirty="0"/>
              <a:t> thrombus or masses).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66333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4876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82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47800"/>
            <a:ext cx="4572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867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</a:t>
            </a:r>
            <a:r>
              <a:rPr lang="en-US" dirty="0" smtClean="0"/>
              <a:t>echocardiography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Stress </a:t>
            </a:r>
            <a:r>
              <a:rPr lang="en-US" dirty="0"/>
              <a:t>echocardiography is used to investigate patients </a:t>
            </a:r>
            <a:r>
              <a:rPr lang="en-US" dirty="0" smtClean="0"/>
              <a:t>with </a:t>
            </a:r>
            <a:r>
              <a:rPr lang="en-US" dirty="0"/>
              <a:t>suspected coronary artery disease who are unsuitable for exercise stress testing, such as those with mobility  problems  or  pre-existing  bundle  branch  block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</a:t>
            </a:r>
            <a:r>
              <a:rPr lang="en-US" dirty="0"/>
              <a:t>A </a:t>
            </a:r>
            <a:r>
              <a:rPr lang="en-US" dirty="0" smtClean="0"/>
              <a:t>two-dimensional  </a:t>
            </a:r>
            <a:r>
              <a:rPr lang="en-US" dirty="0"/>
              <a:t>echo  is  performed  before  and  after </a:t>
            </a:r>
            <a:r>
              <a:rPr lang="en-US" dirty="0" smtClean="0"/>
              <a:t>infusion  </a:t>
            </a:r>
            <a:r>
              <a:rPr lang="en-US" dirty="0"/>
              <a:t>of  a  moderate  to  high  dose  of  an  inotrope, </a:t>
            </a:r>
            <a:r>
              <a:rPr lang="en-US" dirty="0" smtClean="0"/>
              <a:t>such  </a:t>
            </a:r>
            <a:r>
              <a:rPr lang="en-US" dirty="0"/>
              <a:t>as  </a:t>
            </a:r>
            <a:r>
              <a:rPr lang="en-US" dirty="0" err="1"/>
              <a:t>dobutamine</a:t>
            </a:r>
            <a:r>
              <a:rPr lang="en-US" dirty="0"/>
              <a:t>.  Myocardial  segments  with  poor </a:t>
            </a:r>
            <a:r>
              <a:rPr lang="en-US" dirty="0" smtClean="0"/>
              <a:t>perfusion </a:t>
            </a:r>
            <a:r>
              <a:rPr lang="en-US" dirty="0"/>
              <a:t>become </a:t>
            </a:r>
            <a:r>
              <a:rPr lang="en-US" dirty="0" err="1"/>
              <a:t>ischaemic</a:t>
            </a:r>
            <a:r>
              <a:rPr lang="en-US" dirty="0"/>
              <a:t> and contract poorly under </a:t>
            </a:r>
            <a:r>
              <a:rPr lang="en-US" dirty="0" smtClean="0"/>
              <a:t>stress</a:t>
            </a:r>
            <a:r>
              <a:rPr lang="en-US" dirty="0"/>
              <a:t>,  showing  as  a  wall  motion  abnormality  on  the </a:t>
            </a:r>
            <a:r>
              <a:rPr lang="en-US" dirty="0" smtClean="0"/>
              <a:t>scan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Stress  echocardiography  is  sometimes  used  to </a:t>
            </a:r>
            <a:r>
              <a:rPr lang="en-US" dirty="0" smtClean="0"/>
              <a:t>examine </a:t>
            </a:r>
            <a:r>
              <a:rPr lang="en-US" dirty="0"/>
              <a:t>myocardial viability in patients with impaired </a:t>
            </a:r>
            <a:r>
              <a:rPr lang="en-US" dirty="0" smtClean="0"/>
              <a:t>left  </a:t>
            </a:r>
            <a:r>
              <a:rPr lang="en-US" dirty="0"/>
              <a:t>ventricular  function.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Low-dose  </a:t>
            </a:r>
            <a:r>
              <a:rPr lang="en-US" dirty="0" err="1"/>
              <a:t>dobutamine</a:t>
            </a:r>
            <a:r>
              <a:rPr lang="en-US" dirty="0"/>
              <a:t>  can </a:t>
            </a:r>
            <a:r>
              <a:rPr lang="en-US" dirty="0" smtClean="0"/>
              <a:t>induce  </a:t>
            </a:r>
            <a:r>
              <a:rPr lang="en-US" dirty="0"/>
              <a:t>contraction  in  ‘hibernating’  myocardium;  such </a:t>
            </a:r>
            <a:r>
              <a:rPr lang="en-US" dirty="0" smtClean="0"/>
              <a:t>patients  </a:t>
            </a:r>
            <a:r>
              <a:rPr lang="en-US" dirty="0"/>
              <a:t>may  benefit  from  bypass  surgery  or  percutaneous coronary intervention.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28459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Computed tomographic imaging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CT is  </a:t>
            </a:r>
            <a:r>
              <a:rPr lang="en-US" dirty="0"/>
              <a:t>useful  for  imaging  the </a:t>
            </a:r>
            <a:r>
              <a:rPr lang="en-US" dirty="0" smtClean="0"/>
              <a:t>cardiac </a:t>
            </a:r>
            <a:r>
              <a:rPr lang="en-US" dirty="0"/>
              <a:t>chambers, great vessels, pericardium, and </a:t>
            </a:r>
            <a:r>
              <a:rPr lang="en-US" dirty="0" err="1"/>
              <a:t>mediastinal</a:t>
            </a:r>
            <a:r>
              <a:rPr lang="en-US" dirty="0"/>
              <a:t>  structures  and  masses.  </a:t>
            </a:r>
            <a:endParaRPr lang="en-US" dirty="0" smtClean="0"/>
          </a:p>
          <a:p>
            <a:r>
              <a:rPr lang="en-US" dirty="0" err="1" smtClean="0"/>
              <a:t>Multidetector</a:t>
            </a:r>
            <a:r>
              <a:rPr lang="en-US" dirty="0" smtClean="0"/>
              <a:t>  </a:t>
            </a:r>
            <a:r>
              <a:rPr lang="en-US" dirty="0"/>
              <a:t>scanners </a:t>
            </a:r>
            <a:r>
              <a:rPr lang="en-US" dirty="0" smtClean="0"/>
              <a:t>can </a:t>
            </a:r>
            <a:r>
              <a:rPr lang="en-US" dirty="0"/>
              <a:t>acquire up to 320 slices per rotation, allowing very </a:t>
            </a:r>
            <a:r>
              <a:rPr lang="en-US" dirty="0" smtClean="0"/>
              <a:t>high-resolution </a:t>
            </a:r>
            <a:r>
              <a:rPr lang="en-US" dirty="0"/>
              <a:t>imaging. </a:t>
            </a:r>
            <a:endParaRPr lang="en-US" dirty="0" smtClean="0"/>
          </a:p>
          <a:p>
            <a:r>
              <a:rPr lang="en-US" dirty="0" smtClean="0"/>
              <a:t>CT </a:t>
            </a:r>
            <a:r>
              <a:rPr lang="en-US" dirty="0"/>
              <a:t>is often performed using a </a:t>
            </a:r>
            <a:r>
              <a:rPr lang="en-US" dirty="0" smtClean="0"/>
              <a:t>timed </a:t>
            </a:r>
            <a:r>
              <a:rPr lang="en-US" dirty="0"/>
              <a:t>injection of X-ray contrast to produce clear images </a:t>
            </a:r>
            <a:r>
              <a:rPr lang="en-US" dirty="0" smtClean="0"/>
              <a:t>of  </a:t>
            </a:r>
            <a:r>
              <a:rPr lang="en-US" dirty="0"/>
              <a:t>blood  vessels  and  associated  pathologies.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Contrast </a:t>
            </a:r>
            <a:r>
              <a:rPr lang="en-US" dirty="0" smtClean="0"/>
              <a:t>scans </a:t>
            </a:r>
            <a:r>
              <a:rPr lang="en-US" dirty="0"/>
              <a:t>are very useful for imaging the aorta in suspected </a:t>
            </a:r>
            <a:r>
              <a:rPr lang="en-US" dirty="0" smtClean="0"/>
              <a:t>aortic </a:t>
            </a:r>
            <a:r>
              <a:rPr lang="en-US" dirty="0"/>
              <a:t>dissection </a:t>
            </a:r>
            <a:r>
              <a:rPr lang="en-US" dirty="0" smtClean="0"/>
              <a:t>and </a:t>
            </a:r>
            <a:r>
              <a:rPr lang="en-US" dirty="0"/>
              <a:t>the pulmonary  arteries  and  branches  in  suspected  pulmonary </a:t>
            </a:r>
            <a:r>
              <a:rPr lang="en-US" dirty="0" smtClean="0"/>
              <a:t>embolism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172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used </a:t>
            </a:r>
            <a:r>
              <a:rPr lang="en-US" sz="2000" dirty="0"/>
              <a:t>for quantification </a:t>
            </a:r>
            <a:r>
              <a:rPr lang="en-US" sz="2000" dirty="0" smtClean="0"/>
              <a:t>of </a:t>
            </a:r>
            <a:r>
              <a:rPr lang="en-US" sz="2000" dirty="0"/>
              <a:t>coronary artery </a:t>
            </a:r>
            <a:r>
              <a:rPr lang="en-US" sz="2000" dirty="0" smtClean="0"/>
              <a:t>calcification.  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modern  </a:t>
            </a:r>
            <a:r>
              <a:rPr lang="en-US" sz="2000" dirty="0" err="1"/>
              <a:t>multidetector</a:t>
            </a:r>
            <a:r>
              <a:rPr lang="en-US" sz="2000" dirty="0"/>
              <a:t> scanning allows non-invasive coronary angiography 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CT coronary angiography is particularly  useful  in  the  initial  elective  assessment  of </a:t>
            </a:r>
            <a:r>
              <a:rPr lang="en-US" sz="2000" dirty="0" smtClean="0"/>
              <a:t>patients </a:t>
            </a:r>
            <a:r>
              <a:rPr lang="en-US" sz="2000" dirty="0"/>
              <a:t>with chest pain </a:t>
            </a:r>
            <a:r>
              <a:rPr lang="en-US" sz="2000" dirty="0" smtClean="0"/>
              <a:t> </a:t>
            </a:r>
            <a:r>
              <a:rPr lang="en-US" sz="2000" dirty="0"/>
              <a:t>that  is,  excluding  the  presence  of  coronary </a:t>
            </a:r>
            <a:r>
              <a:rPr lang="en-US" sz="2000" dirty="0" smtClean="0"/>
              <a:t>artery </a:t>
            </a:r>
            <a:r>
              <a:rPr lang="en-US" sz="2000" dirty="0"/>
              <a:t>disease. </a:t>
            </a:r>
            <a:endParaRPr lang="en-US" sz="2000" dirty="0" smtClean="0"/>
          </a:p>
          <a:p>
            <a:r>
              <a:rPr lang="en-US" sz="2000" dirty="0" smtClean="0"/>
              <a:t>Modern </a:t>
            </a:r>
            <a:r>
              <a:rPr lang="en-US" sz="2000" dirty="0"/>
              <a:t>volume scanners are also able to </a:t>
            </a:r>
            <a:r>
              <a:rPr lang="en-US" sz="2000" dirty="0" smtClean="0"/>
              <a:t>assess </a:t>
            </a:r>
            <a:r>
              <a:rPr lang="en-US" sz="2000" dirty="0"/>
              <a:t>myocardial perfusion, often at the same sitting.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xmlns="" val="314719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(stress) </a:t>
            </a:r>
            <a:r>
              <a:rPr lang="en-US" dirty="0" smtClean="0"/>
              <a:t>ECG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used </a:t>
            </a:r>
            <a:r>
              <a:rPr lang="en-US" dirty="0"/>
              <a:t>to detect myocardial  </a:t>
            </a:r>
            <a:r>
              <a:rPr lang="en-US" dirty="0" err="1"/>
              <a:t>ischaemia</a:t>
            </a:r>
            <a:r>
              <a:rPr lang="en-US" dirty="0"/>
              <a:t>  during  physical  stress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helpful  </a:t>
            </a:r>
            <a:r>
              <a:rPr lang="en-US" dirty="0"/>
              <a:t>in </a:t>
            </a:r>
            <a:r>
              <a:rPr lang="en-US" dirty="0" smtClean="0"/>
              <a:t>the </a:t>
            </a:r>
            <a:r>
              <a:rPr lang="en-US" dirty="0"/>
              <a:t>diagnosis of coronary artery disease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 12-lead ECG </a:t>
            </a:r>
            <a:r>
              <a:rPr lang="en-US" dirty="0" smtClean="0"/>
              <a:t>is  </a:t>
            </a:r>
            <a:r>
              <a:rPr lang="en-US" dirty="0"/>
              <a:t>recorded  during  exercise  on  a  treadmill  or  bicycle </a:t>
            </a:r>
            <a:r>
              <a:rPr lang="en-US" dirty="0" smtClean="0"/>
              <a:t>ergometer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limb electrodes are placed on the shoulders  and  hips  rather  than  the  wrists  and  ankles.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 Bruce Protocol is the most commonly used for testing</a:t>
            </a:r>
            <a:r>
              <a:rPr lang="en-US" dirty="0" smtClean="0"/>
              <a:t>.</a:t>
            </a:r>
          </a:p>
          <a:p>
            <a:r>
              <a:rPr lang="en-US" dirty="0"/>
              <a:t>BP is recorded and symptoms assessed throughout the </a:t>
            </a:r>
            <a:r>
              <a:rPr lang="en-US" dirty="0" smtClean="0"/>
              <a:t>test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 A test is ‘positive’ if </a:t>
            </a:r>
            <a:r>
              <a:rPr lang="en-US" dirty="0" err="1"/>
              <a:t>anginal</a:t>
            </a:r>
            <a:r>
              <a:rPr lang="en-US" dirty="0"/>
              <a:t> pain occurs, BP </a:t>
            </a:r>
            <a:r>
              <a:rPr lang="en-US" dirty="0" smtClean="0"/>
              <a:t>falls </a:t>
            </a:r>
            <a:r>
              <a:rPr lang="en-US" dirty="0"/>
              <a:t>or fails to increase, or if there are ST segment shifts </a:t>
            </a:r>
            <a:r>
              <a:rPr lang="en-US" dirty="0" smtClean="0"/>
              <a:t>of  </a:t>
            </a:r>
            <a:r>
              <a:rPr lang="en-US" dirty="0"/>
              <a:t>more  than  1 mm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2326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3657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Contrast  CT scan </a:t>
            </a:r>
          </a:p>
          <a:p>
            <a:pPr>
              <a:buClr>
                <a:srgbClr val="C00000"/>
              </a:buClr>
              <a:defRPr/>
            </a:pPr>
            <a:r>
              <a:rPr lang="en-US" sz="2400" dirty="0"/>
              <a:t> </a:t>
            </a:r>
            <a:r>
              <a:rPr lang="en-US" sz="2800" dirty="0"/>
              <a:t>Acute type A AD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/>
              <a:t> Enlargement of the ascending aorta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/>
              <a:t> intimal flap (arrow) in the ascending and descending aorta.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/>
              <a:t> Both the true lumen (TL) and false lumen are </a:t>
            </a:r>
            <a:r>
              <a:rPr lang="en-US" sz="2800" dirty="0" err="1"/>
              <a:t>opacified</a:t>
            </a:r>
            <a:r>
              <a:rPr lang="en-US" sz="2800" dirty="0"/>
              <a:t> with contrast </a:t>
            </a:r>
          </a:p>
          <a:p>
            <a:endParaRPr lang="en-US" dirty="0"/>
          </a:p>
        </p:txBody>
      </p:sp>
      <p:pic>
        <p:nvPicPr>
          <p:cNvPr id="5" name="Content Placeholder 3" descr="Ao dissection.gif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114800" y="1981200"/>
            <a:ext cx="3960498" cy="321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923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resonance </a:t>
            </a:r>
            <a:r>
              <a:rPr lang="en-US" dirty="0" smtClean="0"/>
              <a:t>imaging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MRI </a:t>
            </a:r>
            <a:r>
              <a:rPr lang="en-US" dirty="0"/>
              <a:t>requires no </a:t>
            </a:r>
            <a:r>
              <a:rPr lang="en-US" dirty="0" err="1"/>
              <a:t>ionising</a:t>
            </a:r>
            <a:r>
              <a:rPr lang="en-US" dirty="0"/>
              <a:t> </a:t>
            </a:r>
            <a:r>
              <a:rPr lang="en-US" dirty="0" smtClean="0"/>
              <a:t>radiation  </a:t>
            </a:r>
            <a:r>
              <a:rPr lang="en-US" dirty="0"/>
              <a:t>and  can  be  used  to  generate  cross-sectional </a:t>
            </a:r>
            <a:r>
              <a:rPr lang="en-US" dirty="0" smtClean="0"/>
              <a:t>images </a:t>
            </a:r>
            <a:r>
              <a:rPr lang="en-US" dirty="0"/>
              <a:t>of the heart, lungs and </a:t>
            </a:r>
            <a:r>
              <a:rPr lang="en-US" dirty="0" err="1"/>
              <a:t>mediastinal</a:t>
            </a:r>
            <a:r>
              <a:rPr lang="en-US" dirty="0"/>
              <a:t> structures. </a:t>
            </a:r>
            <a:endParaRPr lang="en-US" dirty="0" smtClean="0"/>
          </a:p>
          <a:p>
            <a:r>
              <a:rPr lang="en-US" dirty="0" smtClean="0"/>
              <a:t>It provides  </a:t>
            </a:r>
            <a:r>
              <a:rPr lang="en-US" dirty="0"/>
              <a:t>better  differentiation  of  soft  tissue  structures </a:t>
            </a:r>
            <a:r>
              <a:rPr lang="en-US" dirty="0" smtClean="0"/>
              <a:t>than </a:t>
            </a:r>
            <a:r>
              <a:rPr lang="en-US" dirty="0"/>
              <a:t>CT but is poor at demonstrating calcification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MRI </a:t>
            </a:r>
            <a:r>
              <a:rPr lang="en-US" dirty="0" smtClean="0"/>
              <a:t>scans  </a:t>
            </a:r>
            <a:r>
              <a:rPr lang="en-US" dirty="0"/>
              <a:t>allowing the scanner </a:t>
            </a:r>
            <a:r>
              <a:rPr lang="en-US" dirty="0" smtClean="0"/>
              <a:t>to </a:t>
            </a:r>
            <a:r>
              <a:rPr lang="en-US" dirty="0"/>
              <a:t>produce moving images of the heart and </a:t>
            </a:r>
            <a:r>
              <a:rPr lang="en-US" dirty="0" err="1"/>
              <a:t>mediastinal</a:t>
            </a:r>
            <a:r>
              <a:rPr lang="en-US" dirty="0"/>
              <a:t> </a:t>
            </a:r>
            <a:r>
              <a:rPr lang="en-US" dirty="0" smtClean="0"/>
              <a:t>structures  </a:t>
            </a:r>
            <a:r>
              <a:rPr lang="en-US" dirty="0"/>
              <a:t>throughout  the  cardiac  cycle.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MRI  is  </a:t>
            </a:r>
            <a:r>
              <a:rPr lang="en-US" dirty="0" smtClean="0"/>
              <a:t>very </a:t>
            </a:r>
            <a:r>
              <a:rPr lang="en-US" dirty="0"/>
              <a:t>useful for imaging the aorta, including suspected dissection </a:t>
            </a:r>
            <a:r>
              <a:rPr lang="en-US" dirty="0" smtClean="0"/>
              <a:t>.</a:t>
            </a:r>
          </a:p>
          <a:p>
            <a:r>
              <a:rPr lang="en-US" dirty="0"/>
              <a:t>can define the anatomy of the heart and great vessels in patients with congenital heart  disease. </a:t>
            </a: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235902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useful  </a:t>
            </a:r>
            <a:r>
              <a:rPr lang="en-US" dirty="0"/>
              <a:t>for  detecting  infiltrative </a:t>
            </a:r>
            <a:r>
              <a:rPr lang="en-US" dirty="0" smtClean="0"/>
              <a:t>conditions </a:t>
            </a:r>
            <a:r>
              <a:rPr lang="en-US" dirty="0"/>
              <a:t>affecting the heart.</a:t>
            </a:r>
          </a:p>
          <a:p>
            <a:r>
              <a:rPr lang="en-US" dirty="0" smtClean="0"/>
              <a:t>allows </a:t>
            </a:r>
            <a:r>
              <a:rPr lang="en-US" dirty="0"/>
              <a:t>quantification of blood flow across </a:t>
            </a:r>
            <a:r>
              <a:rPr lang="en-US" dirty="0" err="1"/>
              <a:t>regurgitant</a:t>
            </a:r>
            <a:r>
              <a:rPr lang="en-US" dirty="0"/>
              <a:t> or </a:t>
            </a:r>
            <a:r>
              <a:rPr lang="en-US" dirty="0" err="1"/>
              <a:t>stenotic</a:t>
            </a:r>
            <a:r>
              <a:rPr lang="en-US" dirty="0"/>
              <a:t> valves. 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 </a:t>
            </a:r>
            <a:r>
              <a:rPr lang="en-US" dirty="0"/>
              <a:t>regional  wall  motion  in </a:t>
            </a:r>
            <a:r>
              <a:rPr lang="en-US" dirty="0" smtClean="0"/>
              <a:t>patients  </a:t>
            </a:r>
            <a:r>
              <a:rPr lang="en-US" dirty="0"/>
              <a:t>with  suspected  coronary  disease  or  cardiomyopathy.  </a:t>
            </a:r>
            <a:endParaRPr lang="en-US" dirty="0" smtClean="0"/>
          </a:p>
          <a:p>
            <a:r>
              <a:rPr lang="en-US" dirty="0" smtClean="0"/>
              <a:t>The  </a:t>
            </a:r>
            <a:r>
              <a:rPr lang="en-US" dirty="0"/>
              <a:t>RV  is  difficult  to  assess  using  echocardiography because of its retrosternal position but is readily </a:t>
            </a:r>
            <a:r>
              <a:rPr lang="en-US" dirty="0" err="1"/>
              <a:t>visualised</a:t>
            </a:r>
            <a:r>
              <a:rPr lang="en-US" dirty="0"/>
              <a:t> with MRI</a:t>
            </a:r>
            <a:r>
              <a:rPr lang="en-US" dirty="0" smtClean="0"/>
              <a:t>.</a:t>
            </a:r>
          </a:p>
          <a:p>
            <a:r>
              <a:rPr lang="en-US" dirty="0"/>
              <a:t>assess myocardial perfusion  and  viability</a:t>
            </a:r>
            <a:r>
              <a:rPr lang="en-US" dirty="0" smtClean="0"/>
              <a:t>.</a:t>
            </a:r>
          </a:p>
          <a:p>
            <a:r>
              <a:rPr lang="en-US" dirty="0"/>
              <a:t>identifying  those </a:t>
            </a:r>
            <a:r>
              <a:rPr lang="en-US" dirty="0" smtClean="0"/>
              <a:t>with  </a:t>
            </a:r>
            <a:r>
              <a:rPr lang="en-US" dirty="0"/>
              <a:t>myocardial  infiltration  such  as  that  seen  with </a:t>
            </a:r>
            <a:r>
              <a:rPr lang="en-US" dirty="0" err="1" smtClean="0"/>
              <a:t>sarcoid</a:t>
            </a:r>
            <a:r>
              <a:rPr lang="en-US" dirty="0" smtClean="0"/>
              <a:t> </a:t>
            </a:r>
            <a:r>
              <a:rPr lang="en-US" dirty="0"/>
              <a:t>heart disease and right ventricular dysplasia.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081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76800"/>
            <a:ext cx="8610600" cy="1676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b="1" dirty="0"/>
              <a:t>A,</a:t>
            </a:r>
            <a:r>
              <a:rPr lang="en-US" sz="2400" dirty="0"/>
              <a:t> MRI demonstrating type A aortic dissection with an intimal flap.</a:t>
            </a:r>
            <a:br>
              <a:rPr lang="en-US" sz="2400" dirty="0"/>
            </a:br>
            <a:r>
              <a:rPr lang="en-US" sz="2400" b="1" dirty="0"/>
              <a:t>B,</a:t>
            </a:r>
            <a:r>
              <a:rPr lang="en-US" sz="2400" dirty="0"/>
              <a:t> MRI of a chronic type B aortic dissection with intimal flap (</a:t>
            </a:r>
            <a:r>
              <a:rPr lang="en-US" sz="2400" b="1" dirty="0"/>
              <a:t>arrows</a:t>
            </a:r>
            <a:r>
              <a:rPr lang="en-US" sz="2400" dirty="0"/>
              <a:t>) and aneurysmal enlargement of the proximal descending aorta.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7776" y="152400"/>
            <a:ext cx="8770776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3103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</a:t>
            </a:r>
            <a:r>
              <a:rPr lang="en-US" dirty="0" err="1" smtClean="0"/>
              <a:t>catheterisation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</a:t>
            </a:r>
            <a:r>
              <a:rPr lang="en-US" dirty="0"/>
              <a:t>involves passage of a </a:t>
            </a:r>
            <a:r>
              <a:rPr lang="en-US" dirty="0" err="1"/>
              <a:t>preshaped</a:t>
            </a:r>
            <a:r>
              <a:rPr lang="en-US" dirty="0"/>
              <a:t> catheter via a vein </a:t>
            </a:r>
            <a:r>
              <a:rPr lang="en-US" dirty="0" smtClean="0"/>
              <a:t>or  </a:t>
            </a:r>
            <a:r>
              <a:rPr lang="en-US" dirty="0"/>
              <a:t>artery  into  the  heart  under  X-ray  guidance,  which </a:t>
            </a:r>
            <a:r>
              <a:rPr lang="en-US" dirty="0" smtClean="0"/>
              <a:t>allows </a:t>
            </a:r>
            <a:r>
              <a:rPr lang="en-US" dirty="0"/>
              <a:t>the measurement of pressure and oxygen saturation in the cardiac chambers and great </a:t>
            </a:r>
            <a:r>
              <a:rPr lang="en-US" dirty="0" smtClean="0"/>
              <a:t>vessels.</a:t>
            </a:r>
            <a:endParaRPr lang="en-US" dirty="0"/>
          </a:p>
          <a:p>
            <a:r>
              <a:rPr lang="en-US" dirty="0"/>
              <a:t>performance of angiograms by injecting contrast media </a:t>
            </a:r>
            <a:r>
              <a:rPr lang="en-US" dirty="0" smtClean="0"/>
              <a:t>into </a:t>
            </a:r>
            <a:r>
              <a:rPr lang="en-US" dirty="0"/>
              <a:t>a chamber or blood vessel.</a:t>
            </a:r>
          </a:p>
          <a:p>
            <a:r>
              <a:rPr lang="en-US" dirty="0"/>
              <a:t>Left heart </a:t>
            </a:r>
            <a:r>
              <a:rPr lang="en-US" dirty="0" err="1"/>
              <a:t>catheterisation</a:t>
            </a:r>
            <a:r>
              <a:rPr lang="en-US" dirty="0"/>
              <a:t> involves accessing the arterial  circulation,  usually  via  the  radial  artery,  to  allow </a:t>
            </a:r>
            <a:r>
              <a:rPr lang="en-US" dirty="0" err="1" smtClean="0"/>
              <a:t>catheterisation</a:t>
            </a:r>
            <a:r>
              <a:rPr lang="en-US" dirty="0" smtClean="0"/>
              <a:t>  </a:t>
            </a:r>
            <a:r>
              <a:rPr lang="en-US" dirty="0"/>
              <a:t>of  the  aorta,  LV  and  coronary  arteries. </a:t>
            </a:r>
          </a:p>
          <a:p>
            <a:r>
              <a:rPr lang="en-US" dirty="0"/>
              <a:t>Coronary  angiography  is  the  most  widely  performed </a:t>
            </a:r>
            <a:r>
              <a:rPr lang="en-US" dirty="0" smtClean="0"/>
              <a:t>procedure</a:t>
            </a:r>
            <a:r>
              <a:rPr lang="en-US" dirty="0"/>
              <a:t>, in which the left and right coronary arteries </a:t>
            </a:r>
            <a:r>
              <a:rPr lang="en-US" dirty="0" smtClean="0"/>
              <a:t>are </a:t>
            </a:r>
            <a:r>
              <a:rPr lang="en-US" dirty="0"/>
              <a:t>selectively </a:t>
            </a:r>
            <a:r>
              <a:rPr lang="en-US" dirty="0" err="1"/>
              <a:t>cannulated</a:t>
            </a:r>
            <a:r>
              <a:rPr lang="en-US" dirty="0"/>
              <a:t> and imaged, providing information about the extent and severity of coronary </a:t>
            </a:r>
            <a:r>
              <a:rPr lang="en-US" dirty="0" err="1"/>
              <a:t>stenoses</a:t>
            </a:r>
            <a:r>
              <a:rPr lang="en-US" dirty="0"/>
              <a:t>, thrombus and calcification 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1261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</a:t>
            </a:r>
            <a:r>
              <a:rPr lang="en-US" dirty="0" err="1"/>
              <a:t>catheterisation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This permits planning  of  percutaneous  coronary  intervention  and coronary  artery  bypass  graft  surgery. </a:t>
            </a:r>
            <a:endParaRPr lang="en-US" dirty="0" smtClean="0"/>
          </a:p>
          <a:p>
            <a:r>
              <a:rPr lang="en-US" dirty="0" smtClean="0"/>
              <a:t>Left  </a:t>
            </a:r>
            <a:r>
              <a:rPr lang="en-US" dirty="0" err="1"/>
              <a:t>ventriculography</a:t>
            </a:r>
            <a:r>
              <a:rPr lang="en-US" dirty="0"/>
              <a:t> can be performed during the procedure to determine the size and function of the LV and to demonstrate </a:t>
            </a:r>
            <a:r>
              <a:rPr lang="en-US" dirty="0" smtClean="0"/>
              <a:t>mitral regurgitation.</a:t>
            </a:r>
          </a:p>
          <a:p>
            <a:r>
              <a:rPr lang="en-US" dirty="0" smtClean="0"/>
              <a:t> </a:t>
            </a:r>
            <a:r>
              <a:rPr lang="en-US" dirty="0"/>
              <a:t>Aortography defines the size of the </a:t>
            </a:r>
            <a:r>
              <a:rPr lang="en-US" dirty="0" smtClean="0"/>
              <a:t>aortic  </a:t>
            </a:r>
            <a:r>
              <a:rPr lang="en-US" dirty="0"/>
              <a:t>root  and  thoracic  aorta,  and  can  help  quantify </a:t>
            </a:r>
            <a:r>
              <a:rPr lang="en-US" dirty="0" smtClean="0"/>
              <a:t>aortic </a:t>
            </a:r>
            <a:r>
              <a:rPr lang="en-US" dirty="0"/>
              <a:t>regurgitation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Left heart </a:t>
            </a:r>
            <a:r>
              <a:rPr lang="en-US" dirty="0" err="1"/>
              <a:t>catheterisation</a:t>
            </a:r>
            <a:r>
              <a:rPr lang="en-US" dirty="0"/>
              <a:t> is a </a:t>
            </a:r>
            <a:r>
              <a:rPr lang="en-US" dirty="0" err="1"/>
              <a:t>daycase</a:t>
            </a:r>
            <a:r>
              <a:rPr lang="en-US" dirty="0"/>
              <a:t> procedure and is relatively safe, with serious complications occurring in fewer than 1 in 1000 cases.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3085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859"/>
            <a:ext cx="7924800" cy="1143000"/>
          </a:xfrm>
        </p:spPr>
        <p:txBody>
          <a:bodyPr/>
          <a:lstStyle/>
          <a:p>
            <a:r>
              <a:rPr lang="en-US" dirty="0"/>
              <a:t>Cardiac </a:t>
            </a:r>
            <a:r>
              <a:rPr lang="en-US" dirty="0" smtClean="0"/>
              <a:t>Catheterization</a:t>
            </a:r>
            <a:endParaRPr lang="en-US" dirty="0"/>
          </a:p>
        </p:txBody>
      </p:sp>
      <p:pic>
        <p:nvPicPr>
          <p:cNvPr id="4" name="Content Placeholder 9" descr="imagesCANVU8XR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44898" y="1219200"/>
            <a:ext cx="4876800" cy="5486400"/>
          </a:xfrm>
          <a:prstGeom prst="rect">
            <a:avLst/>
          </a:prstGeom>
        </p:spPr>
      </p:pic>
      <p:pic>
        <p:nvPicPr>
          <p:cNvPr id="3075" name="Picture 3" descr="E:\HD\4\cath lab\cath lab\C\IMG_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7" y="1219200"/>
            <a:ext cx="411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772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Picture 2" descr="E:\HD\4\cath lab\cath lab\C\IMG_00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93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Coronary Angiography</a:t>
            </a:r>
            <a:endParaRPr lang="en-US" dirty="0"/>
          </a:p>
        </p:txBody>
      </p:sp>
      <p:pic>
        <p:nvPicPr>
          <p:cNvPr id="4" name="Picture 8" descr="http://t1.gstatic.com/images?q=tbn:ANd9GcTI0l0N1ngHmC1UE0ZzYg2mJAPrEsu3-VxwHcNEsmSO5PY5tsHd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371600"/>
            <a:ext cx="54864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1219200"/>
            <a:ext cx="3124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Left Main Trunk</a:t>
            </a:r>
          </a:p>
          <a:p>
            <a:endParaRPr lang="en-US" sz="3200" b="1" dirty="0"/>
          </a:p>
          <a:p>
            <a:r>
              <a:rPr lang="en-US" sz="3200" b="1" dirty="0"/>
              <a:t>Left Anterior </a:t>
            </a:r>
          </a:p>
          <a:p>
            <a:r>
              <a:rPr lang="en-US" sz="3200" b="1" dirty="0"/>
              <a:t>Descending</a:t>
            </a:r>
          </a:p>
          <a:p>
            <a:endParaRPr lang="en-US" sz="3200" b="1" dirty="0"/>
          </a:p>
          <a:p>
            <a:r>
              <a:rPr lang="en-US" sz="3200" b="1" dirty="0"/>
              <a:t>Left Circumflex</a:t>
            </a:r>
          </a:p>
          <a:p>
            <a:endParaRPr lang="en-US" sz="3200" b="1" dirty="0"/>
          </a:p>
          <a:p>
            <a:r>
              <a:rPr lang="en-US" sz="3200" b="1" dirty="0"/>
              <a:t>Diagonal branch</a:t>
            </a:r>
          </a:p>
        </p:txBody>
      </p:sp>
    </p:spTree>
    <p:extLst>
      <p:ext uri="{BB962C8B-B14F-4D97-AF65-F5344CB8AC3E}">
        <p14:creationId xmlns:p14="http://schemas.microsoft.com/office/powerpoint/2010/main" xmlns="" val="42189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NORMAL RCA</a:t>
            </a:r>
          </a:p>
          <a:p>
            <a:endParaRPr lang="en-US" dirty="0"/>
          </a:p>
        </p:txBody>
      </p:sp>
      <p:pic>
        <p:nvPicPr>
          <p:cNvPr id="4" name="Picture Placeholder 4" descr="imagesCAALSQI9.jpg"/>
          <p:cNvPicPr>
            <a:picLocks noChangeAspect="1"/>
          </p:cNvPicPr>
          <p:nvPr/>
        </p:nvPicPr>
        <p:blipFill>
          <a:blip r:embed="rId2" cstate="print"/>
          <a:srcRect t="6999" b="6999"/>
          <a:stretch>
            <a:fillRect/>
          </a:stretch>
        </p:blipFill>
        <p:spPr>
          <a:xfrm>
            <a:off x="2743200" y="1066800"/>
            <a:ext cx="5417402" cy="465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86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(stress) </a:t>
            </a:r>
            <a:r>
              <a:rPr lang="en-US" dirty="0" smtClean="0"/>
              <a:t>ECG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False-negative </a:t>
            </a:r>
            <a:r>
              <a:rPr lang="en-US" dirty="0" smtClean="0"/>
              <a:t>results </a:t>
            </a:r>
            <a:r>
              <a:rPr lang="en-US" dirty="0"/>
              <a:t>can occur in patients with coronary artery disease, </a:t>
            </a:r>
          </a:p>
          <a:p>
            <a:r>
              <a:rPr lang="en-US" dirty="0" smtClean="0"/>
              <a:t> false-positive with  </a:t>
            </a:r>
            <a:r>
              <a:rPr lang="en-US" dirty="0"/>
              <a:t> patients </a:t>
            </a:r>
            <a:r>
              <a:rPr lang="en-US" dirty="0" smtClean="0"/>
              <a:t>a  </a:t>
            </a:r>
            <a:r>
              <a:rPr lang="en-US" dirty="0"/>
              <a:t>positive  test  will  not  have </a:t>
            </a:r>
            <a:r>
              <a:rPr lang="en-US" dirty="0" smtClean="0"/>
              <a:t>coronary </a:t>
            </a:r>
            <a:r>
              <a:rPr lang="en-US" dirty="0"/>
              <a:t>disease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  <a:r>
              <a:rPr lang="en-US" dirty="0"/>
              <a:t>contraindicated  in  the  presence  of </a:t>
            </a:r>
            <a:r>
              <a:rPr lang="en-US" dirty="0" smtClean="0"/>
              <a:t> acute </a:t>
            </a:r>
            <a:r>
              <a:rPr lang="en-US" dirty="0"/>
              <a:t>coronary syndrome, decompensated heart </a:t>
            </a:r>
            <a:r>
              <a:rPr lang="en-US" dirty="0" smtClean="0"/>
              <a:t>failure,</a:t>
            </a:r>
            <a:r>
              <a:rPr lang="en-US" dirty="0"/>
              <a:t> </a:t>
            </a:r>
            <a:r>
              <a:rPr lang="en-US" dirty="0" smtClean="0"/>
              <a:t>severe AS and </a:t>
            </a:r>
            <a:r>
              <a:rPr lang="en-US" dirty="0"/>
              <a:t>severe hypertension.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52633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RCA</a:t>
            </a:r>
            <a:endParaRPr lang="en-US" sz="5400" dirty="0"/>
          </a:p>
        </p:txBody>
      </p:sp>
      <p:pic>
        <p:nvPicPr>
          <p:cNvPr id="4" name="Picture 4" descr="http://t0.gstatic.com/images?q=tbn:ANd9GcSLxbJBhN6kHPGndcUA7X17y33vrH24IakzhodiVdxKmj4KTOvfeQ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t="7191" b="7191"/>
          <a:stretch>
            <a:fillRect/>
          </a:stretch>
        </p:blipFill>
        <p:spPr bwMode="auto">
          <a:xfrm>
            <a:off x="4800600" y="2438400"/>
            <a:ext cx="3987198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819400"/>
            <a:ext cx="48220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Stenosis RCA</a:t>
            </a:r>
          </a:p>
        </p:txBody>
      </p:sp>
    </p:spTree>
    <p:extLst>
      <p:ext uri="{BB962C8B-B14F-4D97-AF65-F5344CB8AC3E}">
        <p14:creationId xmlns:p14="http://schemas.microsoft.com/office/powerpoint/2010/main" xmlns="" val="26823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670bl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8" t="14999" b="5000"/>
          <a:stretch>
            <a:fillRect/>
          </a:stretch>
        </p:blipFill>
        <p:spPr>
          <a:xfrm>
            <a:off x="-97155" y="0"/>
            <a:ext cx="924115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383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3506772717"/>
              </p:ext>
            </p:extLst>
          </p:nvPr>
        </p:nvGraphicFramePr>
        <p:xfrm>
          <a:off x="-41275" y="0"/>
          <a:ext cx="9185275" cy="6858000"/>
        </p:xfrm>
        <a:graphic>
          <a:graphicData uri="http://schemas.openxmlformats.org/presentationml/2006/ole">
            <p:oleObj spid="_x0000_s2065" name="Bitmap Image" r:id="rId3" imgW="6466667" imgH="5952381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150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PTCA WITH STENTING</a:t>
            </a:r>
            <a:endParaRPr lang="en-US" dirty="0"/>
          </a:p>
        </p:txBody>
      </p:sp>
      <p:pic>
        <p:nvPicPr>
          <p:cNvPr id="5" name="Picture 3" descr="470787_DrugElutingStent-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470785_DrugElutingStent-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9634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46482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latin typeface="lucida-sans"/>
            </a:endParaRPr>
          </a:p>
          <a:p>
            <a:endParaRPr lang="en-GB" sz="2400" dirty="0">
              <a:latin typeface="lucida-sans"/>
            </a:endParaRPr>
          </a:p>
          <a:p>
            <a:r>
              <a:rPr lang="en-GB" sz="2400" dirty="0" smtClean="0">
                <a:latin typeface="lucida-sans"/>
              </a:rPr>
              <a:t>The </a:t>
            </a:r>
            <a:r>
              <a:rPr lang="en-GB" sz="2400" dirty="0">
                <a:latin typeface="lucida-sans"/>
              </a:rPr>
              <a:t>arrow on the angiogram shows block in the artery.</a:t>
            </a:r>
            <a:endParaRPr lang="en-US" sz="2400" dirty="0">
              <a:latin typeface="lucida-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8200" y="4813994"/>
            <a:ext cx="4495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ctr" hangingPunct="0"/>
            <a:endParaRPr lang="en-GB" sz="2400" dirty="0" smtClean="0">
              <a:latin typeface="lucida-sans"/>
            </a:endParaRPr>
          </a:p>
          <a:p>
            <a:pPr eaLnBrk="0" fontAlgn="ctr" hangingPunct="0"/>
            <a:r>
              <a:rPr lang="en-GB" sz="2400" dirty="0" smtClean="0">
                <a:latin typeface="lucida-sans"/>
              </a:rPr>
              <a:t>Opening of </a:t>
            </a:r>
            <a:r>
              <a:rPr lang="en-GB" sz="2400" dirty="0">
                <a:latin typeface="lucida-sans"/>
              </a:rPr>
              <a:t>the artery after </a:t>
            </a:r>
            <a:r>
              <a:rPr lang="en-GB" sz="2400" dirty="0" smtClean="0">
                <a:latin typeface="lucida-sans"/>
              </a:rPr>
              <a:t>stenting Opening of </a:t>
            </a:r>
            <a:r>
              <a:rPr lang="en-GB" sz="2400" dirty="0">
                <a:latin typeface="lucida-sans"/>
              </a:rPr>
              <a:t>the artery after stenting</a:t>
            </a:r>
            <a:endParaRPr lang="en-US" sz="2400" dirty="0"/>
          </a:p>
          <a:p>
            <a:pPr eaLnBrk="0" fontAlgn="ctr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11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 heart  </a:t>
            </a:r>
            <a:r>
              <a:rPr lang="en-US" dirty="0" err="1"/>
              <a:t>catheterisation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 </a:t>
            </a:r>
            <a:r>
              <a:rPr lang="en-US" dirty="0"/>
              <a:t>used  to  assess  right </a:t>
            </a:r>
            <a:r>
              <a:rPr lang="en-US" dirty="0" smtClean="0"/>
              <a:t>heart  </a:t>
            </a:r>
            <a:r>
              <a:rPr lang="en-US" dirty="0"/>
              <a:t>and  pulmonary  artery  pressures,  and  to  detect </a:t>
            </a:r>
            <a:r>
              <a:rPr lang="en-US" dirty="0" err="1" smtClean="0"/>
              <a:t>intracardiac</a:t>
            </a:r>
            <a:r>
              <a:rPr lang="en-US" dirty="0" smtClean="0"/>
              <a:t> </a:t>
            </a:r>
            <a:r>
              <a:rPr lang="en-US" dirty="0"/>
              <a:t>shunts by measuring oxygen saturations in </a:t>
            </a:r>
            <a:r>
              <a:rPr lang="en-US" dirty="0" smtClean="0"/>
              <a:t>different  </a:t>
            </a:r>
            <a:r>
              <a:rPr lang="en-US" dirty="0"/>
              <a:t>chambers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 Cardiac output </a:t>
            </a:r>
            <a:r>
              <a:rPr lang="en-US" dirty="0"/>
              <a:t>can also be measured using </a:t>
            </a:r>
            <a:r>
              <a:rPr lang="en-US" dirty="0" err="1"/>
              <a:t>thermodilution</a:t>
            </a:r>
            <a:r>
              <a:rPr lang="en-US" dirty="0"/>
              <a:t> techniques. </a:t>
            </a:r>
            <a:endParaRPr lang="en-US" dirty="0" smtClean="0"/>
          </a:p>
          <a:p>
            <a:r>
              <a:rPr lang="en-US" dirty="0" smtClean="0"/>
              <a:t>Left </a:t>
            </a:r>
            <a:r>
              <a:rPr lang="en-US" dirty="0"/>
              <a:t>atrial pressure can be measured directly by </a:t>
            </a:r>
            <a:r>
              <a:rPr lang="en-US" dirty="0" smtClean="0"/>
              <a:t>puncturing  </a:t>
            </a:r>
            <a:r>
              <a:rPr lang="en-US" dirty="0"/>
              <a:t>the  </a:t>
            </a:r>
            <a:r>
              <a:rPr lang="en-US" dirty="0" err="1"/>
              <a:t>interatrial</a:t>
            </a:r>
            <a:r>
              <a:rPr lang="en-US" dirty="0"/>
              <a:t>  septum  from  the  RA  with  a </a:t>
            </a:r>
            <a:r>
              <a:rPr lang="en-US" dirty="0" smtClean="0"/>
              <a:t>special catheter.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415088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Electrophysiology </a:t>
            </a:r>
            <a:r>
              <a:rPr lang="en-US" dirty="0" smtClean="0"/>
              <a:t>study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Patients </a:t>
            </a:r>
            <a:r>
              <a:rPr lang="en-US" dirty="0"/>
              <a:t>with known or suspected arrhythmia are investigated  by  percutaneous  placement  of  electrode  catheters  into  the  heart  via  the  femoral  and  neck  veins. </a:t>
            </a:r>
          </a:p>
          <a:p>
            <a:r>
              <a:rPr lang="en-US" dirty="0"/>
              <a:t>Electrophysiology  study  (EPS)  is  most  commonly  performed  to  evaluate  patients  for  catheter  ablation,  normally done during the same procedure.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occasionally </a:t>
            </a:r>
            <a:r>
              <a:rPr lang="en-US" dirty="0" smtClean="0"/>
              <a:t>used </a:t>
            </a:r>
            <a:r>
              <a:rPr lang="en-US" dirty="0"/>
              <a:t>for risk stratification of patients suspected of being </a:t>
            </a:r>
            <a:r>
              <a:rPr lang="en-US" dirty="0" smtClean="0"/>
              <a:t>at </a:t>
            </a:r>
            <a:r>
              <a:rPr lang="en-US" dirty="0"/>
              <a:t>risk of ventricular arrhythmias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09620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Radionuclide imaging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availability of gamma-emitting radionuclides with </a:t>
            </a:r>
            <a:r>
              <a:rPr lang="en-US" dirty="0" smtClean="0"/>
              <a:t>a  </a:t>
            </a:r>
            <a:r>
              <a:rPr lang="en-US" dirty="0"/>
              <a:t>short  half-life  has  made  it  possible  to  study  cardiac </a:t>
            </a:r>
            <a:r>
              <a:rPr lang="en-US" dirty="0" smtClean="0"/>
              <a:t>function  </a:t>
            </a:r>
            <a:r>
              <a:rPr lang="en-US" dirty="0"/>
              <a:t>non-invasively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</a:t>
            </a:r>
            <a:r>
              <a:rPr lang="en-US" dirty="0"/>
              <a:t>Two  techniques  are  available, </a:t>
            </a:r>
            <a:r>
              <a:rPr lang="en-US" dirty="0" smtClean="0"/>
              <a:t>although </a:t>
            </a:r>
            <a:r>
              <a:rPr lang="en-US" dirty="0"/>
              <a:t>their use is declining due to the availability of </a:t>
            </a:r>
            <a:r>
              <a:rPr lang="en-US" dirty="0" smtClean="0"/>
              <a:t>equivalent  </a:t>
            </a:r>
            <a:r>
              <a:rPr lang="en-US" dirty="0"/>
              <a:t>or  superior  imaging  techniques  that  have </a:t>
            </a:r>
            <a:r>
              <a:rPr lang="en-US" dirty="0" smtClean="0"/>
              <a:t>lower </a:t>
            </a:r>
            <a:r>
              <a:rPr lang="en-US" dirty="0"/>
              <a:t>or no exposure to </a:t>
            </a:r>
            <a:r>
              <a:rPr lang="en-US" dirty="0" err="1"/>
              <a:t>ionising</a:t>
            </a:r>
            <a:r>
              <a:rPr lang="en-US" dirty="0"/>
              <a:t> radiation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Blood pool imaging</a:t>
            </a:r>
          </a:p>
          <a:p>
            <a:r>
              <a:rPr lang="en-US" dirty="0"/>
              <a:t>The  isotope  is  injected  intravenously  and  mixes  with </a:t>
            </a:r>
            <a:r>
              <a:rPr lang="en-US" dirty="0" smtClean="0"/>
              <a:t>the  </a:t>
            </a:r>
            <a:r>
              <a:rPr lang="en-US" dirty="0"/>
              <a:t>circulating  blood.  </a:t>
            </a:r>
            <a:endParaRPr lang="en-US" dirty="0" smtClean="0"/>
          </a:p>
          <a:p>
            <a:r>
              <a:rPr lang="en-US" dirty="0" smtClean="0"/>
              <a:t>A  </a:t>
            </a:r>
            <a:r>
              <a:rPr lang="en-US" dirty="0"/>
              <a:t>gamma  camera  detects  the </a:t>
            </a:r>
            <a:r>
              <a:rPr lang="en-US" dirty="0" smtClean="0"/>
              <a:t>amount </a:t>
            </a:r>
            <a:r>
              <a:rPr lang="en-US" dirty="0"/>
              <a:t>of radiation-emitting blood in the heart at different  phases  of  the  cardiac  cycle,  thereby  permitting </a:t>
            </a:r>
            <a:r>
              <a:rPr lang="en-US" dirty="0" smtClean="0"/>
              <a:t>the  </a:t>
            </a:r>
            <a:r>
              <a:rPr lang="en-US" dirty="0"/>
              <a:t>calculation  of  ventricular  ejection  fractions.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It  also </a:t>
            </a:r>
            <a:r>
              <a:rPr lang="en-US" dirty="0" smtClean="0"/>
              <a:t>allows  </a:t>
            </a:r>
            <a:r>
              <a:rPr lang="en-US" dirty="0"/>
              <a:t>the  assessment  of  the  size  and  ‘shape’  of  the </a:t>
            </a:r>
            <a:r>
              <a:rPr lang="en-US" dirty="0" smtClean="0"/>
              <a:t>cardiac </a:t>
            </a:r>
            <a:r>
              <a:rPr lang="en-US" dirty="0"/>
              <a:t>chambers.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214325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Myocardial perfusion imaging</a:t>
            </a:r>
            <a:endParaRPr lang="en-US" dirty="0" smtClean="0"/>
          </a:p>
          <a:p>
            <a:r>
              <a:rPr lang="en-US" dirty="0" smtClean="0"/>
              <a:t>This  </a:t>
            </a:r>
            <a:r>
              <a:rPr lang="en-US" dirty="0"/>
              <a:t>technique  involves  obtaining  </a:t>
            </a:r>
            <a:r>
              <a:rPr lang="en-US" dirty="0" err="1"/>
              <a:t>scintiscans</a:t>
            </a:r>
            <a:r>
              <a:rPr lang="en-US" dirty="0"/>
              <a:t>  of  the </a:t>
            </a:r>
            <a:r>
              <a:rPr lang="en-US" dirty="0" smtClean="0"/>
              <a:t>myocardium </a:t>
            </a:r>
            <a:r>
              <a:rPr lang="en-US" dirty="0"/>
              <a:t>at rest and during stress after the administration  of  an  intravenous  radioactive  isotope,  such  as </a:t>
            </a:r>
            <a:r>
              <a:rPr lang="en-US" dirty="0" smtClean="0"/>
              <a:t>99technetium  </a:t>
            </a:r>
            <a:r>
              <a:rPr lang="en-US" dirty="0" err="1"/>
              <a:t>tetrofosmin</a:t>
            </a:r>
            <a:r>
              <a:rPr lang="en-US" dirty="0"/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More </a:t>
            </a:r>
            <a:r>
              <a:rPr lang="en-US" dirty="0" smtClean="0"/>
              <a:t>sophisticated </a:t>
            </a:r>
            <a:r>
              <a:rPr lang="en-US" dirty="0"/>
              <a:t>quantitative information is obtained with </a:t>
            </a:r>
            <a:r>
              <a:rPr lang="en-US" dirty="0" smtClean="0"/>
              <a:t>positron </a:t>
            </a:r>
            <a:r>
              <a:rPr lang="en-US" dirty="0"/>
              <a:t>emission tomography (PET), which can also be used to assess myocardial metabolism, but this is only </a:t>
            </a:r>
            <a:r>
              <a:rPr lang="en-US" dirty="0" smtClean="0"/>
              <a:t>available </a:t>
            </a:r>
            <a:r>
              <a:rPr lang="en-US" dirty="0"/>
              <a:t>in a few </a:t>
            </a:r>
            <a:r>
              <a:rPr lang="en-US" dirty="0" err="1"/>
              <a:t>centres</a:t>
            </a:r>
            <a:r>
              <a:rPr lang="en-US" dirty="0"/>
              <a:t>.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291857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Pericardiocenesis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4495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51104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884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Picture 5" descr="pericardiocentesi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4295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7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Indications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confirm the diagnosis of angina</a:t>
            </a:r>
            <a:endParaRPr lang="en-US" sz="2000" dirty="0"/>
          </a:p>
          <a:p>
            <a:r>
              <a:rPr lang="en-US" sz="2000" dirty="0" smtClean="0"/>
              <a:t>To evaluate stable angina</a:t>
            </a:r>
            <a:endParaRPr lang="en-US" sz="2000" dirty="0"/>
          </a:p>
          <a:p>
            <a:r>
              <a:rPr lang="en-US" sz="2000" dirty="0" smtClean="0"/>
              <a:t> To assess prognosis following myocardial infarction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smtClean="0"/>
              <a:t>To assess outcome after coronary </a:t>
            </a:r>
            <a:r>
              <a:rPr lang="en-US" sz="2000" dirty="0" err="1" smtClean="0"/>
              <a:t>revascularisation</a:t>
            </a:r>
            <a:r>
              <a:rPr lang="en-US" sz="2000" dirty="0" smtClean="0"/>
              <a:t>, e.g. coronary angioplasty</a:t>
            </a:r>
            <a:endParaRPr lang="en-US" sz="2000" dirty="0"/>
          </a:p>
          <a:p>
            <a:r>
              <a:rPr lang="en-US" sz="2000" dirty="0" smtClean="0"/>
              <a:t> To diagnose and evaluate the treatment of exercise-induced arrhythmias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xmlns="" val="14732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Pericardiocenesis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Indications </a:t>
            </a:r>
            <a:r>
              <a:rPr lang="en-US" dirty="0" smtClean="0"/>
              <a:t>               </a:t>
            </a:r>
            <a:r>
              <a:rPr lang="en-US" dirty="0"/>
              <a:t>cardiac </a:t>
            </a:r>
            <a:r>
              <a:rPr lang="en-US" dirty="0" err="1"/>
              <a:t>tamponade</a:t>
            </a:r>
            <a:r>
              <a:rPr lang="en-US" dirty="0"/>
              <a:t>                                  analyze the fluid 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 smtClean="0"/>
              <a:t>Complications </a:t>
            </a:r>
            <a:r>
              <a:rPr lang="en-US" dirty="0" smtClean="0"/>
              <a:t>            Dysrhythmias                         </a:t>
            </a:r>
          </a:p>
          <a:p>
            <a:pPr marL="0" indent="0">
              <a:buNone/>
            </a:pPr>
            <a:r>
              <a:rPr lang="en-US" dirty="0" smtClean="0"/>
              <a:t>  Coronary </a:t>
            </a:r>
            <a:r>
              <a:rPr lang="en-US" dirty="0"/>
              <a:t>artery puncture or aneurysm </a:t>
            </a:r>
            <a:r>
              <a:rPr lang="en-US" dirty="0" smtClean="0"/>
              <a:t>                    </a:t>
            </a:r>
          </a:p>
          <a:p>
            <a:pPr marL="0" indent="0">
              <a:buNone/>
            </a:pPr>
            <a:r>
              <a:rPr lang="en-US" dirty="0" smtClean="0"/>
              <a:t> Left </a:t>
            </a:r>
            <a:r>
              <a:rPr lang="en-US" dirty="0"/>
              <a:t>internal mammary artery puncture or aneurysm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/>
              <a:t>Hemothorax</a:t>
            </a:r>
            <a:r>
              <a:rPr lang="en-US" dirty="0"/>
              <a:t> , </a:t>
            </a:r>
            <a:r>
              <a:rPr lang="en-US" dirty="0" smtClean="0"/>
              <a:t>Pneumothorax, </a:t>
            </a:r>
            <a:r>
              <a:rPr lang="en-US" dirty="0" err="1" smtClean="0"/>
              <a:t>Pneumopericardium</a:t>
            </a:r>
            <a:r>
              <a:rPr lang="en-US" dirty="0" smtClean="0"/>
              <a:t> , Hepatic </a:t>
            </a:r>
            <a:r>
              <a:rPr lang="en-US" dirty="0"/>
              <a:t>injury </a:t>
            </a:r>
          </a:p>
          <a:p>
            <a:pPr marL="0" indent="0">
              <a:buNone/>
            </a:pPr>
            <a:r>
              <a:rPr lang="en-US" dirty="0" smtClean="0"/>
              <a:t>False-negative </a:t>
            </a:r>
            <a:r>
              <a:rPr lang="en-US" dirty="0"/>
              <a:t>aspiration – Clotted blood in the pericardium </a:t>
            </a:r>
          </a:p>
          <a:p>
            <a:pPr marL="0" indent="0">
              <a:buNone/>
            </a:pPr>
            <a:r>
              <a:rPr lang="en-US" dirty="0" smtClean="0"/>
              <a:t>False-positive </a:t>
            </a:r>
            <a:r>
              <a:rPr lang="en-US" dirty="0"/>
              <a:t>aspiration – </a:t>
            </a:r>
            <a:r>
              <a:rPr lang="en-US" dirty="0" err="1"/>
              <a:t>Intracardiac</a:t>
            </a:r>
            <a:r>
              <a:rPr lang="en-US" dirty="0"/>
              <a:t> aspiration </a:t>
            </a:r>
          </a:p>
          <a:p>
            <a:pPr marL="0" indent="0">
              <a:buNone/>
            </a:pPr>
            <a:r>
              <a:rPr lang="en-US" dirty="0" err="1" smtClean="0"/>
              <a:t>Reaccumulation</a:t>
            </a:r>
            <a:r>
              <a:rPr lang="en-US" dirty="0" smtClean="0"/>
              <a:t> </a:t>
            </a:r>
            <a:r>
              <a:rPr lang="en-US" dirty="0"/>
              <a:t>of pericardial fluid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378716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Jones criteria for the diagnosis of</a:t>
            </a:r>
            <a:br>
              <a:rPr lang="en-US" dirty="0"/>
            </a:br>
            <a:r>
              <a:rPr lang="en-US" dirty="0"/>
              <a:t>rheumatic 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Major manifestations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Carditis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Polyarthritis</a:t>
            </a:r>
          </a:p>
          <a:p>
            <a:pPr marL="0" indent="0">
              <a:buNone/>
            </a:pPr>
            <a:r>
              <a:rPr lang="en-US" dirty="0"/>
              <a:t>• Chorea</a:t>
            </a:r>
          </a:p>
          <a:p>
            <a:pPr marL="0" indent="0">
              <a:buNone/>
            </a:pPr>
            <a:r>
              <a:rPr lang="en-US" dirty="0"/>
              <a:t>• Erythema </a:t>
            </a:r>
            <a:r>
              <a:rPr lang="en-US" dirty="0" err="1"/>
              <a:t>marginatum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Subcutaneous nodules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Minor manifestations</a:t>
            </a:r>
          </a:p>
          <a:p>
            <a:pPr marL="0" indent="0">
              <a:buNone/>
            </a:pPr>
            <a:r>
              <a:rPr lang="en-US" dirty="0"/>
              <a:t>• Fever</a:t>
            </a:r>
          </a:p>
          <a:p>
            <a:pPr marL="0" indent="0">
              <a:buNone/>
            </a:pPr>
            <a:r>
              <a:rPr lang="en-US" dirty="0"/>
              <a:t>• Arthralgia</a:t>
            </a:r>
          </a:p>
          <a:p>
            <a:pPr marL="0" indent="0">
              <a:buNone/>
            </a:pPr>
            <a:r>
              <a:rPr lang="en-US" dirty="0"/>
              <a:t>• Previous rheumatic fever</a:t>
            </a:r>
          </a:p>
          <a:p>
            <a:pPr marL="0" indent="0">
              <a:buNone/>
            </a:pPr>
            <a:r>
              <a:rPr lang="en-US" dirty="0"/>
              <a:t>• Raised ESR or CRP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Leucocytosis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First-degree AV block</a:t>
            </a:r>
          </a:p>
        </p:txBody>
      </p:sp>
    </p:spTree>
    <p:extLst>
      <p:ext uri="{BB962C8B-B14F-4D97-AF65-F5344CB8AC3E}">
        <p14:creationId xmlns:p14="http://schemas.microsoft.com/office/powerpoint/2010/main" xmlns="" val="268801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Subcutaneous </a:t>
            </a:r>
            <a:r>
              <a:rPr lang="en-US" dirty="0" smtClean="0"/>
              <a:t>nodules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616346"/>
            <a:ext cx="2845836" cy="2164891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2516" y="2629356"/>
            <a:ext cx="2676681" cy="2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362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Polyarthritis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2743200"/>
            <a:ext cx="2967976" cy="163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089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Erythema </a:t>
            </a:r>
            <a:r>
              <a:rPr lang="en-US" dirty="0" err="1"/>
              <a:t>marginatum</a:t>
            </a:r>
            <a:endParaRPr lang="ar-LY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74016"/>
            <a:ext cx="3940628" cy="265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80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degree HB</a:t>
            </a:r>
            <a:endParaRPr lang="ar-LY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41152"/>
            <a:ext cx="7924800" cy="103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75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cyanosis</a:t>
            </a:r>
            <a:endParaRPr lang="ar-LY" dirty="0"/>
          </a:p>
        </p:txBody>
      </p:sp>
      <p:pic>
        <p:nvPicPr>
          <p:cNvPr id="13314" name="Picture 2" descr="C:\Users\om alqura\Desktop\c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om alqura\Desktop\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10516"/>
            <a:ext cx="3200400" cy="271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206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cyanosis</a:t>
            </a:r>
            <a:endParaRPr lang="ar-LY" dirty="0"/>
          </a:p>
        </p:txBody>
      </p:sp>
      <p:pic>
        <p:nvPicPr>
          <p:cNvPr id="14339" name="Picture 3" descr="C:\Users\om alqura\Pictures\d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514600"/>
            <a:ext cx="195138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om alqura\Pictures\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14600"/>
            <a:ext cx="21526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om alqura\Pictures\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4600"/>
            <a:ext cx="1752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47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3733800" cy="4114800"/>
          </a:xfrm>
        </p:spPr>
        <p:txBody>
          <a:bodyPr>
            <a:normAutofit fontScale="77500" lnSpcReduction="20000"/>
          </a:bodyPr>
          <a:lstStyle/>
          <a:p>
            <a:r>
              <a:rPr lang="en-US" sz="1900" dirty="0" smtClean="0"/>
              <a:t>Central</a:t>
            </a:r>
          </a:p>
          <a:p>
            <a:pPr marL="0" indent="0">
              <a:buNone/>
            </a:pPr>
            <a:r>
              <a:rPr lang="en-US" sz="1900" dirty="0"/>
              <a:t>The blood leaves the heart containing</a:t>
            </a:r>
          </a:p>
          <a:p>
            <a:pPr marL="0" indent="0">
              <a:buNone/>
            </a:pPr>
            <a:r>
              <a:rPr lang="en-US" sz="1900" dirty="0"/>
              <a:t>bad </a:t>
            </a:r>
            <a:r>
              <a:rPr lang="en-US" sz="1900" dirty="0" smtClean="0"/>
              <a:t>quality HB ( reduced </a:t>
            </a:r>
            <a:r>
              <a:rPr lang="en-US" sz="1900" dirty="0"/>
              <a:t>HB </a:t>
            </a:r>
            <a:r>
              <a:rPr lang="en-US" sz="1900" dirty="0" smtClean="0"/>
              <a:t>more</a:t>
            </a:r>
            <a:endParaRPr lang="en-US" sz="1900" dirty="0"/>
          </a:p>
          <a:p>
            <a:pPr marL="0" indent="0">
              <a:buNone/>
            </a:pPr>
            <a:r>
              <a:rPr lang="en-US" sz="1900" dirty="0"/>
              <a:t>than 5gm </a:t>
            </a:r>
            <a:r>
              <a:rPr lang="en-US" sz="1900" dirty="0" smtClean="0"/>
              <a:t>%)</a:t>
            </a:r>
          </a:p>
          <a:p>
            <a:pPr marL="0" indent="0">
              <a:buNone/>
            </a:pPr>
            <a:r>
              <a:rPr lang="en-US" sz="1900" dirty="0" smtClean="0"/>
              <a:t>                               </a:t>
            </a:r>
            <a:r>
              <a:rPr lang="en-US" sz="1900" dirty="0" smtClean="0">
                <a:solidFill>
                  <a:srgbClr val="FF0000"/>
                </a:solidFill>
              </a:rPr>
              <a:t>* CVS</a:t>
            </a:r>
            <a:endParaRPr lang="en-US" sz="19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900" dirty="0"/>
              <a:t>Congenital </a:t>
            </a:r>
            <a:r>
              <a:rPr lang="en-US" sz="1900" dirty="0" smtClean="0"/>
              <a:t>cyanotic heart </a:t>
            </a:r>
            <a:r>
              <a:rPr lang="en-US" sz="1900" dirty="0"/>
              <a:t>diseases</a:t>
            </a:r>
          </a:p>
          <a:p>
            <a:pPr marL="0" indent="0">
              <a:buNone/>
            </a:pPr>
            <a:r>
              <a:rPr lang="en-US" sz="1900" dirty="0"/>
              <a:t>(F3,F4,Eisenmenger )</a:t>
            </a:r>
          </a:p>
          <a:p>
            <a:pPr marL="0" indent="0">
              <a:buNone/>
            </a:pPr>
            <a:r>
              <a:rPr lang="en-US" sz="1900" dirty="0" smtClean="0"/>
              <a:t>                       </a:t>
            </a:r>
            <a:r>
              <a:rPr lang="en-US" sz="1900" dirty="0" smtClean="0">
                <a:solidFill>
                  <a:srgbClr val="FF0000"/>
                </a:solidFill>
              </a:rPr>
              <a:t>*  Pulmonary</a:t>
            </a:r>
            <a:endParaRPr lang="en-US" sz="19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900" dirty="0"/>
              <a:t>*COPD</a:t>
            </a:r>
          </a:p>
          <a:p>
            <a:pPr marL="0" indent="0">
              <a:buNone/>
            </a:pPr>
            <a:r>
              <a:rPr lang="en-US" sz="1900" dirty="0"/>
              <a:t>*acute pulmonary edema</a:t>
            </a:r>
          </a:p>
          <a:p>
            <a:pPr marL="0" indent="0">
              <a:buNone/>
            </a:pPr>
            <a:r>
              <a:rPr lang="en-US" sz="1900" dirty="0"/>
              <a:t>*IPF</a:t>
            </a:r>
          </a:p>
          <a:p>
            <a:pPr marL="0" indent="0">
              <a:buNone/>
            </a:pPr>
            <a:r>
              <a:rPr lang="en-US" sz="1900" dirty="0"/>
              <a:t>* pulmonary embolism</a:t>
            </a:r>
          </a:p>
          <a:p>
            <a:pPr marL="0" indent="0">
              <a:buNone/>
            </a:pPr>
            <a:r>
              <a:rPr lang="en-US" sz="1900" dirty="0"/>
              <a:t>*liver cirrhosis</a:t>
            </a:r>
          </a:p>
          <a:p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Peripheral</a:t>
            </a:r>
          </a:p>
          <a:p>
            <a:pPr marL="0" indent="0">
              <a:buNone/>
            </a:pPr>
            <a:r>
              <a:rPr lang="en-US" sz="1800" dirty="0"/>
              <a:t>The </a:t>
            </a:r>
            <a:r>
              <a:rPr lang="en-US" sz="1800" dirty="0" smtClean="0"/>
              <a:t>blood leaves the heart containing  normal level  </a:t>
            </a:r>
            <a:r>
              <a:rPr lang="en-US" sz="1800" dirty="0"/>
              <a:t>of  reduced  HB  </a:t>
            </a:r>
            <a:r>
              <a:rPr lang="en-US" sz="1800" dirty="0" smtClean="0"/>
              <a:t>but due  </a:t>
            </a:r>
            <a:r>
              <a:rPr lang="en-US" sz="1800" dirty="0"/>
              <a:t>to  its </a:t>
            </a:r>
            <a:r>
              <a:rPr lang="en-US" sz="1800" dirty="0" err="1" smtClean="0"/>
              <a:t>tagnation</a:t>
            </a:r>
            <a:r>
              <a:rPr lang="en-US" sz="1800" dirty="0" smtClean="0"/>
              <a:t> in the </a:t>
            </a:r>
            <a:r>
              <a:rPr lang="en-US" sz="1800" dirty="0"/>
              <a:t>peripheral circulation</a:t>
            </a:r>
          </a:p>
          <a:p>
            <a:pPr marL="0" indent="0">
              <a:buNone/>
            </a:pPr>
            <a:r>
              <a:rPr lang="en-US" sz="1800" dirty="0" smtClean="0"/>
              <a:t>Allows more </a:t>
            </a:r>
            <a:r>
              <a:rPr lang="en-US" sz="1800" dirty="0"/>
              <a:t>time for </a:t>
            </a:r>
            <a:r>
              <a:rPr lang="en-US" sz="1800" dirty="0" smtClean="0"/>
              <a:t>O2 extraction  </a:t>
            </a:r>
            <a:r>
              <a:rPr lang="en-US" sz="1800" dirty="0"/>
              <a:t>by  tissues </a:t>
            </a:r>
            <a:r>
              <a:rPr lang="en-US" sz="1800" dirty="0" smtClean="0"/>
              <a:t>so raising </a:t>
            </a:r>
            <a:r>
              <a:rPr lang="en-US" sz="1800" dirty="0"/>
              <a:t>the reduced HB</a:t>
            </a:r>
          </a:p>
          <a:p>
            <a:r>
              <a:rPr lang="en-US" sz="1800" dirty="0"/>
              <a:t>heart failure</a:t>
            </a:r>
          </a:p>
          <a:p>
            <a:r>
              <a:rPr lang="en-US" sz="1800" dirty="0"/>
              <a:t>*Cold</a:t>
            </a:r>
          </a:p>
          <a:p>
            <a:r>
              <a:rPr lang="en-US" sz="1800" dirty="0"/>
              <a:t>*peripheral  vascular</a:t>
            </a:r>
          </a:p>
          <a:p>
            <a:r>
              <a:rPr lang="en-US" sz="1800" dirty="0"/>
              <a:t>disease as </a:t>
            </a:r>
            <a:r>
              <a:rPr lang="en-US" sz="1800" dirty="0" err="1"/>
              <a:t>Raynauds</a:t>
            </a:r>
            <a:endParaRPr lang="ar-LY" sz="1800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cyanosis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9663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All the body including </a:t>
            </a:r>
            <a:r>
              <a:rPr lang="en-US" dirty="0" smtClean="0"/>
              <a:t>tongue</a:t>
            </a:r>
          </a:p>
          <a:p>
            <a:r>
              <a:rPr lang="en-US" dirty="0"/>
              <a:t>Warm (hypoxia induced VD</a:t>
            </a:r>
            <a:r>
              <a:rPr lang="en-US" dirty="0" smtClean="0"/>
              <a:t>)</a:t>
            </a:r>
          </a:p>
          <a:p>
            <a:r>
              <a:rPr lang="en-US" dirty="0"/>
              <a:t>No </a:t>
            </a:r>
            <a:r>
              <a:rPr lang="en-US" dirty="0" smtClean="0"/>
              <a:t>effect of warming</a:t>
            </a:r>
          </a:p>
          <a:p>
            <a:r>
              <a:rPr lang="en-US" dirty="0" smtClean="0"/>
              <a:t>Clubbing</a:t>
            </a:r>
          </a:p>
          <a:p>
            <a:r>
              <a:rPr lang="en-US" dirty="0" smtClean="0"/>
              <a:t>Low Po2</a:t>
            </a:r>
          </a:p>
          <a:p>
            <a:r>
              <a:rPr lang="en-US" dirty="0"/>
              <a:t>Inhalation of O2 </a:t>
            </a:r>
            <a:r>
              <a:rPr lang="en-US" dirty="0" smtClean="0"/>
              <a:t>improves </a:t>
            </a:r>
            <a:r>
              <a:rPr lang="en-US" dirty="0"/>
              <a:t>only pulmonary causes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All except </a:t>
            </a:r>
            <a:r>
              <a:rPr lang="en-US" dirty="0" smtClean="0"/>
              <a:t>tongue</a:t>
            </a:r>
          </a:p>
          <a:p>
            <a:r>
              <a:rPr lang="en-US" dirty="0"/>
              <a:t>Cold ( VC) </a:t>
            </a:r>
          </a:p>
          <a:p>
            <a:r>
              <a:rPr lang="en-US" dirty="0"/>
              <a:t>Cyanosis </a:t>
            </a:r>
            <a:r>
              <a:rPr lang="en-US" dirty="0" smtClean="0"/>
              <a:t>improves</a:t>
            </a:r>
          </a:p>
          <a:p>
            <a:r>
              <a:rPr lang="en-US" dirty="0" err="1" smtClean="0"/>
              <a:t>Absen</a:t>
            </a:r>
            <a:r>
              <a:rPr lang="en-US" dirty="0" smtClean="0"/>
              <a:t> </a:t>
            </a:r>
            <a:r>
              <a:rPr lang="en-US" dirty="0" err="1" smtClean="0"/>
              <a:t>tof</a:t>
            </a:r>
            <a:r>
              <a:rPr lang="en-US" dirty="0" smtClean="0"/>
              <a:t> clubbing</a:t>
            </a:r>
          </a:p>
          <a:p>
            <a:r>
              <a:rPr lang="en-US" dirty="0" smtClean="0"/>
              <a:t>Normal Po2</a:t>
            </a:r>
          </a:p>
          <a:p>
            <a:r>
              <a:rPr lang="en-US" dirty="0"/>
              <a:t>No </a:t>
            </a:r>
            <a:r>
              <a:rPr lang="en-US" dirty="0" smtClean="0"/>
              <a:t>effect of inhaled O2</a:t>
            </a:r>
            <a:endParaRPr lang="ar-LY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cyanosis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26554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High-risk </a:t>
            </a:r>
            <a:r>
              <a:rPr lang="en-US" dirty="0" smtClean="0"/>
              <a:t>findings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 Low threshold for</a:t>
            </a:r>
            <a:r>
              <a:rPr lang="en-US" dirty="0"/>
              <a:t>	</a:t>
            </a:r>
            <a:r>
              <a:rPr lang="en-US" dirty="0" err="1" smtClean="0"/>
              <a:t>ischaemia</a:t>
            </a:r>
            <a:r>
              <a:rPr lang="en-US" dirty="0" smtClean="0"/>
              <a:t> (i.e. within stage1 or 2</a:t>
            </a:r>
            <a:r>
              <a:rPr lang="en-US" dirty="0"/>
              <a:t>	</a:t>
            </a:r>
            <a:r>
              <a:rPr lang="en-US" dirty="0" smtClean="0"/>
              <a:t>of the Bruce Protocol</a:t>
            </a:r>
            <a:r>
              <a:rPr lang="en-US" dirty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Fall in</a:t>
            </a:r>
            <a:r>
              <a:rPr lang="en-US" dirty="0"/>
              <a:t>	</a:t>
            </a:r>
            <a:r>
              <a:rPr lang="en-US" dirty="0" smtClean="0"/>
              <a:t>BP on exercise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Widespread, marked or prolonged </a:t>
            </a:r>
            <a:r>
              <a:rPr lang="en-US" dirty="0" err="1" smtClean="0"/>
              <a:t>ischaemic</a:t>
            </a:r>
            <a:r>
              <a:rPr lang="en-US" dirty="0" smtClean="0"/>
              <a:t> ECG</a:t>
            </a:r>
            <a:r>
              <a:rPr lang="en-US" dirty="0"/>
              <a:t>	changes</a:t>
            </a:r>
          </a:p>
          <a:p>
            <a:r>
              <a:rPr lang="en-US" dirty="0"/>
              <a:t> </a:t>
            </a:r>
            <a:r>
              <a:rPr lang="en-US" dirty="0" smtClean="0"/>
              <a:t>Exercise-induced</a:t>
            </a:r>
            <a:r>
              <a:rPr lang="en-US" dirty="0"/>
              <a:t>	arrhythmia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xmlns="" val="150641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Splinter Hemorrhages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1</a:t>
            </a:r>
            <a:r>
              <a:rPr lang="en-US" dirty="0"/>
              <a:t>. Nonspecific</a:t>
            </a:r>
          </a:p>
          <a:p>
            <a:pPr marL="137160" indent="0">
              <a:buNone/>
            </a:pPr>
            <a:r>
              <a:rPr lang="en-US" dirty="0"/>
              <a:t>2. </a:t>
            </a:r>
            <a:r>
              <a:rPr lang="en-US" dirty="0" err="1"/>
              <a:t>Nonblanching</a:t>
            </a:r>
            <a:endParaRPr lang="en-US" dirty="0"/>
          </a:p>
          <a:p>
            <a:pPr marL="137160" indent="0">
              <a:buNone/>
            </a:pPr>
            <a:r>
              <a:rPr lang="en-US" dirty="0"/>
              <a:t>3. Linear reddish-brown lesions found under the nail bed</a:t>
            </a:r>
          </a:p>
          <a:p>
            <a:pPr marL="137160" indent="0">
              <a:buNone/>
            </a:pPr>
            <a:r>
              <a:rPr lang="en-US" dirty="0"/>
              <a:t>4. Usually do NOT extend the entire length of the nail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11086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11086"/>
            <a:ext cx="2975149" cy="227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286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Osler’s Nodes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r>
              <a:rPr lang="en-US" dirty="0"/>
              <a:t>1. More specific</a:t>
            </a:r>
          </a:p>
          <a:p>
            <a:pPr marL="137160" indent="0">
              <a:buNone/>
            </a:pPr>
            <a:r>
              <a:rPr lang="en-US" dirty="0"/>
              <a:t>2. Painful and erythematous nodules</a:t>
            </a:r>
          </a:p>
          <a:p>
            <a:pPr marL="137160" indent="0">
              <a:buNone/>
            </a:pPr>
            <a:r>
              <a:rPr lang="en-US" dirty="0"/>
              <a:t>3. Located on pulp of fingers and toes</a:t>
            </a:r>
          </a:p>
          <a:p>
            <a:pPr marL="137160" indent="0">
              <a:buNone/>
            </a:pPr>
            <a:r>
              <a:rPr lang="en-US" dirty="0"/>
              <a:t>4. More common in </a:t>
            </a:r>
            <a:r>
              <a:rPr lang="en-US" dirty="0" err="1"/>
              <a:t>subacute</a:t>
            </a:r>
            <a:r>
              <a:rPr lang="en-US" dirty="0"/>
              <a:t> IE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4650" y="1371600"/>
            <a:ext cx="24193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427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Janeway</a:t>
            </a:r>
            <a:r>
              <a:rPr lang="en-US" dirty="0"/>
              <a:t> Lesions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endParaRPr lang="en-US" dirty="0"/>
          </a:p>
          <a:p>
            <a:pPr marL="137160" indent="0">
              <a:buNone/>
            </a:pPr>
            <a:r>
              <a:rPr lang="en-US" dirty="0" smtClean="0"/>
              <a:t>1</a:t>
            </a:r>
            <a:r>
              <a:rPr lang="en-US" dirty="0"/>
              <a:t>. More specific</a:t>
            </a:r>
          </a:p>
          <a:p>
            <a:pPr marL="137160" indent="0">
              <a:buNone/>
            </a:pPr>
            <a:r>
              <a:rPr lang="en-US" dirty="0"/>
              <a:t>2. Erythematous, blanching macules</a:t>
            </a:r>
          </a:p>
          <a:p>
            <a:pPr marL="137160" indent="0">
              <a:buNone/>
            </a:pPr>
            <a:r>
              <a:rPr lang="en-US" dirty="0"/>
              <a:t>3. Painless.</a:t>
            </a:r>
          </a:p>
          <a:p>
            <a:pPr marL="137160" indent="0">
              <a:buNone/>
            </a:pPr>
            <a:r>
              <a:rPr lang="en-US" dirty="0"/>
              <a:t>4. Located on palms and soles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69268"/>
            <a:ext cx="32004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95462"/>
            <a:ext cx="2438400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486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Petechiae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1.Nonspecific</a:t>
            </a:r>
          </a:p>
          <a:p>
            <a:r>
              <a:rPr lang="en-US" dirty="0"/>
              <a:t>2.Often located on </a:t>
            </a:r>
            <a:r>
              <a:rPr lang="en-US" dirty="0" smtClean="0"/>
              <a:t>extremities or </a:t>
            </a:r>
            <a:r>
              <a:rPr lang="en-US" dirty="0"/>
              <a:t>mucous </a:t>
            </a:r>
            <a:r>
              <a:rPr lang="en-US" dirty="0" smtClean="0"/>
              <a:t>membranes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22171"/>
            <a:ext cx="3657600" cy="241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49864"/>
            <a:ext cx="25908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3462" y="4565821"/>
            <a:ext cx="3386138" cy="2104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03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Pectus carinatum &amp; excavatum</a:t>
            </a:r>
          </a:p>
        </p:txBody>
      </p:sp>
      <p:pic>
        <p:nvPicPr>
          <p:cNvPr id="118787" name="Picture 5" descr="4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09675" y="2276475"/>
            <a:ext cx="2762250" cy="3492500"/>
          </a:xfrm>
          <a:prstGeom prst="rect">
            <a:avLst/>
          </a:prstGeom>
          <a:noFill/>
        </p:spPr>
      </p:pic>
      <p:pic>
        <p:nvPicPr>
          <p:cNvPr id="118788" name="Picture 6" descr="4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56213" y="2300288"/>
            <a:ext cx="2663825" cy="3475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090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Gynaecomastia </a:t>
            </a:r>
          </a:p>
        </p:txBody>
      </p:sp>
      <p:sp>
        <p:nvSpPr>
          <p:cNvPr id="11981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rtl="0" eaLnBrk="1" hangingPunct="1"/>
            <a:r>
              <a:rPr lang="en-US" sz="2800" smtClean="0"/>
              <a:t>Liver cirrhosis</a:t>
            </a:r>
          </a:p>
          <a:p>
            <a:pPr algn="l" rtl="0" eaLnBrk="1" hangingPunct="1"/>
            <a:r>
              <a:rPr lang="en-US" sz="2800" smtClean="0"/>
              <a:t>Hyperthyroidism</a:t>
            </a:r>
          </a:p>
          <a:p>
            <a:pPr algn="l" rtl="0" eaLnBrk="1" hangingPunct="1"/>
            <a:r>
              <a:rPr lang="en-US" sz="2800" smtClean="0"/>
              <a:t>Klinefilter syndrome</a:t>
            </a:r>
          </a:p>
          <a:p>
            <a:pPr algn="l" rtl="0" eaLnBrk="1" hangingPunct="1"/>
            <a:r>
              <a:rPr lang="en-US" sz="2800" smtClean="0"/>
              <a:t>Testicular tumors</a:t>
            </a:r>
          </a:p>
          <a:p>
            <a:pPr algn="l" rtl="0" eaLnBrk="1" hangingPunct="1"/>
            <a:r>
              <a:rPr lang="en-US" sz="2800" smtClean="0"/>
              <a:t>Bronchogenic carcinoma</a:t>
            </a:r>
          </a:p>
          <a:p>
            <a:pPr algn="l" rtl="0" eaLnBrk="1" hangingPunct="1"/>
            <a:r>
              <a:rPr lang="en-US" sz="2800" smtClean="0"/>
              <a:t>drugs</a:t>
            </a:r>
          </a:p>
        </p:txBody>
      </p:sp>
      <p:pic>
        <p:nvPicPr>
          <p:cNvPr id="119812" name="Picture 5" descr="4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5800" y="2678113"/>
            <a:ext cx="3810000" cy="2720975"/>
          </a:xfrm>
          <a:noFill/>
        </p:spPr>
      </p:pic>
    </p:spTree>
    <p:extLst>
      <p:ext uri="{BB962C8B-B14F-4D97-AF65-F5344CB8AC3E}">
        <p14:creationId xmlns:p14="http://schemas.microsoft.com/office/powerpoint/2010/main" xmlns="" val="27674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Drugs frequently causing </a:t>
            </a:r>
            <a:r>
              <a:rPr lang="en-US" b="1" dirty="0" err="1" smtClean="0"/>
              <a:t>gynecomastia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</p:nvPr>
        </p:nvGraphicFramePr>
        <p:xfrm>
          <a:off x="609600" y="1815465"/>
          <a:ext cx="7924800" cy="3684270"/>
        </p:xfrm>
        <a:graphic>
          <a:graphicData uri="http://schemas.openxmlformats.org/drawingml/2006/table">
            <a:tbl>
              <a:tblPr/>
              <a:tblGrid>
                <a:gridCol w="3962400"/>
                <a:gridCol w="3962400"/>
              </a:tblGrid>
              <a:tr h="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Antiandrogens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Bicalutamide, flutamide, finasteride, dutasteride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Antihypertensive   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Spironolactone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Antiretroviral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Protease inhibitors (saquinavir, indinavir, nelfinavir, ritonavir, lopinavir), reverse transcriptase inhibitors (stavudine, zidovudine, lamivudine)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Environmental exposure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Phenothrin (antiparasitical)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Exogenous hormones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Oestrogens, prednisone (male teenagers)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Gastrointestinal drugs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H2 histamine receptor blockers (cimetidine)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371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Drugs possibly causing </a:t>
            </a:r>
            <a:r>
              <a:rPr lang="en-US" sz="3200" b="1" dirty="0" err="1" smtClean="0"/>
              <a:t>gynecomastia</a:t>
            </a:r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</p:nvPr>
        </p:nvGraphicFramePr>
        <p:xfrm>
          <a:off x="1101285" y="1575285"/>
          <a:ext cx="6941430" cy="4164630"/>
        </p:xfrm>
        <a:graphic>
          <a:graphicData uri="http://schemas.openxmlformats.org/drawingml/2006/table">
            <a:tbl>
              <a:tblPr/>
              <a:tblGrid>
                <a:gridCol w="3470715"/>
                <a:gridCol w="3470715"/>
              </a:tblGrid>
              <a:tr h="323711">
                <a:tc gridSpan="2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</a:tr>
              <a:tr h="323711">
                <a:tc>
                  <a:txBody>
                    <a:bodyPr/>
                    <a:lstStyle/>
                    <a:p>
                      <a:r>
                        <a:rPr lang="en-US" sz="1600"/>
                        <a:t>Antifungal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Ketoconazole (prolonged oral use)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3991">
                <a:tc>
                  <a:txBody>
                    <a:bodyPr/>
                    <a:lstStyle/>
                    <a:p>
                      <a:r>
                        <a:rPr lang="en-US" sz="1600"/>
                        <a:t>Antihypertensive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Calcium channel blockers (amlodipine, diltiazem, felodipine, nifedipine, verapamil)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3991">
                <a:tc>
                  <a:txBody>
                    <a:bodyPr/>
                    <a:lstStyle/>
                    <a:p>
                      <a:r>
                        <a:rPr lang="en-US" sz="1600"/>
                        <a:t>Antipsychotic (first generation)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Haloperidol, olanzapine, paliperidone (high doses), risperidone (high doses), ziprasidone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711">
                <a:tc>
                  <a:txBody>
                    <a:bodyPr/>
                    <a:lstStyle/>
                    <a:p>
                      <a:r>
                        <a:rPr lang="en-US" sz="1600"/>
                        <a:t>Antiretroviral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Efavirenz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271">
                <a:tc>
                  <a:txBody>
                    <a:bodyPr/>
                    <a:lstStyle/>
                    <a:p>
                      <a:r>
                        <a:rPr lang="en-US" sz="1600"/>
                        <a:t>Chemotherapy drugs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Methotrexate, cyclophosphamide, carmustine, etoposide, cytarabine, melphalan, bleomycin, cisplatin, vincristine, procarbazine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711">
                <a:tc>
                  <a:txBody>
                    <a:bodyPr/>
                    <a:lstStyle/>
                    <a:p>
                      <a:r>
                        <a:rPr lang="en-US" sz="1600"/>
                        <a:t>Exogenous hormones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Androgens (athletes abuse)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711">
                <a:tc>
                  <a:txBody>
                    <a:bodyPr/>
                    <a:lstStyle/>
                    <a:p>
                      <a:r>
                        <a:rPr lang="en-US" sz="1600"/>
                        <a:t>Gastrointestinal drugs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Proton pump inhibitors (omeprazole)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3991">
                <a:tc>
                  <a:txBody>
                    <a:bodyPr/>
                    <a:lstStyle/>
                    <a:p>
                      <a:r>
                        <a:rPr lang="en-US" sz="1600"/>
                        <a:t>Cardiovascular drugs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Phytoestrogens (soya-based products, high quantity)</a:t>
                      </a:r>
                    </a:p>
                  </a:txBody>
                  <a:tcPr marL="41715" marR="41715" marT="41715" marB="41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153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Drugs rarely or very unlikely causing </a:t>
            </a:r>
            <a:r>
              <a:rPr lang="en-US" sz="2400" b="1" dirty="0" err="1" smtClean="0"/>
              <a:t>gynecomastia</a:t>
            </a:r>
            <a:endParaRPr lang="ar-LY" sz="24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</p:nvPr>
        </p:nvGraphicFramePr>
        <p:xfrm>
          <a:off x="609600" y="1779270"/>
          <a:ext cx="7924800" cy="3756660"/>
        </p:xfrm>
        <a:graphic>
          <a:graphicData uri="http://schemas.openxmlformats.org/drawingml/2006/table">
            <a:tbl>
              <a:tblPr/>
              <a:tblGrid>
                <a:gridCol w="3962400"/>
                <a:gridCol w="3962400"/>
              </a:tblGrid>
              <a:tr h="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Miscellany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Amiodarone</a:t>
                      </a:r>
                      <a:r>
                        <a:rPr lang="en-US" dirty="0"/>
                        <a:t>, amphetamine, </a:t>
                      </a:r>
                      <a:r>
                        <a:rPr lang="en-US" dirty="0" err="1"/>
                        <a:t>aripiprazole</a:t>
                      </a:r>
                      <a:r>
                        <a:rPr lang="en-US" dirty="0"/>
                        <a:t>, atorvastatin, captopril, cetirizine, clonidine, </a:t>
                      </a:r>
                      <a:r>
                        <a:rPr lang="en-US" dirty="0" err="1"/>
                        <a:t>cyproterone</a:t>
                      </a:r>
                      <a:r>
                        <a:rPr lang="en-US" dirty="0"/>
                        <a:t> acetate, </a:t>
                      </a:r>
                      <a:r>
                        <a:rPr lang="en-US" dirty="0" err="1"/>
                        <a:t>dasatinib</a:t>
                      </a:r>
                      <a:r>
                        <a:rPr lang="en-US" dirty="0"/>
                        <a:t>, diazepam, diethylstilbestrol, digoxin, </a:t>
                      </a:r>
                      <a:r>
                        <a:rPr lang="en-US" dirty="0" err="1"/>
                        <a:t>domperidone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entecavir</a:t>
                      </a:r>
                      <a:r>
                        <a:rPr lang="en-US" dirty="0"/>
                        <a:t>, ethanol, </a:t>
                      </a:r>
                      <a:r>
                        <a:rPr lang="en-US" dirty="0" err="1"/>
                        <a:t>fenofibrate</a:t>
                      </a:r>
                      <a:r>
                        <a:rPr lang="en-US" dirty="0"/>
                        <a:t>, fluoxetine, gabapentin, heroin, </a:t>
                      </a:r>
                      <a:r>
                        <a:rPr lang="en-US" dirty="0" err="1"/>
                        <a:t>imatinib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lisinopril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loratadine</a:t>
                      </a:r>
                      <a:r>
                        <a:rPr lang="en-US" dirty="0"/>
                        <a:t>, marijuana, methadone, metronidazole, misoprostol, </a:t>
                      </a:r>
                      <a:r>
                        <a:rPr lang="en-US" dirty="0" err="1"/>
                        <a:t>MyTosterone</a:t>
                      </a:r>
                      <a:r>
                        <a:rPr lang="en-US" dirty="0"/>
                        <a:t>®, paroxetine, </a:t>
                      </a:r>
                      <a:r>
                        <a:rPr lang="en-US" dirty="0" err="1"/>
                        <a:t>penicillamine</a:t>
                      </a:r>
                      <a:r>
                        <a:rPr lang="en-US" dirty="0"/>
                        <a:t>, phthalates, pravastatin, </a:t>
                      </a:r>
                      <a:r>
                        <a:rPr lang="en-US" dirty="0" err="1"/>
                        <a:t>pregabalin</a:t>
                      </a:r>
                      <a:r>
                        <a:rPr lang="en-US" dirty="0"/>
                        <a:t>, ranitidine, </a:t>
                      </a:r>
                      <a:r>
                        <a:rPr lang="en-US" dirty="0" err="1"/>
                        <a:t>rosuvastatin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sulindac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sulpiride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sunitinib</a:t>
                      </a:r>
                      <a:r>
                        <a:rPr lang="en-US" dirty="0"/>
                        <a:t>, theophylline, venlafaxine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239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Raised JVP</a:t>
            </a:r>
            <a:endParaRPr lang="ar-LY" dirty="0"/>
          </a:p>
        </p:txBody>
      </p:sp>
      <p:pic>
        <p:nvPicPr>
          <p:cNvPr id="4" name="Picture 2" descr="D:\220px-Elevated_JVP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62200"/>
            <a:ext cx="2616200" cy="342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Ambulatory </a:t>
            </a:r>
            <a:r>
              <a:rPr lang="en-US" dirty="0" smtClean="0"/>
              <a:t>ECG ( </a:t>
            </a:r>
            <a:r>
              <a:rPr lang="en-US" dirty="0" err="1" smtClean="0"/>
              <a:t>Holter</a:t>
            </a:r>
            <a:r>
              <a:rPr lang="en-US" dirty="0" smtClean="0"/>
              <a:t> monitor )</a:t>
            </a:r>
            <a:endParaRPr lang="ar-LY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43647"/>
            <a:ext cx="5181600" cy="333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81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tretch>
            <a:fillRect/>
          </a:stretch>
        </p:blipFill>
        <p:spPr bwMode="auto">
          <a:xfrm>
            <a:off x="1524000" y="533400"/>
            <a:ext cx="6097336" cy="2286563"/>
          </a:xfrm>
          <a:prstGeom prst="rect">
            <a:avLst/>
          </a:prstGeom>
          <a:extLst/>
        </p:spPr>
      </p:pic>
      <p:pic>
        <p:nvPicPr>
          <p:cNvPr id="5122" name="Picture 2" descr="D:\CAOUF0WACAT4ZD3QCA3WVCHPCAQBPMCVCAUMG0OMCA7KAKG9CAPNS5KHCA4B4FNJCAK7RL1JCA80KV2GCAX2QOJJCAW1000MCAHMAQVSCAYFPZAWCA92JWVJCAFFRNRECA1K3CB0CANN7V7FCALTMT59CAOIPLZ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15990"/>
            <a:ext cx="3251718" cy="310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CA0ELATLCAFAQMWSCAK996O3CA3BFIZ0CA52VBCTCANN11VBCA2QEF7FCATDVZ4YCA5LKSJ4CAV7QOTSCAE9828CCAR75QSCCAHN410GCA1SQSEWCAXQYQ18CAO6NEPDCAZ8YFDHCAWQI8JFCAB8VYGTCA4I2HW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29000"/>
            <a:ext cx="29718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55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m alqura\Desktop\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81200"/>
            <a:ext cx="25146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om alqura\Desktop\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2362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524000" y="762000"/>
            <a:ext cx="3505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err="1" smtClean="0"/>
              <a:t>Saphenus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graftpost</a:t>
            </a:r>
            <a:r>
              <a:rPr lang="en-US" sz="2400" b="1" dirty="0" smtClean="0"/>
              <a:t> CABG</a:t>
            </a:r>
            <a:endParaRPr lang="ar-LY" sz="2400" b="1" dirty="0"/>
          </a:p>
        </p:txBody>
      </p:sp>
    </p:spTree>
    <p:extLst>
      <p:ext uri="{BB962C8B-B14F-4D97-AF65-F5344CB8AC3E}">
        <p14:creationId xmlns:p14="http://schemas.microsoft.com/office/powerpoint/2010/main" xmlns="" val="178042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6464"/>
            <a:ext cx="4648200" cy="49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c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1662" y="96464"/>
            <a:ext cx="4542338" cy="500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5626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ICD                          CRT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5046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The </a:t>
            </a:r>
            <a:r>
              <a:rPr lang="en-US" dirty="0" err="1"/>
              <a:t>Bp</a:t>
            </a:r>
            <a:r>
              <a:rPr lang="en-US" dirty="0"/>
              <a:t>:</a:t>
            </a:r>
            <a:br>
              <a:rPr lang="en-US" dirty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85800" y="990600"/>
            <a:ext cx="784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 </a:t>
            </a:r>
            <a:r>
              <a:rPr lang="en-US" dirty="0"/>
              <a:t>The BP cuff bladder should be at least 20</a:t>
            </a:r>
            <a:r>
              <a:rPr lang="en-US" dirty="0" smtClean="0"/>
              <a:t>% wider </a:t>
            </a:r>
            <a:r>
              <a:rPr lang="en-US" dirty="0"/>
              <a:t>than the arm</a:t>
            </a:r>
          </a:p>
          <a:p>
            <a:r>
              <a:rPr lang="en-US" dirty="0"/>
              <a:t> The patient should be relaxed and the arm at the level of the heart</a:t>
            </a:r>
          </a:p>
          <a:p>
            <a:r>
              <a:rPr lang="en-US" dirty="0"/>
              <a:t> Wrap the cuff at least 2.5cm above the </a:t>
            </a:r>
            <a:r>
              <a:rPr lang="en-US" dirty="0" err="1"/>
              <a:t>cubital</a:t>
            </a:r>
            <a:r>
              <a:rPr lang="en-US" dirty="0"/>
              <a:t> fossa</a:t>
            </a:r>
          </a:p>
          <a:p>
            <a:r>
              <a:rPr lang="en-US" dirty="0"/>
              <a:t> Palpate the brachial pulse medial to the biceps tendon and use this area </a:t>
            </a:r>
            <a:r>
              <a:rPr lang="en-US" dirty="0" smtClean="0"/>
              <a:t>for auscultation</a:t>
            </a:r>
            <a:endParaRPr lang="en-US" dirty="0"/>
          </a:p>
          <a:p>
            <a:r>
              <a:rPr lang="en-US" dirty="0"/>
              <a:t> First assess the systolic BP by palpation of the radial artery to </a:t>
            </a:r>
            <a:r>
              <a:rPr lang="en-US" dirty="0" smtClean="0"/>
              <a:t>avoid </a:t>
            </a:r>
            <a:r>
              <a:rPr lang="en-US" dirty="0" err="1" smtClean="0"/>
              <a:t>auscultatory</a:t>
            </a:r>
            <a:r>
              <a:rPr lang="en-US" dirty="0" smtClean="0"/>
              <a:t> </a:t>
            </a:r>
            <a:r>
              <a:rPr lang="en-US" dirty="0"/>
              <a:t>gap.</a:t>
            </a:r>
          </a:p>
          <a:p>
            <a:r>
              <a:rPr lang="en-US" dirty="0"/>
              <a:t> Auscultate for the SBP by raising the pressure of the </a:t>
            </a:r>
            <a:r>
              <a:rPr lang="en-US" dirty="0" err="1"/>
              <a:t>sphygnomanometer</a:t>
            </a:r>
            <a:r>
              <a:rPr lang="en-US" dirty="0"/>
              <a:t> </a:t>
            </a:r>
            <a:r>
              <a:rPr lang="en-US" dirty="0" smtClean="0"/>
              <a:t>until </a:t>
            </a:r>
            <a:r>
              <a:rPr lang="en-US" dirty="0"/>
              <a:t>the brachial pulse is obliterated then deflate the cuff slowly at a rate of </a:t>
            </a:r>
            <a:r>
              <a:rPr lang="en-US" dirty="0" smtClean="0"/>
              <a:t>3 mmHg </a:t>
            </a:r>
            <a:r>
              <a:rPr lang="en-US" dirty="0"/>
              <a:t>/ </a:t>
            </a:r>
            <a:r>
              <a:rPr lang="en-US" dirty="0" smtClean="0"/>
              <a:t>sec</a:t>
            </a:r>
          </a:p>
          <a:p>
            <a:r>
              <a:rPr lang="en-US" dirty="0"/>
              <a:t> The point at which the sound appears is taken as SBP</a:t>
            </a:r>
          </a:p>
          <a:p>
            <a:r>
              <a:rPr lang="en-US" dirty="0"/>
              <a:t> Then continue to deflate till the point of diastolic muffling and the point of diastolic disappearance which is usually recorded as DBP</a:t>
            </a:r>
          </a:p>
          <a:p>
            <a:r>
              <a:rPr lang="en-US" dirty="0"/>
              <a:t> Normally the difference between those two points (muffling/disappearance) is less than 10mmHg and if more, the point of muffling is used as the DBP (as in most cases of </a:t>
            </a:r>
            <a:r>
              <a:rPr lang="en-US" dirty="0" err="1"/>
              <a:t>hyperdynamic</a:t>
            </a:r>
            <a:r>
              <a:rPr lang="en-US" dirty="0"/>
              <a:t> circulation and VD e.g. </a:t>
            </a:r>
            <a:r>
              <a:rPr lang="en-US" dirty="0" err="1"/>
              <a:t>paregnancy</a:t>
            </a:r>
            <a:r>
              <a:rPr lang="en-US" dirty="0"/>
              <a:t>, AI, hypoxia , A-V fistula )</a:t>
            </a:r>
            <a:endParaRPr lang="ar-LY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426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2795808" y="2967335"/>
            <a:ext cx="3552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THANK YOU</a:t>
            </a:r>
            <a:endParaRPr lang="ar-SA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678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470</TotalTime>
  <Words>3315</Words>
  <Application>Microsoft Office PowerPoint</Application>
  <PresentationFormat>عرض على الشاشة (3:4)‏</PresentationFormat>
  <Paragraphs>451</Paragraphs>
  <Slides>94</Slides>
  <Notes>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94</vt:i4>
      </vt:variant>
    </vt:vector>
  </HeadingPairs>
  <TitlesOfParts>
    <vt:vector size="96" baseType="lpstr">
      <vt:lpstr>Horizon</vt:lpstr>
      <vt:lpstr>Bitmap Image</vt:lpstr>
      <vt:lpstr>INVESTIGATION OF CARDIOVASCULAR  DISEASE</vt:lpstr>
      <vt:lpstr>Investigation of cardiovascular disease</vt:lpstr>
      <vt:lpstr>Electrocardiogram</vt:lpstr>
      <vt:lpstr>Exercise (stress) ECG</vt:lpstr>
      <vt:lpstr>Exercise (stress) ECG</vt:lpstr>
      <vt:lpstr>Exercise (stress) ECG</vt:lpstr>
      <vt:lpstr>Indications</vt:lpstr>
      <vt:lpstr>High-risk findings</vt:lpstr>
      <vt:lpstr>Ambulatory ECG ( Holter monitor )</vt:lpstr>
      <vt:lpstr>Ambulatory ECG</vt:lpstr>
      <vt:lpstr>Ambulatory ECG</vt:lpstr>
      <vt:lpstr>Cardiac biomarkers</vt:lpstr>
      <vt:lpstr>Biochemical Changes in Acute Myocardial Infarction (mechanism of release of myocardial markers)</vt:lpstr>
      <vt:lpstr>Cardiac biomarkers</vt:lpstr>
      <vt:lpstr>CK-MB: Shortcomings</vt:lpstr>
      <vt:lpstr>Myoglobin</vt:lpstr>
      <vt:lpstr>Cardiac Biomarkers in AMI</vt:lpstr>
      <vt:lpstr>Troponins</vt:lpstr>
      <vt:lpstr>Chest X-ray</vt:lpstr>
      <vt:lpstr>CXR                  Film Quality</vt:lpstr>
      <vt:lpstr>الشريحة 21</vt:lpstr>
      <vt:lpstr>Gastric bubble should be on the left </vt:lpstr>
      <vt:lpstr>الشريحة 23</vt:lpstr>
      <vt:lpstr>Check the Heart</vt:lpstr>
      <vt:lpstr>الشريحة 25</vt:lpstr>
      <vt:lpstr>Check the costophrenic angles</vt:lpstr>
      <vt:lpstr>الشريحة 27</vt:lpstr>
      <vt:lpstr>Check the hilar region</vt:lpstr>
      <vt:lpstr>الشريحة 29</vt:lpstr>
      <vt:lpstr>Finally, Check the Lung Fields</vt:lpstr>
      <vt:lpstr>الشريحة 31</vt:lpstr>
      <vt:lpstr>Hemothorax</vt:lpstr>
      <vt:lpstr>Chest X-ray</vt:lpstr>
      <vt:lpstr>Chest X-ray</vt:lpstr>
      <vt:lpstr>Pulmounary congestion and oedema</vt:lpstr>
      <vt:lpstr>Pulmounary congestion and oedema  and Pleural effusions</vt:lpstr>
      <vt:lpstr>Pericardial effusion</vt:lpstr>
      <vt:lpstr>Pericardial calcification constrictive pericarditis</vt:lpstr>
      <vt:lpstr>Echocardiography (echo)</vt:lpstr>
      <vt:lpstr>الشريحة 40</vt:lpstr>
      <vt:lpstr>الشريحة 41</vt:lpstr>
      <vt:lpstr>الشريحة 42</vt:lpstr>
      <vt:lpstr>الشريحة 43</vt:lpstr>
      <vt:lpstr>Transoesophageal echocardiography</vt:lpstr>
      <vt:lpstr>الشريحة 45</vt:lpstr>
      <vt:lpstr>الشريحة 46</vt:lpstr>
      <vt:lpstr>Stress echocardiography</vt:lpstr>
      <vt:lpstr>Computed tomographic imaging</vt:lpstr>
      <vt:lpstr>CT</vt:lpstr>
      <vt:lpstr>الشريحة 50</vt:lpstr>
      <vt:lpstr>Magnetic resonance imaging</vt:lpstr>
      <vt:lpstr>MRI</vt:lpstr>
      <vt:lpstr>A, MRI demonstrating type A aortic dissection with an intimal flap. B, MRI of a chronic type B aortic dissection with intimal flap (arrows) and aneurysmal enlargement of the proximal descending aorta.</vt:lpstr>
      <vt:lpstr>Cardiac catheterisation</vt:lpstr>
      <vt:lpstr>Cardiac catheterisation</vt:lpstr>
      <vt:lpstr>Cardiac Catheterization</vt:lpstr>
      <vt:lpstr>الشريحة 57</vt:lpstr>
      <vt:lpstr>Coronary Angiography</vt:lpstr>
      <vt:lpstr>RCA</vt:lpstr>
      <vt:lpstr>RCA</vt:lpstr>
      <vt:lpstr>الشريحة 61</vt:lpstr>
      <vt:lpstr>الشريحة 62</vt:lpstr>
      <vt:lpstr>PTCA WITH STENTING</vt:lpstr>
      <vt:lpstr>Right  heart  catheterisation</vt:lpstr>
      <vt:lpstr>Electrophysiology study</vt:lpstr>
      <vt:lpstr>Radionuclide imaging</vt:lpstr>
      <vt:lpstr>الشريحة 67</vt:lpstr>
      <vt:lpstr>Pericardiocenesis</vt:lpstr>
      <vt:lpstr>الشريحة 69</vt:lpstr>
      <vt:lpstr>Pericardiocenesis</vt:lpstr>
      <vt:lpstr>Jones criteria for the diagnosis of rheumatic fever</vt:lpstr>
      <vt:lpstr>Subcutaneous nodules</vt:lpstr>
      <vt:lpstr>Polyarthritis</vt:lpstr>
      <vt:lpstr>Erythema marginatum</vt:lpstr>
      <vt:lpstr>First degree HB</vt:lpstr>
      <vt:lpstr>cyanosis</vt:lpstr>
      <vt:lpstr>cyanosis</vt:lpstr>
      <vt:lpstr>Types of cyanosis</vt:lpstr>
      <vt:lpstr>cyanosis</vt:lpstr>
      <vt:lpstr>Splinter Hemorrhages</vt:lpstr>
      <vt:lpstr>Osler’s Nodes</vt:lpstr>
      <vt:lpstr>Janeway Lesions</vt:lpstr>
      <vt:lpstr>Petechiae</vt:lpstr>
      <vt:lpstr>Pectus carinatum &amp; excavatum</vt:lpstr>
      <vt:lpstr>Gynaecomastia </vt:lpstr>
      <vt:lpstr>Drugs frequently causing gynecomastia </vt:lpstr>
      <vt:lpstr>Drugs possibly causing gynecomastia</vt:lpstr>
      <vt:lpstr>Drugs rarely or very unlikely causing gynecomastia</vt:lpstr>
      <vt:lpstr>Raised JVP</vt:lpstr>
      <vt:lpstr>الشريحة 90</vt:lpstr>
      <vt:lpstr>الشريحة 91</vt:lpstr>
      <vt:lpstr>الشريحة 92</vt:lpstr>
      <vt:lpstr>How To Measure The Bp: </vt:lpstr>
      <vt:lpstr>الشريحة 94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مسعود الشعافي</cp:lastModifiedBy>
  <cp:revision>62</cp:revision>
  <dcterms:created xsi:type="dcterms:W3CDTF">2006-08-16T00:00:00Z</dcterms:created>
  <dcterms:modified xsi:type="dcterms:W3CDTF">2016-12-27T15:25:00Z</dcterms:modified>
</cp:coreProperties>
</file>