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6" r:id="rId6"/>
    <p:sldId id="261" r:id="rId7"/>
    <p:sldId id="260" r:id="rId8"/>
    <p:sldId id="267" r:id="rId9"/>
    <p:sldId id="262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2234"/>
    <a:srgbClr val="BDD9BF"/>
    <a:srgbClr val="2E4052"/>
    <a:srgbClr val="FFC85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6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7" d="100"/>
        <a:sy n="97" d="100"/>
      </p:scale>
      <p:origin x="0" y="-11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CDAC6-A97C-4991-A22A-A2395CF56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43ACE9-911E-4A9C-AF8A-FCAA5E695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1AF1D-F0C9-4EFA-9A6C-67B4D414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76B45-85F9-45DA-9834-52FFAD756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177D3-9CDC-4637-9056-EF100ABDB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9938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F3A2D-B77D-4D7D-84B2-55A5726FB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5CC98D-C6DC-4D11-A89A-628F517069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09C3F-77EE-4D34-A4AD-8480811A9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A5FBD-97B4-44BE-B6C4-1F40C5D2E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4530-0753-4E0B-A940-C5C9D2E04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19840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348F95-0531-4E5A-8686-B7037C1A8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737AA1-29AE-4B4F-8B01-D1E1075D75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EBD07-9D52-4948-AD20-8BAA28FC0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4FC50-9F67-43AE-BE0B-C4FF992B6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A3745-62D5-4DA9-AB0F-277F6550C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4950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EF65E-55D0-4545-9AFE-8CC9DD266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867E5-8F1F-4BB1-A9DD-1F34846F0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A2133-65C0-4E52-A8FC-77291B3F6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F6BD0-A4E2-4B12-8651-BB1B7A1E6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65ABF-686F-41BA-80B0-C92CC1E89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09218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46EEE-A0CB-490C-9F80-BDD59E0F3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DBB52-F7EC-409D-B4AF-90B453513D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16B00-6AEF-48E7-92AB-F55DDF890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39075-9196-404F-AB8A-7CF612014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BABEE-EB6C-4CBE-BBCC-18BCE8FFC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2883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BEAEE-A56B-4209-B20D-32C3C2087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367CA-F207-412C-82C4-65618533D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BF17B-894B-404A-85E0-A50CAB1E62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D00123-B4A0-4B09-8E3F-B628DEB09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EE4DB5-82F3-4E02-8CC9-494280674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192DD-88AE-419D-AE7C-69C508AD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69580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349B6-F44F-48CD-8D7E-D35936B65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C5050-8851-4E2C-8D05-44FD17768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2AB8A4-8FA6-4BD5-8FD8-6AACB6ED1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36B5AE-5961-4E3E-9685-8FAB3B7928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5EC6A8-A91D-4A97-9F52-6AFA52AEA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1542FF-5D70-46B2-87FD-4465A95D0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D02669-FA20-4402-BFFC-05A9B830F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FAF81E-A940-4471-98B8-11747566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222691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2465D-4196-404B-970C-37B79DF2C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59F3A1-7F0C-48E7-9C6B-4C34781EA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2C9FD-40FF-4055-AFFE-14EA70B24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370B2-B695-4790-B9FF-42F1A0603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8246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E2474E-CEAA-450F-B32F-6AC810F45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0F6C2-6AEF-499B-8A06-7E89A001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049445-45BD-4701-8E9C-8E88010D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5017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F8CDF-8DAC-4CD7-A506-B2AF825D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AA0E8-C615-461A-9EFA-AB2AFC465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4E24E1-39CF-4799-A4DC-AA469FCE14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16E85-68E8-4D98-9151-EB00F4B9E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DB4A56-2862-4D97-A8AF-D251663EC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4C3B3-83C0-498D-BFF8-D08211E23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45934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B2F9A-D2A3-4D52-A4C5-F7B55BE61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302005-03E2-4F65-B608-2B633CC469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58217E-8438-4FC9-A669-D05C020DE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4E8BC-7B23-4F77-B133-77738CA1A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DD2396-69C0-48B1-9FF1-A49721E8D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78033-92CD-4BE6-A4A6-D4FBA63F0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00823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DF2D8-DD3D-4A2A-8A23-0A95D09CF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EB532-D041-4509-97D6-413BBD52B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7F3B5-E5F2-45CA-B245-0BC703F32E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794FC-502A-4473-A29D-BB819CA7937E}" type="datetimeFigureOut">
              <a:rPr lang="en-PH" smtClean="0"/>
              <a:t>07/07/2022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0BE25-15A7-4FB6-9485-E43161D86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E63E2-1369-433E-9B74-77785AA00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8D9C9-89DA-49C4-BF95-2CD8C6F7F4E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7585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omequestionsanswered.com/what-is-ikea.htm" TargetMode="External"/><Relationship Id="rId13" Type="http://schemas.openxmlformats.org/officeDocument/2006/relationships/image" Target="../media/image14.png"/><Relationship Id="rId18" Type="http://schemas.openxmlformats.org/officeDocument/2006/relationships/image" Target="../media/image25.svg"/><Relationship Id="rId3" Type="http://schemas.openxmlformats.org/officeDocument/2006/relationships/hyperlink" Target="https://studiousguy.com/ikea-business-model/" TargetMode="External"/><Relationship Id="rId7" Type="http://schemas.openxmlformats.org/officeDocument/2006/relationships/hyperlink" Target="https://prezi.com/s_pzskjkwg-v/ikea/" TargetMode="External"/><Relationship Id="rId12" Type="http://schemas.openxmlformats.org/officeDocument/2006/relationships/image" Target="../media/image21.svg"/><Relationship Id="rId17" Type="http://schemas.openxmlformats.org/officeDocument/2006/relationships/image" Target="../media/image15.png"/><Relationship Id="rId2" Type="http://schemas.openxmlformats.org/officeDocument/2006/relationships/hyperlink" Target="file:///C:\Users\pcx21\Desktop\Risks-in-Ikea-%20(1).pdf" TargetMode="External"/><Relationship Id="rId16" Type="http://schemas.openxmlformats.org/officeDocument/2006/relationships/image" Target="../media/image29.svg"/><Relationship Id="rId20" Type="http://schemas.openxmlformats.org/officeDocument/2006/relationships/image" Target="../media/image27.sv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rezi.com/p/xqjjbalvnp7f/ikea/" TargetMode="External"/><Relationship Id="rId11" Type="http://schemas.openxmlformats.org/officeDocument/2006/relationships/image" Target="../media/image13.png"/><Relationship Id="rId5" Type="http://schemas.openxmlformats.org/officeDocument/2006/relationships/hyperlink" Target="https://prezi.com/opvlgabluvss/ikea/" TargetMode="External"/><Relationship Id="rId15" Type="http://schemas.openxmlformats.org/officeDocument/2006/relationships/image" Target="../media/image17.png"/><Relationship Id="rId10" Type="http://schemas.openxmlformats.org/officeDocument/2006/relationships/image" Target="../media/image19.svg"/><Relationship Id="rId19" Type="http://schemas.openxmlformats.org/officeDocument/2006/relationships/image" Target="../media/image16.png"/><Relationship Id="rId4" Type="http://schemas.openxmlformats.org/officeDocument/2006/relationships/hyperlink" Target="https://research-methodology.net/ikea-business-strategy-competitive-advantage-capitalising-ikea-concept/" TargetMode="External"/><Relationship Id="rId9" Type="http://schemas.openxmlformats.org/officeDocument/2006/relationships/image" Target="../media/image12.png"/><Relationship Id="rId14" Type="http://schemas.openxmlformats.org/officeDocument/2006/relationships/image" Target="../media/image23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4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3.svg"/><Relationship Id="rId1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12" Type="http://schemas.openxmlformats.org/officeDocument/2006/relationships/image" Target="../media/image14.png"/><Relationship Id="rId17" Type="http://schemas.openxmlformats.org/officeDocument/2006/relationships/image" Target="../media/image27.svg"/><Relationship Id="rId2" Type="http://schemas.openxmlformats.org/officeDocument/2006/relationships/image" Target="../media/image8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21.svg"/><Relationship Id="rId5" Type="http://schemas.openxmlformats.org/officeDocument/2006/relationships/image" Target="../media/image14.svg"/><Relationship Id="rId15" Type="http://schemas.openxmlformats.org/officeDocument/2006/relationships/image" Target="../media/image25.svg"/><Relationship Id="rId10" Type="http://schemas.openxmlformats.org/officeDocument/2006/relationships/image" Target="../media/image13.png"/><Relationship Id="rId19" Type="http://schemas.openxmlformats.org/officeDocument/2006/relationships/image" Target="../media/image29.svg"/><Relationship Id="rId4" Type="http://schemas.openxmlformats.org/officeDocument/2006/relationships/image" Target="../media/image9.png"/><Relationship Id="rId9" Type="http://schemas.openxmlformats.org/officeDocument/2006/relationships/image" Target="../media/image19.sv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22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723B4C6-03D4-48AD-92B7-D10616B2D07B}"/>
              </a:ext>
            </a:extLst>
          </p:cNvPr>
          <p:cNvSpPr/>
          <p:nvPr/>
        </p:nvSpPr>
        <p:spPr>
          <a:xfrm>
            <a:off x="-627059" y="0"/>
            <a:ext cx="12192000" cy="6858000"/>
          </a:xfrm>
          <a:prstGeom prst="rect">
            <a:avLst/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4" name="!!Rectangle: Rounded Corners 3">
            <a:extLst>
              <a:ext uri="{FF2B5EF4-FFF2-40B4-BE49-F238E27FC236}">
                <a16:creationId xmlns:a16="http://schemas.microsoft.com/office/drawing/2014/main" id="{F7E7E559-9CE0-4924-8C6A-08A7EE74CFF9}"/>
              </a:ext>
            </a:extLst>
          </p:cNvPr>
          <p:cNvSpPr/>
          <p:nvPr/>
        </p:nvSpPr>
        <p:spPr>
          <a:xfrm>
            <a:off x="2104571" y="-653143"/>
            <a:ext cx="7982857" cy="1306286"/>
          </a:xfrm>
          <a:prstGeom prst="roundRect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!!Rectangle: Rounded Corners 6">
            <a:extLst>
              <a:ext uri="{FF2B5EF4-FFF2-40B4-BE49-F238E27FC236}">
                <a16:creationId xmlns:a16="http://schemas.microsoft.com/office/drawing/2014/main" id="{3A54C741-DF9D-44ED-ACB7-68E36BA20F89}"/>
              </a:ext>
            </a:extLst>
          </p:cNvPr>
          <p:cNvSpPr/>
          <p:nvPr/>
        </p:nvSpPr>
        <p:spPr>
          <a:xfrm>
            <a:off x="2104570" y="6204857"/>
            <a:ext cx="7982857" cy="1306286"/>
          </a:xfrm>
          <a:prstGeom prst="roundRect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5" name="!!TextBox 4">
            <a:extLst>
              <a:ext uri="{FF2B5EF4-FFF2-40B4-BE49-F238E27FC236}">
                <a16:creationId xmlns:a16="http://schemas.microsoft.com/office/drawing/2014/main" id="{07906DBF-029F-4373-A7AB-12E8DB9055E3}"/>
              </a:ext>
            </a:extLst>
          </p:cNvPr>
          <p:cNvSpPr txBox="1"/>
          <p:nvPr/>
        </p:nvSpPr>
        <p:spPr>
          <a:xfrm>
            <a:off x="799458" y="2422565"/>
            <a:ext cx="10127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80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IKEA Business Model </a:t>
            </a:r>
            <a:endParaRPr lang="en-PH" sz="8000" dirty="0">
              <a:solidFill>
                <a:srgbClr val="FFFFFF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6" name="!!TextBox 5">
            <a:extLst>
              <a:ext uri="{FF2B5EF4-FFF2-40B4-BE49-F238E27FC236}">
                <a16:creationId xmlns:a16="http://schemas.microsoft.com/office/drawing/2014/main" id="{6D61849A-1485-4A52-B587-20849D12B42E}"/>
              </a:ext>
            </a:extLst>
          </p:cNvPr>
          <p:cNvSpPr txBox="1"/>
          <p:nvPr/>
        </p:nvSpPr>
        <p:spPr>
          <a:xfrm>
            <a:off x="370578" y="5373860"/>
            <a:ext cx="46748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400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Mariam Mahmoud 2602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Instructor: Mr. Mohammed </a:t>
            </a:r>
            <a:r>
              <a:rPr lang="en-US" sz="2400" dirty="0" err="1">
                <a:solidFill>
                  <a:schemeClr val="bg1"/>
                </a:solidFill>
              </a:rPr>
              <a:t>Alzwawi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endParaRPr lang="en-PH" sz="2400" dirty="0">
              <a:solidFill>
                <a:srgbClr val="FFFFF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!!Oval 7">
            <a:extLst>
              <a:ext uri="{FF2B5EF4-FFF2-40B4-BE49-F238E27FC236}">
                <a16:creationId xmlns:a16="http://schemas.microsoft.com/office/drawing/2014/main" id="{2F784734-88A6-41C3-9C6A-D22FC667C936}"/>
              </a:ext>
            </a:extLst>
          </p:cNvPr>
          <p:cNvSpPr/>
          <p:nvPr/>
        </p:nvSpPr>
        <p:spPr>
          <a:xfrm>
            <a:off x="-3350952" y="1719308"/>
            <a:ext cx="5300085" cy="4203081"/>
          </a:xfrm>
          <a:prstGeom prst="ellipse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!!Oval 10">
            <a:extLst>
              <a:ext uri="{FF2B5EF4-FFF2-40B4-BE49-F238E27FC236}">
                <a16:creationId xmlns:a16="http://schemas.microsoft.com/office/drawing/2014/main" id="{241C7D78-EB6A-4EAB-9128-D046152B818B}"/>
              </a:ext>
            </a:extLst>
          </p:cNvPr>
          <p:cNvSpPr/>
          <p:nvPr/>
        </p:nvSpPr>
        <p:spPr>
          <a:xfrm>
            <a:off x="9811799" y="1490125"/>
            <a:ext cx="5084064" cy="5084064"/>
          </a:xfrm>
          <a:prstGeom prst="ellipse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D5E398-9950-2941-0684-DCD35E61F4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784" b="89865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7059" y="233825"/>
            <a:ext cx="1477511" cy="15464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9B4350-2822-9942-3C4C-F51F37CC8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401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80981" y="502873"/>
            <a:ext cx="1683960" cy="14277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840EA15-4D42-F96C-A49E-1766C8801FBC}"/>
              </a:ext>
            </a:extLst>
          </p:cNvPr>
          <p:cNvSpPr txBox="1"/>
          <p:nvPr/>
        </p:nvSpPr>
        <p:spPr>
          <a:xfrm>
            <a:off x="2238086" y="893293"/>
            <a:ext cx="73539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>
                <a:solidFill>
                  <a:schemeClr val="bg1"/>
                </a:solidFill>
                <a:effectLst/>
                <a:latin typeface="Aharoni" panose="02010803020104030203" pitchFamily="2" charset="-79"/>
                <a:ea typeface="Arial" panose="020B0604020202020204" pitchFamily="34" charset="0"/>
                <a:cs typeface="Aharoni" panose="02010803020104030203" pitchFamily="2" charset="-79"/>
              </a:rPr>
              <a:t>Libyan International Medical University </a:t>
            </a:r>
            <a:endParaRPr lang="en-US" sz="2800" dirty="0">
              <a:solidFill>
                <a:schemeClr val="bg1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n-US" sz="2800" b="1" i="0" dirty="0">
                <a:solidFill>
                  <a:schemeClr val="bg1"/>
                </a:solidFill>
                <a:effectLst/>
                <a:latin typeface="Aharoni" panose="02010803020104030203" pitchFamily="2" charset="-79"/>
                <a:ea typeface="Arial" panose="020B0604020202020204" pitchFamily="34" charset="0"/>
                <a:cs typeface="Aharoni" panose="02010803020104030203" pitchFamily="2" charset="-79"/>
              </a:rPr>
              <a:t>Faculty Of Business Administration  </a:t>
            </a:r>
            <a:endParaRPr lang="en-US" sz="2800" dirty="0">
              <a:solidFill>
                <a:schemeClr val="bg1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endParaRPr lang="en-US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390964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Rectangle 1">
            <a:extLst>
              <a:ext uri="{FF2B5EF4-FFF2-40B4-BE49-F238E27FC236}">
                <a16:creationId xmlns:a16="http://schemas.microsoft.com/office/drawing/2014/main" id="{DBF9BF05-CC1F-4784-A22F-D2D08B206F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E4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" name="!!Rectangle: Rounded Corners 2">
            <a:extLst>
              <a:ext uri="{FF2B5EF4-FFF2-40B4-BE49-F238E27FC236}">
                <a16:creationId xmlns:a16="http://schemas.microsoft.com/office/drawing/2014/main" id="{760E5789-4869-4649-A323-0CABA0A0909F}"/>
              </a:ext>
            </a:extLst>
          </p:cNvPr>
          <p:cNvSpPr/>
          <p:nvPr/>
        </p:nvSpPr>
        <p:spPr>
          <a:xfrm>
            <a:off x="-204430" y="1319115"/>
            <a:ext cx="12685486" cy="5036457"/>
          </a:xfrm>
          <a:prstGeom prst="roundRect">
            <a:avLst>
              <a:gd name="adj" fmla="val 50000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Global risk management institutes. (2021). IKEA. ( </a:t>
            </a:r>
            <a:r>
              <a:rPr lang="en-US" sz="18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file:///C:/Users/pcx21/Desktop/Risks-in-Ikea-%20(1).pdf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)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Studios Guy. (2022). IKEA business model. ( </a:t>
            </a:r>
            <a:r>
              <a:rPr lang="en-US" sz="18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https://studiousguy.com/ikea-business-model/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)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Business Research Methodology. (2019). IKEA Business Strategy and Competitive Advantage. ( </a:t>
            </a:r>
            <a:r>
              <a:rPr lang="en-US" sz="18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https://research-methodology.net/ikea-business-strategy-competitive-advantage-capitalising-ikea-concept/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)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Prezi. (2015). IKEA. ( </a:t>
            </a:r>
            <a:r>
              <a:rPr lang="en-US" sz="18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https://prezi.com/opvlgabluvss/ikea/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)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Prezi. (2019). IKEA. ( </a:t>
            </a:r>
            <a:r>
              <a:rPr lang="en-US" sz="18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https://prezi.com/p/xqjjbalvnp7f/ikea/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)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Prezi. (2014). IKEA. ( </a:t>
            </a:r>
            <a:r>
              <a:rPr lang="en-US" sz="18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https://prezi.com/s_pzskjkwg-v/ikea/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)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Home Question Answers. (2022). What is IKEA. ( </a:t>
            </a:r>
            <a:r>
              <a:rPr lang="en-US" sz="18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https://www.homequestionsanswered.com/what-is-ikea.htm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)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90095B-4A0F-4066-AF4F-E7323ACAAC8A}"/>
              </a:ext>
            </a:extLst>
          </p:cNvPr>
          <p:cNvSpPr txBox="1"/>
          <p:nvPr/>
        </p:nvSpPr>
        <p:spPr>
          <a:xfrm>
            <a:off x="523742" y="297636"/>
            <a:ext cx="9855200" cy="72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References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B193C49-2EA0-4156-9AC8-CC560125193B}"/>
              </a:ext>
            </a:extLst>
          </p:cNvPr>
          <p:cNvGrpSpPr/>
          <p:nvPr/>
        </p:nvGrpSpPr>
        <p:grpSpPr>
          <a:xfrm>
            <a:off x="8242163" y="12819132"/>
            <a:ext cx="3294743" cy="2035966"/>
            <a:chOff x="8242163" y="4304793"/>
            <a:chExt cx="3294743" cy="203596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AEF2ADE-FCCC-485A-903F-1756E8FA8F41}"/>
                </a:ext>
              </a:extLst>
            </p:cNvPr>
            <p:cNvSpPr/>
            <p:nvPr/>
          </p:nvSpPr>
          <p:spPr>
            <a:xfrm>
              <a:off x="8242163" y="4304793"/>
              <a:ext cx="3294743" cy="2035966"/>
            </a:xfrm>
            <a:prstGeom prst="roundRect">
              <a:avLst/>
            </a:prstGeom>
            <a:solidFill>
              <a:srgbClr val="FFC8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9" name="Graphic 8" descr="Postit Notes with solid fill">
              <a:extLst>
                <a:ext uri="{FF2B5EF4-FFF2-40B4-BE49-F238E27FC236}">
                  <a16:creationId xmlns:a16="http://schemas.microsoft.com/office/drawing/2014/main" id="{92DC606E-D24F-4510-873F-2E381745E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9244876" y="4704826"/>
              <a:ext cx="1289315" cy="1289315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DE847F-6875-4B3B-84C9-2CE0B9BB5D56}"/>
              </a:ext>
            </a:extLst>
          </p:cNvPr>
          <p:cNvGrpSpPr/>
          <p:nvPr/>
        </p:nvGrpSpPr>
        <p:grpSpPr>
          <a:xfrm>
            <a:off x="655093" y="7444189"/>
            <a:ext cx="3294743" cy="2035966"/>
            <a:chOff x="655093" y="1728507"/>
            <a:chExt cx="3294743" cy="203596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1FD0079-CD10-403A-98C9-9CEABD8C6936}"/>
                </a:ext>
              </a:extLst>
            </p:cNvPr>
            <p:cNvSpPr/>
            <p:nvPr/>
          </p:nvSpPr>
          <p:spPr>
            <a:xfrm>
              <a:off x="655093" y="1728507"/>
              <a:ext cx="3294743" cy="2035966"/>
            </a:xfrm>
            <a:prstGeom prst="roundRect">
              <a:avLst/>
            </a:prstGeom>
            <a:solidFill>
              <a:srgbClr val="412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2" name="Graphic 11" descr="Calligraphy Pen with solid fill">
              <a:extLst>
                <a:ext uri="{FF2B5EF4-FFF2-40B4-BE49-F238E27FC236}">
                  <a16:creationId xmlns:a16="http://schemas.microsoft.com/office/drawing/2014/main" id="{763BF224-D2DC-41AA-AEB4-12B45A0A2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1700119" y="2050041"/>
              <a:ext cx="1289315" cy="1289315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BA1E18B-3092-4172-99B9-33F0B8B30CCE}"/>
              </a:ext>
            </a:extLst>
          </p:cNvPr>
          <p:cNvGrpSpPr/>
          <p:nvPr/>
        </p:nvGrpSpPr>
        <p:grpSpPr>
          <a:xfrm>
            <a:off x="8242163" y="7644012"/>
            <a:ext cx="3294743" cy="2035966"/>
            <a:chOff x="8242163" y="1728507"/>
            <a:chExt cx="3294743" cy="203596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ECAD8EC-C9B5-4862-8C69-44F0D7E3BB8C}"/>
                </a:ext>
              </a:extLst>
            </p:cNvPr>
            <p:cNvSpPr/>
            <p:nvPr/>
          </p:nvSpPr>
          <p:spPr>
            <a:xfrm>
              <a:off x="8242163" y="1728507"/>
              <a:ext cx="3294743" cy="2035966"/>
            </a:xfrm>
            <a:prstGeom prst="roundRect">
              <a:avLst/>
            </a:prstGeom>
            <a:solidFill>
              <a:srgbClr val="412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5" name="Graphic 14" descr="Handshake with solid fill">
              <a:extLst>
                <a:ext uri="{FF2B5EF4-FFF2-40B4-BE49-F238E27FC236}">
                  <a16:creationId xmlns:a16="http://schemas.microsoft.com/office/drawing/2014/main" id="{7E56AB26-2CA9-4FC8-B218-4FB9C1081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p:blipFill>
          <p:spPr>
            <a:xfrm>
              <a:off x="9287190" y="2046751"/>
              <a:ext cx="1289315" cy="1289315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D0059BD-9627-445F-B7E1-32B099E2B60E}"/>
              </a:ext>
            </a:extLst>
          </p:cNvPr>
          <p:cNvGrpSpPr/>
          <p:nvPr/>
        </p:nvGrpSpPr>
        <p:grpSpPr>
          <a:xfrm>
            <a:off x="655092" y="11801149"/>
            <a:ext cx="3294743" cy="2035966"/>
            <a:chOff x="655092" y="4304793"/>
            <a:chExt cx="3294743" cy="2035966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8A006569-A202-4E2D-BF73-99F49A80ABCC}"/>
                </a:ext>
              </a:extLst>
            </p:cNvPr>
            <p:cNvSpPr/>
            <p:nvPr/>
          </p:nvSpPr>
          <p:spPr>
            <a:xfrm>
              <a:off x="655092" y="4304793"/>
              <a:ext cx="3294743" cy="2035966"/>
            </a:xfrm>
            <a:prstGeom prst="roundRect">
              <a:avLst/>
            </a:prstGeom>
            <a:solidFill>
              <a:srgbClr val="FFC8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8" name="Graphic 17" descr="Bar graph with upward trend with solid fill">
              <a:extLst>
                <a:ext uri="{FF2B5EF4-FFF2-40B4-BE49-F238E27FC236}">
                  <a16:creationId xmlns:a16="http://schemas.microsoft.com/office/drawing/2014/main" id="{89727425-B099-4E5B-A83A-DB460C0CB0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p:blipFill>
          <p:spPr>
            <a:xfrm>
              <a:off x="1700119" y="4759908"/>
              <a:ext cx="1289315" cy="1289315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8C72C43-E20F-4CBD-B3A3-A8E32A730B56}"/>
              </a:ext>
            </a:extLst>
          </p:cNvPr>
          <p:cNvGrpSpPr/>
          <p:nvPr/>
        </p:nvGrpSpPr>
        <p:grpSpPr>
          <a:xfrm>
            <a:off x="4448628" y="-6909980"/>
            <a:ext cx="3294743" cy="2035966"/>
            <a:chOff x="4448628" y="1728507"/>
            <a:chExt cx="3294743" cy="2035966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1B9185E2-53B8-470C-9FB2-39EFDC8448A3}"/>
                </a:ext>
              </a:extLst>
            </p:cNvPr>
            <p:cNvSpPr/>
            <p:nvPr/>
          </p:nvSpPr>
          <p:spPr>
            <a:xfrm>
              <a:off x="4448628" y="1728507"/>
              <a:ext cx="3294743" cy="2035966"/>
            </a:xfrm>
            <a:prstGeom prst="roundRect">
              <a:avLst/>
            </a:prstGeom>
            <a:solidFill>
              <a:srgbClr val="FFC8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21" name="Graphic 20" descr="Social network with solid fill">
              <a:extLst>
                <a:ext uri="{FF2B5EF4-FFF2-40B4-BE49-F238E27FC236}">
                  <a16:creationId xmlns:a16="http://schemas.microsoft.com/office/drawing/2014/main" id="{921EEC9D-7B68-46ED-BCD0-7B749CC55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p:blipFill>
          <p:spPr>
            <a:xfrm>
              <a:off x="5493656" y="2046751"/>
              <a:ext cx="1289315" cy="1289315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62D8886-B1E5-40D2-A957-D5151F2A697E}"/>
              </a:ext>
            </a:extLst>
          </p:cNvPr>
          <p:cNvGrpSpPr/>
          <p:nvPr/>
        </p:nvGrpSpPr>
        <p:grpSpPr>
          <a:xfrm>
            <a:off x="4448627" y="-2340155"/>
            <a:ext cx="3294743" cy="2035966"/>
            <a:chOff x="4448627" y="4331501"/>
            <a:chExt cx="3294743" cy="203596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8740ACC1-C8A9-4A8D-8F21-544C171B7261}"/>
                </a:ext>
              </a:extLst>
            </p:cNvPr>
            <p:cNvSpPr/>
            <p:nvPr/>
          </p:nvSpPr>
          <p:spPr>
            <a:xfrm>
              <a:off x="4448627" y="4331501"/>
              <a:ext cx="3294743" cy="2035966"/>
            </a:xfrm>
            <a:prstGeom prst="roundRect">
              <a:avLst/>
            </a:prstGeom>
            <a:solidFill>
              <a:srgbClr val="412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24" name="Graphic 23" descr="Person with idea with solid fill">
              <a:extLst>
                <a:ext uri="{FF2B5EF4-FFF2-40B4-BE49-F238E27FC236}">
                  <a16:creationId xmlns:a16="http://schemas.microsoft.com/office/drawing/2014/main" id="{7E45424D-FCE5-46F9-8069-670B0C767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p:blipFill>
          <p:spPr>
            <a:xfrm>
              <a:off x="5451342" y="4704825"/>
              <a:ext cx="1289315" cy="1289315"/>
            </a:xfrm>
            <a:prstGeom prst="rect">
              <a:avLst/>
            </a:prstGeom>
          </p:spPr>
        </p:pic>
      </p:grpSp>
      <p:sp>
        <p:nvSpPr>
          <p:cNvPr id="25" name="!!Isosceles Triangle 6">
            <a:extLst>
              <a:ext uri="{FF2B5EF4-FFF2-40B4-BE49-F238E27FC236}">
                <a16:creationId xmlns:a16="http://schemas.microsoft.com/office/drawing/2014/main" id="{B4E340EA-24E8-4775-9DC2-00DF840FFC68}"/>
              </a:ext>
            </a:extLst>
          </p:cNvPr>
          <p:cNvSpPr/>
          <p:nvPr/>
        </p:nvSpPr>
        <p:spPr>
          <a:xfrm rot="8100000">
            <a:off x="-9430982" y="1684656"/>
            <a:ext cx="4046877" cy="3488687"/>
          </a:xfrm>
          <a:prstGeom prst="triangle">
            <a:avLst/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6" name="!!Rectangle: Rounded Corners 7">
            <a:extLst>
              <a:ext uri="{FF2B5EF4-FFF2-40B4-BE49-F238E27FC236}">
                <a16:creationId xmlns:a16="http://schemas.microsoft.com/office/drawing/2014/main" id="{5ACE32FB-A8C1-46BC-A872-55028C497359}"/>
              </a:ext>
            </a:extLst>
          </p:cNvPr>
          <p:cNvSpPr/>
          <p:nvPr/>
        </p:nvSpPr>
        <p:spPr>
          <a:xfrm>
            <a:off x="548070" y="8856496"/>
            <a:ext cx="4999860" cy="2653117"/>
          </a:xfrm>
          <a:prstGeom prst="roundRect">
            <a:avLst>
              <a:gd name="adj" fmla="val 10673"/>
            </a:avLst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7" name="!!Oval 8">
            <a:extLst>
              <a:ext uri="{FF2B5EF4-FFF2-40B4-BE49-F238E27FC236}">
                <a16:creationId xmlns:a16="http://schemas.microsoft.com/office/drawing/2014/main" id="{80911632-30AA-40FD-90DC-9F54DF515959}"/>
              </a:ext>
            </a:extLst>
          </p:cNvPr>
          <p:cNvSpPr/>
          <p:nvPr/>
        </p:nvSpPr>
        <p:spPr>
          <a:xfrm>
            <a:off x="529772" y="13545579"/>
            <a:ext cx="5036457" cy="5036457"/>
          </a:xfrm>
          <a:prstGeom prst="ellipse">
            <a:avLst/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457588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Rectangle 1">
            <a:extLst>
              <a:ext uri="{FF2B5EF4-FFF2-40B4-BE49-F238E27FC236}">
                <a16:creationId xmlns:a16="http://schemas.microsoft.com/office/drawing/2014/main" id="{DBF9BF05-CC1F-4784-A22F-D2D08B206F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E4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" name="!!Rectangle: Rounded Corners 2">
            <a:extLst>
              <a:ext uri="{FF2B5EF4-FFF2-40B4-BE49-F238E27FC236}">
                <a16:creationId xmlns:a16="http://schemas.microsoft.com/office/drawing/2014/main" id="{760E5789-4869-4649-A323-0CABA0A0909F}"/>
              </a:ext>
            </a:extLst>
          </p:cNvPr>
          <p:cNvSpPr/>
          <p:nvPr/>
        </p:nvSpPr>
        <p:spPr>
          <a:xfrm>
            <a:off x="6096000" y="910771"/>
            <a:ext cx="13745028" cy="5036457"/>
          </a:xfrm>
          <a:prstGeom prst="roundRect">
            <a:avLst>
              <a:gd name="adj" fmla="val 50000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" name="!!Oval 3">
            <a:extLst>
              <a:ext uri="{FF2B5EF4-FFF2-40B4-BE49-F238E27FC236}">
                <a16:creationId xmlns:a16="http://schemas.microsoft.com/office/drawing/2014/main" id="{26C55AE3-1A3B-48CE-A6D4-20019396467A}"/>
              </a:ext>
            </a:extLst>
          </p:cNvPr>
          <p:cNvSpPr/>
          <p:nvPr/>
        </p:nvSpPr>
        <p:spPr>
          <a:xfrm>
            <a:off x="14709915" y="1302657"/>
            <a:ext cx="4252686" cy="4252686"/>
          </a:xfrm>
          <a:prstGeom prst="ellipse">
            <a:avLst/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90095B-4A0F-4066-AF4F-E7323ACAAC8A}"/>
              </a:ext>
            </a:extLst>
          </p:cNvPr>
          <p:cNvSpPr txBox="1"/>
          <p:nvPr/>
        </p:nvSpPr>
        <p:spPr>
          <a:xfrm>
            <a:off x="609599" y="-1938993"/>
            <a:ext cx="59653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60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INSERT YOUR</a:t>
            </a:r>
          </a:p>
          <a:p>
            <a:r>
              <a:rPr lang="en-PH" sz="60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5B3CB7-F271-45F6-A4C4-8DA108A2F935}"/>
              </a:ext>
            </a:extLst>
          </p:cNvPr>
          <p:cNvSpPr txBox="1"/>
          <p:nvPr/>
        </p:nvSpPr>
        <p:spPr>
          <a:xfrm>
            <a:off x="696683" y="7419745"/>
            <a:ext cx="55589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PH" sz="2000" dirty="0">
                <a:latin typeface="Poppins" panose="00000500000000000000" pitchFamily="2" charset="0"/>
                <a:cs typeface="Poppins" panose="00000500000000000000" pitchFamily="2" charset="0"/>
              </a:rPr>
              <a:t>	Lorem ipsum dolor sit amet, consectetuer adipiscing elit. Maecenas porttitor congue massa. Fusce posuere, magna sed pulvinar ultricies, purus lectus malesuada libero, sit amet commodo magna eros quis </a:t>
            </a:r>
            <a:r>
              <a:rPr lang="en-PH" sz="2000" dirty="0" err="1">
                <a:latin typeface="Poppins" panose="00000500000000000000" pitchFamily="2" charset="0"/>
                <a:cs typeface="Poppins" panose="00000500000000000000" pitchFamily="2" charset="0"/>
              </a:rPr>
              <a:t>urna</a:t>
            </a:r>
            <a:r>
              <a:rPr lang="en-PH" sz="20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</p:txBody>
      </p:sp>
      <p:sp>
        <p:nvSpPr>
          <p:cNvPr id="7" name="!!Isosceles Triangle 6">
            <a:extLst>
              <a:ext uri="{FF2B5EF4-FFF2-40B4-BE49-F238E27FC236}">
                <a16:creationId xmlns:a16="http://schemas.microsoft.com/office/drawing/2014/main" id="{29970F66-102D-4151-A973-A2F80A05251C}"/>
              </a:ext>
            </a:extLst>
          </p:cNvPr>
          <p:cNvSpPr/>
          <p:nvPr/>
        </p:nvSpPr>
        <p:spPr>
          <a:xfrm rot="16200000">
            <a:off x="6295875" y="1684656"/>
            <a:ext cx="4046877" cy="3488687"/>
          </a:xfrm>
          <a:prstGeom prst="triangle">
            <a:avLst/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!!Rectangle: Rounded Corners 7">
            <a:extLst>
              <a:ext uri="{FF2B5EF4-FFF2-40B4-BE49-F238E27FC236}">
                <a16:creationId xmlns:a16="http://schemas.microsoft.com/office/drawing/2014/main" id="{AAE9BD1E-581D-4A95-A835-1DAC229DEFB5}"/>
              </a:ext>
            </a:extLst>
          </p:cNvPr>
          <p:cNvSpPr/>
          <p:nvPr/>
        </p:nvSpPr>
        <p:spPr>
          <a:xfrm>
            <a:off x="548070" y="561744"/>
            <a:ext cx="4999860" cy="2653117"/>
          </a:xfrm>
          <a:prstGeom prst="roundRect">
            <a:avLst>
              <a:gd name="adj" fmla="val 10673"/>
            </a:avLst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!!Oval 8">
            <a:extLst>
              <a:ext uri="{FF2B5EF4-FFF2-40B4-BE49-F238E27FC236}">
                <a16:creationId xmlns:a16="http://schemas.microsoft.com/office/drawing/2014/main" id="{8CDF71A2-B1BA-43F1-A226-BA1FCAE77B21}"/>
              </a:ext>
            </a:extLst>
          </p:cNvPr>
          <p:cNvSpPr/>
          <p:nvPr/>
        </p:nvSpPr>
        <p:spPr>
          <a:xfrm>
            <a:off x="529772" y="3514308"/>
            <a:ext cx="5036457" cy="5036457"/>
          </a:xfrm>
          <a:prstGeom prst="ellipse">
            <a:avLst/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02540F-2042-E22C-6E37-972539A7E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2439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3D1A83F-4781-4285-B4EB-EA8C63AE320A}"/>
              </a:ext>
            </a:extLst>
          </p:cNvPr>
          <p:cNvSpPr/>
          <p:nvPr/>
        </p:nvSpPr>
        <p:spPr>
          <a:xfrm>
            <a:off x="0" y="0"/>
            <a:ext cx="5393410" cy="6858000"/>
          </a:xfrm>
          <a:prstGeom prst="rect">
            <a:avLst/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A29EF8-1DE4-4617-9CEF-408F30FC14A3}"/>
              </a:ext>
            </a:extLst>
          </p:cNvPr>
          <p:cNvSpPr txBox="1"/>
          <p:nvPr/>
        </p:nvSpPr>
        <p:spPr>
          <a:xfrm>
            <a:off x="297651" y="588936"/>
            <a:ext cx="479810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66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TABLE OF</a:t>
            </a:r>
          </a:p>
          <a:p>
            <a:r>
              <a:rPr lang="en-PH" sz="66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CONTENTS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B8A3EC-02C1-4D39-9AB4-A42231096A75}"/>
              </a:ext>
            </a:extLst>
          </p:cNvPr>
          <p:cNvGrpSpPr/>
          <p:nvPr/>
        </p:nvGrpSpPr>
        <p:grpSpPr>
          <a:xfrm>
            <a:off x="5964065" y="701858"/>
            <a:ext cx="5981503" cy="1047878"/>
            <a:chOff x="5750714" y="796422"/>
            <a:chExt cx="5981503" cy="1047878"/>
          </a:xfrm>
        </p:grpSpPr>
        <p:pic>
          <p:nvPicPr>
            <p:cNvPr id="5" name="Graphic 4" descr="Checkmark with solid fill">
              <a:extLst>
                <a:ext uri="{FF2B5EF4-FFF2-40B4-BE49-F238E27FC236}">
                  <a16:creationId xmlns:a16="http://schemas.microsoft.com/office/drawing/2014/main" id="{E6434548-E4DF-482F-A9C6-7549EE5E9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5F8BC1-CBB5-4F74-B77C-95EFC697EE43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Introduction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FFA379C-6F41-4663-8009-78C347B280A2}"/>
              </a:ext>
            </a:extLst>
          </p:cNvPr>
          <p:cNvGrpSpPr/>
          <p:nvPr/>
        </p:nvGrpSpPr>
        <p:grpSpPr>
          <a:xfrm>
            <a:off x="5912846" y="1697897"/>
            <a:ext cx="5981503" cy="1333805"/>
            <a:chOff x="5750714" y="796422"/>
            <a:chExt cx="5981503" cy="1333805"/>
          </a:xfrm>
        </p:grpSpPr>
        <p:pic>
          <p:nvPicPr>
            <p:cNvPr id="9" name="Graphic 8" descr="Checkmark with solid fill">
              <a:extLst>
                <a:ext uri="{FF2B5EF4-FFF2-40B4-BE49-F238E27FC236}">
                  <a16:creationId xmlns:a16="http://schemas.microsoft.com/office/drawing/2014/main" id="{94CF138C-6988-49B1-BF87-CD372C055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FBA29DC-FCB2-45F3-88A3-A16EEB01A358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Poppins" panose="00000500000000000000" pitchFamily="2" charset="0"/>
                  <a:cs typeface="Poppins" panose="00000500000000000000" pitchFamily="2" charset="0"/>
                </a:rPr>
                <a:t>The Risks that the company faces during its Business</a:t>
              </a:r>
            </a:p>
            <a:p>
              <a:endParaRPr lang="en-PH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8F0BC7-B551-4D75-8151-68C836E39E4C}"/>
              </a:ext>
            </a:extLst>
          </p:cNvPr>
          <p:cNvGrpSpPr/>
          <p:nvPr/>
        </p:nvGrpSpPr>
        <p:grpSpPr>
          <a:xfrm>
            <a:off x="5964065" y="2775598"/>
            <a:ext cx="5981503" cy="1047878"/>
            <a:chOff x="5750714" y="796422"/>
            <a:chExt cx="5981503" cy="1047878"/>
          </a:xfrm>
        </p:grpSpPr>
        <p:pic>
          <p:nvPicPr>
            <p:cNvPr id="12" name="Graphic 11" descr="Checkmark with solid fill">
              <a:extLst>
                <a:ext uri="{FF2B5EF4-FFF2-40B4-BE49-F238E27FC236}">
                  <a16:creationId xmlns:a16="http://schemas.microsoft.com/office/drawing/2014/main" id="{16AC7893-084A-4C59-97F7-5AB6A9EF26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657735-F4DF-4BBE-9040-8632FD0D749B}"/>
                </a:ext>
              </a:extLst>
            </p:cNvPr>
            <p:cNvSpPr txBox="1"/>
            <p:nvPr/>
          </p:nvSpPr>
          <p:spPr>
            <a:xfrm>
              <a:off x="7067227" y="1017267"/>
              <a:ext cx="4664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Poppins" panose="00000500000000000000" pitchFamily="2" charset="0"/>
                  <a:cs typeface="Poppins" panose="00000500000000000000" pitchFamily="2" charset="0"/>
                </a:rPr>
                <a:t>IKEA SWOT analysis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5BF9E19-7F75-40AE-A109-460D8FE6AE84}"/>
              </a:ext>
            </a:extLst>
          </p:cNvPr>
          <p:cNvGrpSpPr/>
          <p:nvPr/>
        </p:nvGrpSpPr>
        <p:grpSpPr>
          <a:xfrm>
            <a:off x="5964065" y="3720571"/>
            <a:ext cx="5981503" cy="1047878"/>
            <a:chOff x="5750714" y="796422"/>
            <a:chExt cx="5981503" cy="1047878"/>
          </a:xfrm>
        </p:grpSpPr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9A369AFA-78CC-4F22-A459-8290B83B0A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9688053-D2D0-4347-8290-EA3A42455992}"/>
                </a:ext>
              </a:extLst>
            </p:cNvPr>
            <p:cNvSpPr txBox="1"/>
            <p:nvPr/>
          </p:nvSpPr>
          <p:spPr>
            <a:xfrm>
              <a:off x="7067227" y="95765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Poppins" panose="00000500000000000000" pitchFamily="2" charset="0"/>
                  <a:cs typeface="Poppins" panose="00000500000000000000" pitchFamily="2" charset="0"/>
                </a:rPr>
                <a:t>IKEA Business Model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 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endParaRPr lang="en-PH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17" name="!!Rectangle: Rounded Corners 16">
            <a:extLst>
              <a:ext uri="{FF2B5EF4-FFF2-40B4-BE49-F238E27FC236}">
                <a16:creationId xmlns:a16="http://schemas.microsoft.com/office/drawing/2014/main" id="{8C5B482D-CE16-43D2-A807-36C50D73C1C5}"/>
              </a:ext>
            </a:extLst>
          </p:cNvPr>
          <p:cNvSpPr/>
          <p:nvPr/>
        </p:nvSpPr>
        <p:spPr>
          <a:xfrm>
            <a:off x="358052" y="2775598"/>
            <a:ext cx="4677305" cy="3556470"/>
          </a:xfrm>
          <a:prstGeom prst="roundRect">
            <a:avLst>
              <a:gd name="adj" fmla="val 7516"/>
            </a:avLst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8" name="!!Rectangle: Rounded Corners 6">
            <a:extLst>
              <a:ext uri="{FF2B5EF4-FFF2-40B4-BE49-F238E27FC236}">
                <a16:creationId xmlns:a16="http://schemas.microsoft.com/office/drawing/2014/main" id="{C6153D91-F148-435A-A063-240103EE3538}"/>
              </a:ext>
            </a:extLst>
          </p:cNvPr>
          <p:cNvSpPr/>
          <p:nvPr/>
        </p:nvSpPr>
        <p:spPr>
          <a:xfrm>
            <a:off x="2281776" y="8356735"/>
            <a:ext cx="7628448" cy="2163936"/>
          </a:xfrm>
          <a:prstGeom prst="roundRect">
            <a:avLst>
              <a:gd name="adj" fmla="val 11317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9" name="!!Rectangle: Rounded Corners 1">
            <a:extLst>
              <a:ext uri="{FF2B5EF4-FFF2-40B4-BE49-F238E27FC236}">
                <a16:creationId xmlns:a16="http://schemas.microsoft.com/office/drawing/2014/main" id="{8ADAA5DE-04BB-429B-8C66-4E6AE8C17452}"/>
              </a:ext>
            </a:extLst>
          </p:cNvPr>
          <p:cNvSpPr/>
          <p:nvPr/>
        </p:nvSpPr>
        <p:spPr>
          <a:xfrm>
            <a:off x="8353586" y="8884653"/>
            <a:ext cx="3487119" cy="5873858"/>
          </a:xfrm>
          <a:prstGeom prst="roundRect">
            <a:avLst>
              <a:gd name="adj" fmla="val 9556"/>
            </a:avLst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0" name="!!Rectangle: Rounded Corners 2">
            <a:extLst>
              <a:ext uri="{FF2B5EF4-FFF2-40B4-BE49-F238E27FC236}">
                <a16:creationId xmlns:a16="http://schemas.microsoft.com/office/drawing/2014/main" id="{5B929D08-83E4-4310-A406-1708AECF3089}"/>
              </a:ext>
            </a:extLst>
          </p:cNvPr>
          <p:cNvSpPr/>
          <p:nvPr/>
        </p:nvSpPr>
        <p:spPr>
          <a:xfrm>
            <a:off x="6988347" y="-5291809"/>
            <a:ext cx="3130658" cy="3587857"/>
          </a:xfrm>
          <a:prstGeom prst="roundRect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1" name="!!Rectangle: Rounded Corners 3">
            <a:extLst>
              <a:ext uri="{FF2B5EF4-FFF2-40B4-BE49-F238E27FC236}">
                <a16:creationId xmlns:a16="http://schemas.microsoft.com/office/drawing/2014/main" id="{661B0F9F-6430-402B-9C52-3FFE636439B2}"/>
              </a:ext>
            </a:extLst>
          </p:cNvPr>
          <p:cNvSpPr/>
          <p:nvPr/>
        </p:nvSpPr>
        <p:spPr>
          <a:xfrm>
            <a:off x="14420179" y="4046067"/>
            <a:ext cx="4440266" cy="2286001"/>
          </a:xfrm>
          <a:prstGeom prst="roundRect">
            <a:avLst/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EF730C-9C0D-44DA-9977-9ACF2428D198}"/>
              </a:ext>
            </a:extLst>
          </p:cNvPr>
          <p:cNvSpPr txBox="1"/>
          <p:nvPr/>
        </p:nvSpPr>
        <p:spPr>
          <a:xfrm>
            <a:off x="-11281574" y="1578430"/>
            <a:ext cx="56310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INSERT YOUR</a:t>
            </a:r>
          </a:p>
          <a:p>
            <a:r>
              <a:rPr lang="en-PH" sz="80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7B0BD7-B8FD-4995-BA0C-9636D603D4AA}"/>
              </a:ext>
            </a:extLst>
          </p:cNvPr>
          <p:cNvSpPr txBox="1"/>
          <p:nvPr/>
        </p:nvSpPr>
        <p:spPr>
          <a:xfrm>
            <a:off x="-7905328" y="3654412"/>
            <a:ext cx="56310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PH" sz="2400" dirty="0">
                <a:latin typeface="Poppins" panose="00000500000000000000" pitchFamily="2" charset="0"/>
                <a:cs typeface="Poppins" panose="00000500000000000000" pitchFamily="2" charset="0"/>
              </a:rPr>
              <a:t>	Lorem ipsum dolor sit amet, consectetuer adipiscing elit. Maecenas porttitor congue massa. Fusce posuere, magna sed pulvinar ultricies, purus lectus malesuada libero, sit amet commodo magna eros quis </a:t>
            </a:r>
            <a:r>
              <a:rPr lang="en-PH" sz="2400" dirty="0" err="1">
                <a:latin typeface="Poppins" panose="00000500000000000000" pitchFamily="2" charset="0"/>
                <a:cs typeface="Poppins" panose="00000500000000000000" pitchFamily="2" charset="0"/>
              </a:rPr>
              <a:t>urna</a:t>
            </a:r>
            <a:r>
              <a:rPr lang="en-PH" sz="24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2509683-6B47-0F17-55A3-A011EE71F257}"/>
              </a:ext>
            </a:extLst>
          </p:cNvPr>
          <p:cNvGrpSpPr/>
          <p:nvPr/>
        </p:nvGrpSpPr>
        <p:grpSpPr>
          <a:xfrm>
            <a:off x="5964065" y="4616932"/>
            <a:ext cx="6227935" cy="1047878"/>
            <a:chOff x="5750714" y="796422"/>
            <a:chExt cx="6227935" cy="1047878"/>
          </a:xfrm>
        </p:grpSpPr>
        <p:pic>
          <p:nvPicPr>
            <p:cNvPr id="25" name="Graphic 24" descr="Checkmark with solid fill">
              <a:extLst>
                <a:ext uri="{FF2B5EF4-FFF2-40B4-BE49-F238E27FC236}">
                  <a16:creationId xmlns:a16="http://schemas.microsoft.com/office/drawing/2014/main" id="{E208E14E-A6D1-0700-8198-EBFD85EC2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3549C82-7BBC-6E15-1C6D-3BFD44ECA627}"/>
                </a:ext>
              </a:extLst>
            </p:cNvPr>
            <p:cNvSpPr txBox="1"/>
            <p:nvPr/>
          </p:nvSpPr>
          <p:spPr>
            <a:xfrm>
              <a:off x="7067227" y="929898"/>
              <a:ext cx="49114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Poppins" panose="00000500000000000000" pitchFamily="2" charset="0"/>
                  <a:cs typeface="Poppins" panose="00000500000000000000" pitchFamily="2" charset="0"/>
                </a:rPr>
                <a:t>Conclusion </a:t>
              </a:r>
            </a:p>
            <a:p>
              <a:endParaRPr lang="en-PH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84B3756-3CDE-CCF5-12DC-43D03479B745}"/>
              </a:ext>
            </a:extLst>
          </p:cNvPr>
          <p:cNvGrpSpPr/>
          <p:nvPr/>
        </p:nvGrpSpPr>
        <p:grpSpPr>
          <a:xfrm>
            <a:off x="5960700" y="5461985"/>
            <a:ext cx="6227935" cy="1047878"/>
            <a:chOff x="5750714" y="796422"/>
            <a:chExt cx="6227935" cy="1047878"/>
          </a:xfrm>
        </p:grpSpPr>
        <p:pic>
          <p:nvPicPr>
            <p:cNvPr id="28" name="Graphic 27" descr="Checkmark with solid fill">
              <a:extLst>
                <a:ext uri="{FF2B5EF4-FFF2-40B4-BE49-F238E27FC236}">
                  <a16:creationId xmlns:a16="http://schemas.microsoft.com/office/drawing/2014/main" id="{24DEF1CE-B498-7620-4EBD-DE61B3F33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730E8BC-175C-831B-0ABF-DB4B0DC4F903}"/>
                </a:ext>
              </a:extLst>
            </p:cNvPr>
            <p:cNvSpPr txBox="1"/>
            <p:nvPr/>
          </p:nvSpPr>
          <p:spPr>
            <a:xfrm>
              <a:off x="7067227" y="929898"/>
              <a:ext cx="49114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Poppins" panose="00000500000000000000" pitchFamily="2" charset="0"/>
                  <a:cs typeface="Poppins" panose="00000500000000000000" pitchFamily="2" charset="0"/>
                </a:rPr>
                <a:t>References </a:t>
              </a:r>
            </a:p>
            <a:p>
              <a:endParaRPr lang="en-PH" sz="2400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36198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22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BCCCAF-7032-4E98-8AAE-A257B2DA83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" name="!!Rectangle: Rounded Corners 6">
            <a:extLst>
              <a:ext uri="{FF2B5EF4-FFF2-40B4-BE49-F238E27FC236}">
                <a16:creationId xmlns:a16="http://schemas.microsoft.com/office/drawing/2014/main" id="{82419BA7-C65E-4153-B72A-3E02E154B4FB}"/>
              </a:ext>
            </a:extLst>
          </p:cNvPr>
          <p:cNvSpPr/>
          <p:nvPr/>
        </p:nvSpPr>
        <p:spPr>
          <a:xfrm>
            <a:off x="673608" y="2611264"/>
            <a:ext cx="10844784" cy="3076303"/>
          </a:xfrm>
          <a:prstGeom prst="roundRect">
            <a:avLst>
              <a:gd name="adj" fmla="val 11317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4A3FFD-1B32-4C2B-9C60-F6B5A0BD71BA}"/>
              </a:ext>
            </a:extLst>
          </p:cNvPr>
          <p:cNvSpPr txBox="1"/>
          <p:nvPr/>
        </p:nvSpPr>
        <p:spPr>
          <a:xfrm>
            <a:off x="2405726" y="950977"/>
            <a:ext cx="7380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72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INTRODUCTION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F8E33A-D2FC-4D36-B9FE-9F9402A2E5EB}"/>
              </a:ext>
            </a:extLst>
          </p:cNvPr>
          <p:cNvSpPr txBox="1"/>
          <p:nvPr/>
        </p:nvSpPr>
        <p:spPr>
          <a:xfrm>
            <a:off x="929639" y="3036030"/>
            <a:ext cx="10332720" cy="2879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Ikea is a Swedish company that is well-known for producing contemporary furniture at reasonable prices. The company specializes on tiny designs, which are typically put together by the customer in their own homes. The company has established a loyal following of clients who are interested in saving money and has even infiltrated popular culture throughout its almost 300 locations globally.</a:t>
            </a:r>
          </a:p>
          <a:p>
            <a:pPr marL="22860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PH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!!Rectangle: Rounded Corners 3">
            <a:extLst>
              <a:ext uri="{FF2B5EF4-FFF2-40B4-BE49-F238E27FC236}">
                <a16:creationId xmlns:a16="http://schemas.microsoft.com/office/drawing/2014/main" id="{FF26898D-D99F-470A-AA6D-8FA28DE787D1}"/>
              </a:ext>
            </a:extLst>
          </p:cNvPr>
          <p:cNvSpPr/>
          <p:nvPr/>
        </p:nvSpPr>
        <p:spPr>
          <a:xfrm>
            <a:off x="2104571" y="-2314084"/>
            <a:ext cx="7982857" cy="1306286"/>
          </a:xfrm>
          <a:prstGeom prst="roundRect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!!Oval 7">
            <a:extLst>
              <a:ext uri="{FF2B5EF4-FFF2-40B4-BE49-F238E27FC236}">
                <a16:creationId xmlns:a16="http://schemas.microsoft.com/office/drawing/2014/main" id="{1D07871D-EDFC-4EE5-9610-91F453926E5A}"/>
              </a:ext>
            </a:extLst>
          </p:cNvPr>
          <p:cNvSpPr/>
          <p:nvPr/>
        </p:nvSpPr>
        <p:spPr>
          <a:xfrm>
            <a:off x="-6761064" y="886968"/>
            <a:ext cx="5084064" cy="5084064"/>
          </a:xfrm>
          <a:prstGeom prst="ellipse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!!Oval 10">
            <a:extLst>
              <a:ext uri="{FF2B5EF4-FFF2-40B4-BE49-F238E27FC236}">
                <a16:creationId xmlns:a16="http://schemas.microsoft.com/office/drawing/2014/main" id="{7E202A6F-4098-455E-BD80-C37B5A2EE005}"/>
              </a:ext>
            </a:extLst>
          </p:cNvPr>
          <p:cNvSpPr/>
          <p:nvPr/>
        </p:nvSpPr>
        <p:spPr>
          <a:xfrm>
            <a:off x="13031216" y="886968"/>
            <a:ext cx="5084064" cy="5084064"/>
          </a:xfrm>
          <a:prstGeom prst="ellipse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3FFF22-24A1-4949-ADFE-F4879F5B4B6F}"/>
              </a:ext>
            </a:extLst>
          </p:cNvPr>
          <p:cNvSpPr txBox="1"/>
          <p:nvPr/>
        </p:nvSpPr>
        <p:spPr>
          <a:xfrm>
            <a:off x="297651" y="7611321"/>
            <a:ext cx="479810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66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TABLE OF</a:t>
            </a:r>
          </a:p>
          <a:p>
            <a:r>
              <a:rPr lang="en-PH" sz="66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CONTENTS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2BE9E5C-32FD-42D2-84A7-0F3F8EF670E6}"/>
              </a:ext>
            </a:extLst>
          </p:cNvPr>
          <p:cNvGrpSpPr/>
          <p:nvPr/>
        </p:nvGrpSpPr>
        <p:grpSpPr>
          <a:xfrm>
            <a:off x="5912846" y="7273635"/>
            <a:ext cx="5981503" cy="1047878"/>
            <a:chOff x="5750714" y="796422"/>
            <a:chExt cx="5981503" cy="1047878"/>
          </a:xfrm>
        </p:grpSpPr>
        <p:pic>
          <p:nvPicPr>
            <p:cNvPr id="12" name="Graphic 11" descr="Checkmark with solid fill">
              <a:extLst>
                <a:ext uri="{FF2B5EF4-FFF2-40B4-BE49-F238E27FC236}">
                  <a16:creationId xmlns:a16="http://schemas.microsoft.com/office/drawing/2014/main" id="{EFC7D7B4-E967-4EBC-825C-11B1D2627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E26F0B-07C5-4D02-A76F-C2ADD804817F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BE08ECF-D33E-476B-96AF-34C66F9C43E9}"/>
              </a:ext>
            </a:extLst>
          </p:cNvPr>
          <p:cNvGrpSpPr/>
          <p:nvPr/>
        </p:nvGrpSpPr>
        <p:grpSpPr>
          <a:xfrm>
            <a:off x="5912846" y="9211040"/>
            <a:ext cx="5981503" cy="1047878"/>
            <a:chOff x="5750714" y="796422"/>
            <a:chExt cx="5981503" cy="1047878"/>
          </a:xfrm>
        </p:grpSpPr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26E93688-1DAD-4B73-A518-BCAA81974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A90A08C-37CC-44BD-B2A2-6040EC7F30CF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C3668B8-6A44-4588-877B-9BC1F21D5708}"/>
              </a:ext>
            </a:extLst>
          </p:cNvPr>
          <p:cNvGrpSpPr/>
          <p:nvPr/>
        </p:nvGrpSpPr>
        <p:grpSpPr>
          <a:xfrm>
            <a:off x="5912846" y="11114188"/>
            <a:ext cx="5981503" cy="1047878"/>
            <a:chOff x="5750714" y="796422"/>
            <a:chExt cx="5981503" cy="1047878"/>
          </a:xfrm>
        </p:grpSpPr>
        <p:pic>
          <p:nvPicPr>
            <p:cNvPr id="18" name="Graphic 17" descr="Checkmark with solid fill">
              <a:extLst>
                <a:ext uri="{FF2B5EF4-FFF2-40B4-BE49-F238E27FC236}">
                  <a16:creationId xmlns:a16="http://schemas.microsoft.com/office/drawing/2014/main" id="{A799AFB0-2488-4641-B15D-FB67E30880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5B55E36-BBC4-405E-9085-8986BE752D89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175DD18-5866-4F94-8AFD-883717C87FA9}"/>
              </a:ext>
            </a:extLst>
          </p:cNvPr>
          <p:cNvGrpSpPr/>
          <p:nvPr/>
        </p:nvGrpSpPr>
        <p:grpSpPr>
          <a:xfrm>
            <a:off x="5912846" y="13290381"/>
            <a:ext cx="5981503" cy="1047878"/>
            <a:chOff x="5750714" y="796422"/>
            <a:chExt cx="5981503" cy="1047878"/>
          </a:xfrm>
        </p:grpSpPr>
        <p:pic>
          <p:nvPicPr>
            <p:cNvPr id="21" name="Graphic 20" descr="Checkmark with solid fill">
              <a:extLst>
                <a:ext uri="{FF2B5EF4-FFF2-40B4-BE49-F238E27FC236}">
                  <a16:creationId xmlns:a16="http://schemas.microsoft.com/office/drawing/2014/main" id="{B61F4AE4-036B-4535-8340-D7F6FA2F6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CF00303-836C-47AC-AE3B-F578FB9499C2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sp>
        <p:nvSpPr>
          <p:cNvPr id="23" name="!!Rectangle: Rounded Corners 16">
            <a:extLst>
              <a:ext uri="{FF2B5EF4-FFF2-40B4-BE49-F238E27FC236}">
                <a16:creationId xmlns:a16="http://schemas.microsoft.com/office/drawing/2014/main" id="{3E694899-C6C8-4B2F-AB52-45312B6B6AF0}"/>
              </a:ext>
            </a:extLst>
          </p:cNvPr>
          <p:cNvSpPr/>
          <p:nvPr/>
        </p:nvSpPr>
        <p:spPr>
          <a:xfrm>
            <a:off x="511345" y="12078661"/>
            <a:ext cx="4677305" cy="3556470"/>
          </a:xfrm>
          <a:prstGeom prst="roundRect">
            <a:avLst>
              <a:gd name="adj" fmla="val 7516"/>
            </a:avLst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6715906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Rectangle: Rounded Corners 1">
            <a:extLst>
              <a:ext uri="{FF2B5EF4-FFF2-40B4-BE49-F238E27FC236}">
                <a16:creationId xmlns:a16="http://schemas.microsoft.com/office/drawing/2014/main" id="{4553A817-1546-4ADB-BB3D-4D1F2E44C3FC}"/>
              </a:ext>
            </a:extLst>
          </p:cNvPr>
          <p:cNvSpPr/>
          <p:nvPr/>
        </p:nvSpPr>
        <p:spPr>
          <a:xfrm>
            <a:off x="8353586" y="573437"/>
            <a:ext cx="3487119" cy="5873858"/>
          </a:xfrm>
          <a:prstGeom prst="roundRect">
            <a:avLst>
              <a:gd name="adj" fmla="val 9556"/>
            </a:avLst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" name="!!Rectangle: Rounded Corners 2">
            <a:extLst>
              <a:ext uri="{FF2B5EF4-FFF2-40B4-BE49-F238E27FC236}">
                <a16:creationId xmlns:a16="http://schemas.microsoft.com/office/drawing/2014/main" id="{64910738-E3F5-4739-9BD6-E4A5BEAEAE01}"/>
              </a:ext>
            </a:extLst>
          </p:cNvPr>
          <p:cNvSpPr/>
          <p:nvPr/>
        </p:nvSpPr>
        <p:spPr>
          <a:xfrm>
            <a:off x="7342507" y="331180"/>
            <a:ext cx="3130658" cy="3587857"/>
          </a:xfrm>
          <a:prstGeom prst="roundRect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" name="!!Rectangle: Rounded Corners 3">
            <a:extLst>
              <a:ext uri="{FF2B5EF4-FFF2-40B4-BE49-F238E27FC236}">
                <a16:creationId xmlns:a16="http://schemas.microsoft.com/office/drawing/2014/main" id="{B7098581-2700-44E2-BD32-6DEDB24196ED}"/>
              </a:ext>
            </a:extLst>
          </p:cNvPr>
          <p:cNvSpPr/>
          <p:nvPr/>
        </p:nvSpPr>
        <p:spPr>
          <a:xfrm>
            <a:off x="6966487" y="3955941"/>
            <a:ext cx="4440266" cy="2286001"/>
          </a:xfrm>
          <a:prstGeom prst="roundRect">
            <a:avLst/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91FB90-E4A5-4F88-8E5B-F8A3B242DF05}"/>
              </a:ext>
            </a:extLst>
          </p:cNvPr>
          <p:cNvSpPr txBox="1"/>
          <p:nvPr/>
        </p:nvSpPr>
        <p:spPr>
          <a:xfrm>
            <a:off x="206643" y="331180"/>
            <a:ext cx="6528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cs typeface="Poppins" panose="00000500000000000000" pitchFamily="2" charset="0"/>
              </a:rPr>
              <a:t>The Risks that the company faces during its Business</a:t>
            </a:r>
          </a:p>
          <a:p>
            <a:endParaRPr lang="en-PH" sz="2800" b="1" dirty="0"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0CCA3C-03E7-4A14-9F45-4A81AF13E961}"/>
              </a:ext>
            </a:extLst>
          </p:cNvPr>
          <p:cNvSpPr txBox="1"/>
          <p:nvPr/>
        </p:nvSpPr>
        <p:spPr>
          <a:xfrm>
            <a:off x="-10842447" y="573437"/>
            <a:ext cx="479810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66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TABLE OF</a:t>
            </a:r>
          </a:p>
          <a:p>
            <a:r>
              <a:rPr lang="en-PH" sz="66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CONTENTS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5C5B42B-576B-432B-8BC2-A52494EC7F60}"/>
              </a:ext>
            </a:extLst>
          </p:cNvPr>
          <p:cNvGrpSpPr/>
          <p:nvPr/>
        </p:nvGrpSpPr>
        <p:grpSpPr>
          <a:xfrm>
            <a:off x="18758539" y="-124751"/>
            <a:ext cx="5981503" cy="1047878"/>
            <a:chOff x="5750714" y="796422"/>
            <a:chExt cx="5981503" cy="1047878"/>
          </a:xfrm>
        </p:grpSpPr>
        <p:pic>
          <p:nvPicPr>
            <p:cNvPr id="9" name="Graphic 8" descr="Checkmark with solid fill">
              <a:extLst>
                <a:ext uri="{FF2B5EF4-FFF2-40B4-BE49-F238E27FC236}">
                  <a16:creationId xmlns:a16="http://schemas.microsoft.com/office/drawing/2014/main" id="{68AD7AFB-8A4D-4E8F-98A5-4FC3F838B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F777713-09D6-498E-BCEC-F14F25EC952D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47B68B-D716-409A-90AE-B97C9222D131}"/>
              </a:ext>
            </a:extLst>
          </p:cNvPr>
          <p:cNvGrpSpPr/>
          <p:nvPr/>
        </p:nvGrpSpPr>
        <p:grpSpPr>
          <a:xfrm>
            <a:off x="16186596" y="1889573"/>
            <a:ext cx="5981503" cy="1047878"/>
            <a:chOff x="5750714" y="796422"/>
            <a:chExt cx="5981503" cy="1047878"/>
          </a:xfrm>
        </p:grpSpPr>
        <p:pic>
          <p:nvPicPr>
            <p:cNvPr id="12" name="Graphic 11" descr="Checkmark with solid fill">
              <a:extLst>
                <a:ext uri="{FF2B5EF4-FFF2-40B4-BE49-F238E27FC236}">
                  <a16:creationId xmlns:a16="http://schemas.microsoft.com/office/drawing/2014/main" id="{4FDE436E-AB1B-40F1-AA78-46FEB7541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F9F3A8C-D9AB-4598-BB4B-A9D54C414C60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E7BF5FD-8D20-4759-AD98-76F9FB101E32}"/>
              </a:ext>
            </a:extLst>
          </p:cNvPr>
          <p:cNvGrpSpPr/>
          <p:nvPr/>
        </p:nvGrpSpPr>
        <p:grpSpPr>
          <a:xfrm>
            <a:off x="14401732" y="3955941"/>
            <a:ext cx="5981503" cy="1047878"/>
            <a:chOff x="5750714" y="796422"/>
            <a:chExt cx="5981503" cy="1047878"/>
          </a:xfrm>
        </p:grpSpPr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19055F3A-D436-4BE0-A968-0F8B6FAE17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E8101E-49F7-4359-A088-33701AECDB0B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F6CAB7A-66AB-4967-A8CA-1EC544920113}"/>
              </a:ext>
            </a:extLst>
          </p:cNvPr>
          <p:cNvGrpSpPr/>
          <p:nvPr/>
        </p:nvGrpSpPr>
        <p:grpSpPr>
          <a:xfrm>
            <a:off x="13085219" y="5923356"/>
            <a:ext cx="5981503" cy="1047878"/>
            <a:chOff x="5750714" y="796422"/>
            <a:chExt cx="5981503" cy="1047878"/>
          </a:xfrm>
        </p:grpSpPr>
        <p:pic>
          <p:nvPicPr>
            <p:cNvPr id="18" name="Graphic 17" descr="Checkmark with solid fill">
              <a:extLst>
                <a:ext uri="{FF2B5EF4-FFF2-40B4-BE49-F238E27FC236}">
                  <a16:creationId xmlns:a16="http://schemas.microsoft.com/office/drawing/2014/main" id="{5F0019E1-3414-418F-AF6A-D333812C0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E6DF617-8E0D-4E06-AB93-72DD81073A38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sp>
        <p:nvSpPr>
          <p:cNvPr id="20" name="!!Rectangle: Rounded Corners 16">
            <a:extLst>
              <a:ext uri="{FF2B5EF4-FFF2-40B4-BE49-F238E27FC236}">
                <a16:creationId xmlns:a16="http://schemas.microsoft.com/office/drawing/2014/main" id="{8B105CD2-FF42-45FE-83CA-621B790D9C54}"/>
              </a:ext>
            </a:extLst>
          </p:cNvPr>
          <p:cNvSpPr/>
          <p:nvPr/>
        </p:nvSpPr>
        <p:spPr>
          <a:xfrm>
            <a:off x="-6651113" y="3301530"/>
            <a:ext cx="4677305" cy="3556470"/>
          </a:xfrm>
          <a:prstGeom prst="roundRect">
            <a:avLst>
              <a:gd name="adj" fmla="val 7516"/>
            </a:avLst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1" name="!!Rectangle: Rounded Corners 2">
            <a:extLst>
              <a:ext uri="{FF2B5EF4-FFF2-40B4-BE49-F238E27FC236}">
                <a16:creationId xmlns:a16="http://schemas.microsoft.com/office/drawing/2014/main" id="{CB582AC9-E087-4B0C-8418-DD2EC17350AC}"/>
              </a:ext>
            </a:extLst>
          </p:cNvPr>
          <p:cNvSpPr/>
          <p:nvPr/>
        </p:nvSpPr>
        <p:spPr>
          <a:xfrm>
            <a:off x="325464" y="-6471735"/>
            <a:ext cx="5393411" cy="5765370"/>
          </a:xfrm>
          <a:prstGeom prst="roundRect">
            <a:avLst>
              <a:gd name="adj" fmla="val 7472"/>
            </a:avLst>
          </a:prstGeom>
          <a:solidFill>
            <a:srgbClr val="2E4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443B20-5467-4C39-A504-CCB275AAA5B7}"/>
              </a:ext>
            </a:extLst>
          </p:cNvPr>
          <p:cNvSpPr txBox="1"/>
          <p:nvPr/>
        </p:nvSpPr>
        <p:spPr>
          <a:xfrm>
            <a:off x="252205" y="1550260"/>
            <a:ext cx="6048733" cy="5050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Poppins" panose="00000500000000000000" pitchFamily="2" charset="0"/>
                <a:cs typeface="Poppins" panose="00000500000000000000" pitchFamily="2" charset="0"/>
              </a:rPr>
              <a:t>Supply chain&amp; Logistics Risks</a:t>
            </a: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Since Ikea is having stores across the globe, the shipping and logistics cost bared by the company would be very higher. </a:t>
            </a:r>
          </a:p>
          <a:p>
            <a:pPr algn="just"/>
            <a:endParaRPr lang="en-US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Poppins" panose="00000500000000000000" pitchFamily="2" charset="0"/>
                <a:cs typeface="Poppins" panose="00000500000000000000" pitchFamily="2" charset="0"/>
              </a:rPr>
              <a:t>Geographical risks</a:t>
            </a:r>
          </a:p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At first, IKEA was reluctant to customize their products according to the customer needs. </a:t>
            </a:r>
          </a:p>
          <a:p>
            <a:endParaRPr lang="en-US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Poppins" panose="00000500000000000000" pitchFamily="2" charset="0"/>
                <a:cs typeface="Poppins" panose="00000500000000000000" pitchFamily="2" charset="0"/>
              </a:rPr>
              <a:t>Economic Risk</a:t>
            </a:r>
          </a:p>
          <a:p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Main problem for IKEA was that its prices were considered low in Europe and North America but higher in China. </a:t>
            </a:r>
          </a:p>
          <a:p>
            <a:endParaRPr lang="en-US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just"/>
            <a:endParaRPr lang="en-PH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B1D8FBF-C2B3-42A5-972D-044B4E83B51B}"/>
              </a:ext>
            </a:extLst>
          </p:cNvPr>
          <p:cNvGrpSpPr/>
          <p:nvPr/>
        </p:nvGrpSpPr>
        <p:grpSpPr>
          <a:xfrm>
            <a:off x="12959228" y="4272956"/>
            <a:ext cx="4735992" cy="1476571"/>
            <a:chOff x="6992421" y="4272956"/>
            <a:chExt cx="4735992" cy="1476571"/>
          </a:xfrm>
        </p:grpSpPr>
        <p:pic>
          <p:nvPicPr>
            <p:cNvPr id="26" name="Graphic 25" descr="Database with solid fill">
              <a:extLst>
                <a:ext uri="{FF2B5EF4-FFF2-40B4-BE49-F238E27FC236}">
                  <a16:creationId xmlns:a16="http://schemas.microsoft.com/office/drawing/2014/main" id="{7F85F197-D855-4948-B2BA-E2E523564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6992421" y="4272956"/>
              <a:ext cx="1476571" cy="147657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B6816DC-3F62-4027-9185-28F57329F8B9}"/>
                </a:ext>
              </a:extLst>
            </p:cNvPr>
            <p:cNvSpPr txBox="1"/>
            <p:nvPr/>
          </p:nvSpPr>
          <p:spPr>
            <a:xfrm>
              <a:off x="8244983" y="4411078"/>
              <a:ext cx="348343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PH" dirty="0">
                  <a:latin typeface="Poppins" panose="00000500000000000000" pitchFamily="2" charset="0"/>
                  <a:cs typeface="Poppins" panose="00000500000000000000" pitchFamily="2" charset="0"/>
                </a:rPr>
                <a:t>	Lorem ipsum dolor sit amet, consectetuer adipiscing elit. Maecenas porttitor congue massa. </a:t>
              </a:r>
            </a:p>
          </p:txBody>
        </p:sp>
      </p:grpSp>
      <p:sp>
        <p:nvSpPr>
          <p:cNvPr id="28" name="!!TextBox 4">
            <a:extLst>
              <a:ext uri="{FF2B5EF4-FFF2-40B4-BE49-F238E27FC236}">
                <a16:creationId xmlns:a16="http://schemas.microsoft.com/office/drawing/2014/main" id="{980A6FF2-8D22-42B7-BF3F-AF8F1FB014D7}"/>
              </a:ext>
            </a:extLst>
          </p:cNvPr>
          <p:cNvSpPr txBox="1"/>
          <p:nvPr/>
        </p:nvSpPr>
        <p:spPr>
          <a:xfrm>
            <a:off x="6096000" y="-4789379"/>
            <a:ext cx="5217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7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ABOUT US</a:t>
            </a:r>
          </a:p>
        </p:txBody>
      </p:sp>
      <p:sp>
        <p:nvSpPr>
          <p:cNvPr id="29" name="!!TextBox 5">
            <a:extLst>
              <a:ext uri="{FF2B5EF4-FFF2-40B4-BE49-F238E27FC236}">
                <a16:creationId xmlns:a16="http://schemas.microsoft.com/office/drawing/2014/main" id="{FA6FA18E-CB9C-4D53-8C07-1506880FCC76}"/>
              </a:ext>
            </a:extLst>
          </p:cNvPr>
          <p:cNvSpPr txBox="1"/>
          <p:nvPr/>
        </p:nvSpPr>
        <p:spPr>
          <a:xfrm>
            <a:off x="5920352" y="-2524966"/>
            <a:ext cx="5946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PH" sz="2000" dirty="0">
                <a:latin typeface="Poppins" panose="00000500000000000000" pitchFamily="2" charset="0"/>
                <a:cs typeface="Poppins" panose="00000500000000000000" pitchFamily="2" charset="0"/>
              </a:rPr>
              <a:t>	Lorem ipsum dolor sit amet, consectetuer adipiscing elit. Maecenas porttitor congue massa. Fusce posuere, magna sed pulvinar ultricies, purus lectus malesuada libero, sit amet commodo magna eros quis </a:t>
            </a:r>
            <a:r>
              <a:rPr lang="en-PH" sz="2000" dirty="0" err="1">
                <a:latin typeface="Poppins" panose="00000500000000000000" pitchFamily="2" charset="0"/>
                <a:cs typeface="Poppins" panose="00000500000000000000" pitchFamily="2" charset="0"/>
              </a:rPr>
              <a:t>urna</a:t>
            </a:r>
            <a:r>
              <a:rPr lang="en-PH" sz="20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</p:txBody>
      </p:sp>
      <p:sp>
        <p:nvSpPr>
          <p:cNvPr id="30" name="!!Rectangle: Rounded Corners 3">
            <a:extLst>
              <a:ext uri="{FF2B5EF4-FFF2-40B4-BE49-F238E27FC236}">
                <a16:creationId xmlns:a16="http://schemas.microsoft.com/office/drawing/2014/main" id="{2BBB0059-7F47-4EBC-8A25-953835E23CF6}"/>
              </a:ext>
            </a:extLst>
          </p:cNvPr>
          <p:cNvSpPr/>
          <p:nvPr/>
        </p:nvSpPr>
        <p:spPr>
          <a:xfrm>
            <a:off x="1567543" y="7510987"/>
            <a:ext cx="10298993" cy="2061275"/>
          </a:xfrm>
          <a:prstGeom prst="roundRect">
            <a:avLst>
              <a:gd name="adj" fmla="val 12156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68FB4DB-32D5-A1A9-A458-E351248C7E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72" y="839722"/>
            <a:ext cx="2825087" cy="243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877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Rectangle: Rounded Corners 1">
            <a:extLst>
              <a:ext uri="{FF2B5EF4-FFF2-40B4-BE49-F238E27FC236}">
                <a16:creationId xmlns:a16="http://schemas.microsoft.com/office/drawing/2014/main" id="{4553A817-1546-4ADB-BB3D-4D1F2E44C3FC}"/>
              </a:ext>
            </a:extLst>
          </p:cNvPr>
          <p:cNvSpPr/>
          <p:nvPr/>
        </p:nvSpPr>
        <p:spPr>
          <a:xfrm>
            <a:off x="8353586" y="573437"/>
            <a:ext cx="3487119" cy="5873858"/>
          </a:xfrm>
          <a:prstGeom prst="roundRect">
            <a:avLst>
              <a:gd name="adj" fmla="val 9556"/>
            </a:avLst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" name="!!Rectangle: Rounded Corners 2">
            <a:extLst>
              <a:ext uri="{FF2B5EF4-FFF2-40B4-BE49-F238E27FC236}">
                <a16:creationId xmlns:a16="http://schemas.microsoft.com/office/drawing/2014/main" id="{64910738-E3F5-4739-9BD6-E4A5BEAEAE01}"/>
              </a:ext>
            </a:extLst>
          </p:cNvPr>
          <p:cNvSpPr/>
          <p:nvPr/>
        </p:nvSpPr>
        <p:spPr>
          <a:xfrm>
            <a:off x="7342507" y="331180"/>
            <a:ext cx="3130658" cy="3587857"/>
          </a:xfrm>
          <a:prstGeom prst="roundRect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" name="!!Rectangle: Rounded Corners 3">
            <a:extLst>
              <a:ext uri="{FF2B5EF4-FFF2-40B4-BE49-F238E27FC236}">
                <a16:creationId xmlns:a16="http://schemas.microsoft.com/office/drawing/2014/main" id="{B7098581-2700-44E2-BD32-6DEDB24196ED}"/>
              </a:ext>
            </a:extLst>
          </p:cNvPr>
          <p:cNvSpPr/>
          <p:nvPr/>
        </p:nvSpPr>
        <p:spPr>
          <a:xfrm>
            <a:off x="6966487" y="3955941"/>
            <a:ext cx="4440266" cy="2286001"/>
          </a:xfrm>
          <a:prstGeom prst="roundRect">
            <a:avLst/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91FB90-E4A5-4F88-8E5B-F8A3B242DF05}"/>
              </a:ext>
            </a:extLst>
          </p:cNvPr>
          <p:cNvSpPr txBox="1"/>
          <p:nvPr/>
        </p:nvSpPr>
        <p:spPr>
          <a:xfrm>
            <a:off x="206643" y="331180"/>
            <a:ext cx="6528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cs typeface="Poppins" panose="00000500000000000000" pitchFamily="2" charset="0"/>
              </a:rPr>
              <a:t>The Risks that the company faces during its Business</a:t>
            </a:r>
          </a:p>
          <a:p>
            <a:endParaRPr lang="en-PH" sz="2800" b="1" dirty="0"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0CCA3C-03E7-4A14-9F45-4A81AF13E961}"/>
              </a:ext>
            </a:extLst>
          </p:cNvPr>
          <p:cNvSpPr txBox="1"/>
          <p:nvPr/>
        </p:nvSpPr>
        <p:spPr>
          <a:xfrm>
            <a:off x="-10842447" y="573437"/>
            <a:ext cx="479810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66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TABLE OF</a:t>
            </a:r>
          </a:p>
          <a:p>
            <a:r>
              <a:rPr lang="en-PH" sz="6600" dirty="0">
                <a:solidFill>
                  <a:srgbClr val="FFFFF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CONTENTS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5C5B42B-576B-432B-8BC2-A52494EC7F60}"/>
              </a:ext>
            </a:extLst>
          </p:cNvPr>
          <p:cNvGrpSpPr/>
          <p:nvPr/>
        </p:nvGrpSpPr>
        <p:grpSpPr>
          <a:xfrm>
            <a:off x="18758539" y="-124751"/>
            <a:ext cx="5981503" cy="1047878"/>
            <a:chOff x="5750714" y="796422"/>
            <a:chExt cx="5981503" cy="1047878"/>
          </a:xfrm>
        </p:grpSpPr>
        <p:pic>
          <p:nvPicPr>
            <p:cNvPr id="9" name="Graphic 8" descr="Checkmark with solid fill">
              <a:extLst>
                <a:ext uri="{FF2B5EF4-FFF2-40B4-BE49-F238E27FC236}">
                  <a16:creationId xmlns:a16="http://schemas.microsoft.com/office/drawing/2014/main" id="{68AD7AFB-8A4D-4E8F-98A5-4FC3F838B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F777713-09D6-498E-BCEC-F14F25EC952D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47B68B-D716-409A-90AE-B97C9222D131}"/>
              </a:ext>
            </a:extLst>
          </p:cNvPr>
          <p:cNvGrpSpPr/>
          <p:nvPr/>
        </p:nvGrpSpPr>
        <p:grpSpPr>
          <a:xfrm>
            <a:off x="16186596" y="1889573"/>
            <a:ext cx="5981503" cy="1047878"/>
            <a:chOff x="5750714" y="796422"/>
            <a:chExt cx="5981503" cy="1047878"/>
          </a:xfrm>
        </p:grpSpPr>
        <p:pic>
          <p:nvPicPr>
            <p:cNvPr id="12" name="Graphic 11" descr="Checkmark with solid fill">
              <a:extLst>
                <a:ext uri="{FF2B5EF4-FFF2-40B4-BE49-F238E27FC236}">
                  <a16:creationId xmlns:a16="http://schemas.microsoft.com/office/drawing/2014/main" id="{4FDE436E-AB1B-40F1-AA78-46FEB7541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F9F3A8C-D9AB-4598-BB4B-A9D54C414C60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E7BF5FD-8D20-4759-AD98-76F9FB101E32}"/>
              </a:ext>
            </a:extLst>
          </p:cNvPr>
          <p:cNvGrpSpPr/>
          <p:nvPr/>
        </p:nvGrpSpPr>
        <p:grpSpPr>
          <a:xfrm>
            <a:off x="14401732" y="3955941"/>
            <a:ext cx="5981503" cy="1047878"/>
            <a:chOff x="5750714" y="796422"/>
            <a:chExt cx="5981503" cy="1047878"/>
          </a:xfrm>
        </p:grpSpPr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19055F3A-D436-4BE0-A968-0F8B6FAE17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E8101E-49F7-4359-A088-33701AECDB0B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F6CAB7A-66AB-4967-A8CA-1EC544920113}"/>
              </a:ext>
            </a:extLst>
          </p:cNvPr>
          <p:cNvGrpSpPr/>
          <p:nvPr/>
        </p:nvGrpSpPr>
        <p:grpSpPr>
          <a:xfrm>
            <a:off x="13085219" y="5923356"/>
            <a:ext cx="5981503" cy="1047878"/>
            <a:chOff x="5750714" y="796422"/>
            <a:chExt cx="5981503" cy="1047878"/>
          </a:xfrm>
        </p:grpSpPr>
        <p:pic>
          <p:nvPicPr>
            <p:cNvPr id="18" name="Graphic 17" descr="Checkmark with solid fill">
              <a:extLst>
                <a:ext uri="{FF2B5EF4-FFF2-40B4-BE49-F238E27FC236}">
                  <a16:creationId xmlns:a16="http://schemas.microsoft.com/office/drawing/2014/main" id="{5F0019E1-3414-418F-AF6A-D333812C0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750714" y="796422"/>
              <a:ext cx="1047878" cy="104787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E6DF617-8E0D-4E06-AB93-72DD81073A38}"/>
                </a:ext>
              </a:extLst>
            </p:cNvPr>
            <p:cNvSpPr txBox="1"/>
            <p:nvPr/>
          </p:nvSpPr>
          <p:spPr>
            <a:xfrm>
              <a:off x="7067227" y="929898"/>
              <a:ext cx="4664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2400" dirty="0"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sp>
        <p:nvSpPr>
          <p:cNvPr id="20" name="!!Rectangle: Rounded Corners 16">
            <a:extLst>
              <a:ext uri="{FF2B5EF4-FFF2-40B4-BE49-F238E27FC236}">
                <a16:creationId xmlns:a16="http://schemas.microsoft.com/office/drawing/2014/main" id="{8B105CD2-FF42-45FE-83CA-621B790D9C54}"/>
              </a:ext>
            </a:extLst>
          </p:cNvPr>
          <p:cNvSpPr/>
          <p:nvPr/>
        </p:nvSpPr>
        <p:spPr>
          <a:xfrm>
            <a:off x="-6651113" y="3301530"/>
            <a:ext cx="4677305" cy="3556470"/>
          </a:xfrm>
          <a:prstGeom prst="roundRect">
            <a:avLst>
              <a:gd name="adj" fmla="val 7516"/>
            </a:avLst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1" name="!!Rectangle: Rounded Corners 2">
            <a:extLst>
              <a:ext uri="{FF2B5EF4-FFF2-40B4-BE49-F238E27FC236}">
                <a16:creationId xmlns:a16="http://schemas.microsoft.com/office/drawing/2014/main" id="{CB582AC9-E087-4B0C-8418-DD2EC17350AC}"/>
              </a:ext>
            </a:extLst>
          </p:cNvPr>
          <p:cNvSpPr/>
          <p:nvPr/>
        </p:nvSpPr>
        <p:spPr>
          <a:xfrm>
            <a:off x="325464" y="-6471735"/>
            <a:ext cx="5393411" cy="5765370"/>
          </a:xfrm>
          <a:prstGeom prst="roundRect">
            <a:avLst>
              <a:gd name="adj" fmla="val 7472"/>
            </a:avLst>
          </a:prstGeom>
          <a:solidFill>
            <a:srgbClr val="2E4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443B20-5467-4C39-A504-CCB275AAA5B7}"/>
              </a:ext>
            </a:extLst>
          </p:cNvPr>
          <p:cNvSpPr txBox="1"/>
          <p:nvPr/>
        </p:nvSpPr>
        <p:spPr>
          <a:xfrm>
            <a:off x="251947" y="2508969"/>
            <a:ext cx="6048733" cy="3110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b="1" dirty="0">
                <a:latin typeface="Poppins" panose="00000500000000000000" pitchFamily="2" charset="0"/>
                <a:cs typeface="Poppins" panose="00000500000000000000" pitchFamily="2" charset="0"/>
              </a:rPr>
              <a:t>Failure in Market strategies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In most of the markets, the company uses its product catalogue as a major marketing tool. </a:t>
            </a:r>
          </a:p>
          <a:p>
            <a:endParaRPr lang="en-US" sz="2000" b="1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000" b="1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b="1" dirty="0">
                <a:latin typeface="Poppins" panose="00000500000000000000" pitchFamily="2" charset="0"/>
                <a:cs typeface="Poppins" panose="00000500000000000000" pitchFamily="2" charset="0"/>
              </a:rPr>
              <a:t>Ethical risk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IKEA’s most ethical risks are with suppliers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just"/>
            <a:endParaRPr lang="en-PH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B1D8FBF-C2B3-42A5-972D-044B4E83B51B}"/>
              </a:ext>
            </a:extLst>
          </p:cNvPr>
          <p:cNvGrpSpPr/>
          <p:nvPr/>
        </p:nvGrpSpPr>
        <p:grpSpPr>
          <a:xfrm>
            <a:off x="12959228" y="4272956"/>
            <a:ext cx="4735992" cy="1476571"/>
            <a:chOff x="6992421" y="4272956"/>
            <a:chExt cx="4735992" cy="1476571"/>
          </a:xfrm>
        </p:grpSpPr>
        <p:pic>
          <p:nvPicPr>
            <p:cNvPr id="26" name="Graphic 25" descr="Database with solid fill">
              <a:extLst>
                <a:ext uri="{FF2B5EF4-FFF2-40B4-BE49-F238E27FC236}">
                  <a16:creationId xmlns:a16="http://schemas.microsoft.com/office/drawing/2014/main" id="{7F85F197-D855-4948-B2BA-E2E523564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6992421" y="4272956"/>
              <a:ext cx="1476571" cy="147657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B6816DC-3F62-4027-9185-28F57329F8B9}"/>
                </a:ext>
              </a:extLst>
            </p:cNvPr>
            <p:cNvSpPr txBox="1"/>
            <p:nvPr/>
          </p:nvSpPr>
          <p:spPr>
            <a:xfrm>
              <a:off x="8244983" y="4411078"/>
              <a:ext cx="348343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PH" dirty="0">
                  <a:latin typeface="Poppins" panose="00000500000000000000" pitchFamily="2" charset="0"/>
                  <a:cs typeface="Poppins" panose="00000500000000000000" pitchFamily="2" charset="0"/>
                </a:rPr>
                <a:t>	Lorem ipsum dolor sit amet, consectetuer adipiscing elit. Maecenas porttitor congue massa. </a:t>
              </a:r>
            </a:p>
          </p:txBody>
        </p:sp>
      </p:grpSp>
      <p:sp>
        <p:nvSpPr>
          <p:cNvPr id="28" name="!!TextBox 4">
            <a:extLst>
              <a:ext uri="{FF2B5EF4-FFF2-40B4-BE49-F238E27FC236}">
                <a16:creationId xmlns:a16="http://schemas.microsoft.com/office/drawing/2014/main" id="{980A6FF2-8D22-42B7-BF3F-AF8F1FB014D7}"/>
              </a:ext>
            </a:extLst>
          </p:cNvPr>
          <p:cNvSpPr txBox="1"/>
          <p:nvPr/>
        </p:nvSpPr>
        <p:spPr>
          <a:xfrm>
            <a:off x="6096000" y="-4789379"/>
            <a:ext cx="5217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7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ABOUT US</a:t>
            </a:r>
          </a:p>
        </p:txBody>
      </p:sp>
      <p:sp>
        <p:nvSpPr>
          <p:cNvPr id="29" name="!!TextBox 5">
            <a:extLst>
              <a:ext uri="{FF2B5EF4-FFF2-40B4-BE49-F238E27FC236}">
                <a16:creationId xmlns:a16="http://schemas.microsoft.com/office/drawing/2014/main" id="{FA6FA18E-CB9C-4D53-8C07-1506880FCC76}"/>
              </a:ext>
            </a:extLst>
          </p:cNvPr>
          <p:cNvSpPr txBox="1"/>
          <p:nvPr/>
        </p:nvSpPr>
        <p:spPr>
          <a:xfrm>
            <a:off x="5920352" y="-2524966"/>
            <a:ext cx="5946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PH" sz="2000" dirty="0">
                <a:latin typeface="Poppins" panose="00000500000000000000" pitchFamily="2" charset="0"/>
                <a:cs typeface="Poppins" panose="00000500000000000000" pitchFamily="2" charset="0"/>
              </a:rPr>
              <a:t>	Lorem ipsum dolor sit amet, consectetuer adipiscing elit. Maecenas porttitor congue massa. Fusce posuere, magna sed pulvinar ultricies, purus lectus malesuada libero, sit amet commodo magna eros quis </a:t>
            </a:r>
            <a:r>
              <a:rPr lang="en-PH" sz="2000" dirty="0" err="1">
                <a:latin typeface="Poppins" panose="00000500000000000000" pitchFamily="2" charset="0"/>
                <a:cs typeface="Poppins" panose="00000500000000000000" pitchFamily="2" charset="0"/>
              </a:rPr>
              <a:t>urna</a:t>
            </a:r>
            <a:r>
              <a:rPr lang="en-PH" sz="20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</p:txBody>
      </p:sp>
      <p:sp>
        <p:nvSpPr>
          <p:cNvPr id="30" name="!!Rectangle: Rounded Corners 3">
            <a:extLst>
              <a:ext uri="{FF2B5EF4-FFF2-40B4-BE49-F238E27FC236}">
                <a16:creationId xmlns:a16="http://schemas.microsoft.com/office/drawing/2014/main" id="{2BBB0059-7F47-4EBC-8A25-953835E23CF6}"/>
              </a:ext>
            </a:extLst>
          </p:cNvPr>
          <p:cNvSpPr/>
          <p:nvPr/>
        </p:nvSpPr>
        <p:spPr>
          <a:xfrm>
            <a:off x="1567543" y="7510987"/>
            <a:ext cx="10298993" cy="2061275"/>
          </a:xfrm>
          <a:prstGeom prst="roundRect">
            <a:avLst>
              <a:gd name="adj" fmla="val 12156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68FB4DB-32D5-A1A9-A458-E351248C7E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72" y="839722"/>
            <a:ext cx="2825087" cy="243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2206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08C6D5-8491-4ABA-8A57-A7E9D613D006}"/>
              </a:ext>
            </a:extLst>
          </p:cNvPr>
          <p:cNvSpPr txBox="1"/>
          <p:nvPr/>
        </p:nvSpPr>
        <p:spPr>
          <a:xfrm>
            <a:off x="410934" y="392909"/>
            <a:ext cx="60789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IKEA SWOT analysis </a:t>
            </a:r>
          </a:p>
        </p:txBody>
      </p:sp>
      <p:sp>
        <p:nvSpPr>
          <p:cNvPr id="20" name="!!Rectangle: Rounded Corners 2">
            <a:extLst>
              <a:ext uri="{FF2B5EF4-FFF2-40B4-BE49-F238E27FC236}">
                <a16:creationId xmlns:a16="http://schemas.microsoft.com/office/drawing/2014/main" id="{86627747-9F79-4970-83F0-C44D6FF66CC1}"/>
              </a:ext>
            </a:extLst>
          </p:cNvPr>
          <p:cNvSpPr/>
          <p:nvPr/>
        </p:nvSpPr>
        <p:spPr>
          <a:xfrm>
            <a:off x="325464" y="-6471735"/>
            <a:ext cx="5393411" cy="5765370"/>
          </a:xfrm>
          <a:prstGeom prst="roundRect">
            <a:avLst>
              <a:gd name="adj" fmla="val 7472"/>
            </a:avLst>
          </a:prstGeom>
          <a:solidFill>
            <a:srgbClr val="2E4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16C293-AC59-4DF5-85F2-FCEF1FE4E9D3}"/>
              </a:ext>
            </a:extLst>
          </p:cNvPr>
          <p:cNvGrpSpPr/>
          <p:nvPr/>
        </p:nvGrpSpPr>
        <p:grpSpPr>
          <a:xfrm>
            <a:off x="-5741389" y="4134728"/>
            <a:ext cx="5236461" cy="1753031"/>
            <a:chOff x="1734976" y="4134728"/>
            <a:chExt cx="5236461" cy="1753031"/>
          </a:xfrm>
        </p:grpSpPr>
        <p:pic>
          <p:nvPicPr>
            <p:cNvPr id="22" name="Graphic 21" descr="Clock with solid fill">
              <a:extLst>
                <a:ext uri="{FF2B5EF4-FFF2-40B4-BE49-F238E27FC236}">
                  <a16:creationId xmlns:a16="http://schemas.microsoft.com/office/drawing/2014/main" id="{832DD1CC-06DE-417D-BD68-BD09AFA90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734976" y="4134728"/>
              <a:ext cx="1753031" cy="175303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AECA141-50F6-4E5A-B539-9F1F37613768}"/>
                </a:ext>
              </a:extLst>
            </p:cNvPr>
            <p:cNvSpPr txBox="1"/>
            <p:nvPr/>
          </p:nvSpPr>
          <p:spPr>
            <a:xfrm>
              <a:off x="3488007" y="4411078"/>
              <a:ext cx="348343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PH" dirty="0">
                  <a:latin typeface="Poppins" panose="00000500000000000000" pitchFamily="2" charset="0"/>
                  <a:cs typeface="Poppins" panose="00000500000000000000" pitchFamily="2" charset="0"/>
                </a:rPr>
                <a:t>	Lorem ipsum dolor sit amet, consectetuer adipiscing elit. Maecenas porttitor congue massa.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9847068-66FD-45AF-91AD-C6EF8867ED23}"/>
              </a:ext>
            </a:extLst>
          </p:cNvPr>
          <p:cNvGrpSpPr/>
          <p:nvPr/>
        </p:nvGrpSpPr>
        <p:grpSpPr>
          <a:xfrm>
            <a:off x="12959228" y="4272956"/>
            <a:ext cx="4735992" cy="1476571"/>
            <a:chOff x="6992421" y="4272956"/>
            <a:chExt cx="4735992" cy="1476571"/>
          </a:xfrm>
        </p:grpSpPr>
        <p:pic>
          <p:nvPicPr>
            <p:cNvPr id="25" name="Graphic 24" descr="Database with solid fill">
              <a:extLst>
                <a:ext uri="{FF2B5EF4-FFF2-40B4-BE49-F238E27FC236}">
                  <a16:creationId xmlns:a16="http://schemas.microsoft.com/office/drawing/2014/main" id="{5F206F6B-FC09-47B7-B2B6-9089E68BD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6992421" y="4272956"/>
              <a:ext cx="1476571" cy="147657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E1D7BA8-BA56-41B3-B0C2-38364E52EEC6}"/>
                </a:ext>
              </a:extLst>
            </p:cNvPr>
            <p:cNvSpPr txBox="1"/>
            <p:nvPr/>
          </p:nvSpPr>
          <p:spPr>
            <a:xfrm>
              <a:off x="8244983" y="4411078"/>
              <a:ext cx="348343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PH" dirty="0">
                  <a:latin typeface="Poppins" panose="00000500000000000000" pitchFamily="2" charset="0"/>
                  <a:cs typeface="Poppins" panose="00000500000000000000" pitchFamily="2" charset="0"/>
                </a:rPr>
                <a:t>	Lorem ipsum dolor sit amet, consectetuer adipiscing elit. Maecenas porttitor congue massa. </a:t>
              </a:r>
            </a:p>
          </p:txBody>
        </p:sp>
      </p:grpSp>
      <p:sp>
        <p:nvSpPr>
          <p:cNvPr id="27" name="!!Rectangle: Rounded Corners 3">
            <a:extLst>
              <a:ext uri="{FF2B5EF4-FFF2-40B4-BE49-F238E27FC236}">
                <a16:creationId xmlns:a16="http://schemas.microsoft.com/office/drawing/2014/main" id="{5A0DB281-5517-4101-B535-5E9A6E5D48D1}"/>
              </a:ext>
            </a:extLst>
          </p:cNvPr>
          <p:cNvSpPr/>
          <p:nvPr/>
        </p:nvSpPr>
        <p:spPr>
          <a:xfrm>
            <a:off x="1567543" y="7510987"/>
            <a:ext cx="10298993" cy="2061275"/>
          </a:xfrm>
          <a:prstGeom prst="roundRect">
            <a:avLst>
              <a:gd name="adj" fmla="val 12156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8" name="!!Rectangle: Rounded Corners 1">
            <a:extLst>
              <a:ext uri="{FF2B5EF4-FFF2-40B4-BE49-F238E27FC236}">
                <a16:creationId xmlns:a16="http://schemas.microsoft.com/office/drawing/2014/main" id="{9A74D33F-748B-4C0A-A512-5EEE8300C79F}"/>
              </a:ext>
            </a:extLst>
          </p:cNvPr>
          <p:cNvSpPr/>
          <p:nvPr/>
        </p:nvSpPr>
        <p:spPr>
          <a:xfrm>
            <a:off x="-3714204" y="0"/>
            <a:ext cx="3200400" cy="6858000"/>
          </a:xfrm>
          <a:prstGeom prst="roundRect">
            <a:avLst>
              <a:gd name="adj" fmla="val 23499"/>
            </a:avLst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9" name="!!Rectangle: Rounded Corners 2">
            <a:extLst>
              <a:ext uri="{FF2B5EF4-FFF2-40B4-BE49-F238E27FC236}">
                <a16:creationId xmlns:a16="http://schemas.microsoft.com/office/drawing/2014/main" id="{33361C8A-12E9-4630-9310-2A35DA245B16}"/>
              </a:ext>
            </a:extLst>
          </p:cNvPr>
          <p:cNvSpPr/>
          <p:nvPr/>
        </p:nvSpPr>
        <p:spPr>
          <a:xfrm>
            <a:off x="12731230" y="29972"/>
            <a:ext cx="3200400" cy="6858000"/>
          </a:xfrm>
          <a:prstGeom prst="roundRect">
            <a:avLst>
              <a:gd name="adj" fmla="val 23499"/>
            </a:avLst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0" name="!!Rectangle: Rounded Corners 5">
            <a:extLst>
              <a:ext uri="{FF2B5EF4-FFF2-40B4-BE49-F238E27FC236}">
                <a16:creationId xmlns:a16="http://schemas.microsoft.com/office/drawing/2014/main" id="{C4161BB4-6ED7-49BA-897B-E818A67833E4}"/>
              </a:ext>
            </a:extLst>
          </p:cNvPr>
          <p:cNvSpPr/>
          <p:nvPr/>
        </p:nvSpPr>
        <p:spPr>
          <a:xfrm rot="8100000">
            <a:off x="8778240" y="7410073"/>
            <a:ext cx="2834640" cy="2514600"/>
          </a:xfrm>
          <a:prstGeom prst="roundRect">
            <a:avLst>
              <a:gd name="adj" fmla="val 13204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1" name="!!Rectangle: Rounded Corners 6">
            <a:extLst>
              <a:ext uri="{FF2B5EF4-FFF2-40B4-BE49-F238E27FC236}">
                <a16:creationId xmlns:a16="http://schemas.microsoft.com/office/drawing/2014/main" id="{91FD11B0-D0B8-4F67-BC93-C037F6168704}"/>
              </a:ext>
            </a:extLst>
          </p:cNvPr>
          <p:cNvSpPr/>
          <p:nvPr/>
        </p:nvSpPr>
        <p:spPr>
          <a:xfrm rot="8100000">
            <a:off x="8778240" y="12052082"/>
            <a:ext cx="2834640" cy="2514600"/>
          </a:xfrm>
          <a:prstGeom prst="roundRect">
            <a:avLst>
              <a:gd name="adj" fmla="val 13204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D32953-7A4C-E6F1-D9D8-0C53C2F694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3030" y="1162350"/>
            <a:ext cx="7478975" cy="541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2964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!!Rectangle: Rounded Corners 2">
            <a:extLst>
              <a:ext uri="{FF2B5EF4-FFF2-40B4-BE49-F238E27FC236}">
                <a16:creationId xmlns:a16="http://schemas.microsoft.com/office/drawing/2014/main" id="{EC5DB4F0-1E0D-4FC1-A0FB-3F47FCB03048}"/>
              </a:ext>
            </a:extLst>
          </p:cNvPr>
          <p:cNvSpPr/>
          <p:nvPr/>
        </p:nvSpPr>
        <p:spPr>
          <a:xfrm>
            <a:off x="-1646213" y="777888"/>
            <a:ext cx="5393411" cy="5765370"/>
          </a:xfrm>
          <a:prstGeom prst="roundRect">
            <a:avLst>
              <a:gd name="adj" fmla="val 7472"/>
            </a:avLst>
          </a:prstGeom>
          <a:solidFill>
            <a:srgbClr val="2E4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4" name="!!Rectangle: Rounded Corners 3">
            <a:extLst>
              <a:ext uri="{FF2B5EF4-FFF2-40B4-BE49-F238E27FC236}">
                <a16:creationId xmlns:a16="http://schemas.microsoft.com/office/drawing/2014/main" id="{BFAD18B4-8E79-47CA-87B6-A9A4C2CFAF62}"/>
              </a:ext>
            </a:extLst>
          </p:cNvPr>
          <p:cNvSpPr/>
          <p:nvPr/>
        </p:nvSpPr>
        <p:spPr>
          <a:xfrm>
            <a:off x="351295" y="-334834"/>
            <a:ext cx="7076172" cy="2061275"/>
          </a:xfrm>
          <a:prstGeom prst="roundRect">
            <a:avLst>
              <a:gd name="adj" fmla="val 12156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5" name="!!TextBox 4">
            <a:extLst>
              <a:ext uri="{FF2B5EF4-FFF2-40B4-BE49-F238E27FC236}">
                <a16:creationId xmlns:a16="http://schemas.microsoft.com/office/drawing/2014/main" id="{451A83DF-A989-420F-87DB-97967A9327A8}"/>
              </a:ext>
            </a:extLst>
          </p:cNvPr>
          <p:cNvSpPr txBox="1"/>
          <p:nvPr/>
        </p:nvSpPr>
        <p:spPr>
          <a:xfrm>
            <a:off x="1050493" y="291341"/>
            <a:ext cx="59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ExtraBold" panose="00000900000000000000" pitchFamily="2" charset="0"/>
                <a:ea typeface="+mn-ea"/>
                <a:cs typeface="Poppins ExtraBold" panose="00000900000000000000" pitchFamily="2" charset="0"/>
              </a:rPr>
              <a:t>IKEA Business Model </a:t>
            </a:r>
            <a:endParaRPr kumimoji="0" lang="en-PH" sz="8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 ExtraBold" panose="00000900000000000000" pitchFamily="2" charset="0"/>
              <a:ea typeface="+mn-ea"/>
              <a:cs typeface="Poppins ExtraBold" panose="00000900000000000000" pitchFamily="2" charset="0"/>
            </a:endParaRPr>
          </a:p>
        </p:txBody>
      </p:sp>
      <p:sp>
        <p:nvSpPr>
          <p:cNvPr id="12" name="!!Rectangle: Rounded Corners 1">
            <a:extLst>
              <a:ext uri="{FF2B5EF4-FFF2-40B4-BE49-F238E27FC236}">
                <a16:creationId xmlns:a16="http://schemas.microsoft.com/office/drawing/2014/main" id="{5052D4C0-A612-4FA4-8CB3-F58AFA43CE46}"/>
              </a:ext>
            </a:extLst>
          </p:cNvPr>
          <p:cNvSpPr/>
          <p:nvPr/>
        </p:nvSpPr>
        <p:spPr>
          <a:xfrm>
            <a:off x="8353586" y="7264579"/>
            <a:ext cx="3487119" cy="5873858"/>
          </a:xfrm>
          <a:prstGeom prst="roundRect">
            <a:avLst>
              <a:gd name="adj" fmla="val 9556"/>
            </a:avLst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3" name="!!Rectangle: Rounded Corners 2">
            <a:extLst>
              <a:ext uri="{FF2B5EF4-FFF2-40B4-BE49-F238E27FC236}">
                <a16:creationId xmlns:a16="http://schemas.microsoft.com/office/drawing/2014/main" id="{0A3FBD98-F892-4DFF-982F-575B9B1D36D0}"/>
              </a:ext>
            </a:extLst>
          </p:cNvPr>
          <p:cNvSpPr/>
          <p:nvPr/>
        </p:nvSpPr>
        <p:spPr>
          <a:xfrm>
            <a:off x="6287147" y="-4643095"/>
            <a:ext cx="3130658" cy="3587857"/>
          </a:xfrm>
          <a:prstGeom prst="roundRect">
            <a:avLst/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4" name="!!Rectangle: Rounded Corners 3">
            <a:extLst>
              <a:ext uri="{FF2B5EF4-FFF2-40B4-BE49-F238E27FC236}">
                <a16:creationId xmlns:a16="http://schemas.microsoft.com/office/drawing/2014/main" id="{85AD2B00-B566-43D9-8DFB-030B964B8565}"/>
              </a:ext>
            </a:extLst>
          </p:cNvPr>
          <p:cNvSpPr/>
          <p:nvPr/>
        </p:nvSpPr>
        <p:spPr>
          <a:xfrm>
            <a:off x="13927980" y="3955941"/>
            <a:ext cx="4440266" cy="2286001"/>
          </a:xfrm>
          <a:prstGeom prst="roundRect">
            <a:avLst/>
          </a:prstGeom>
          <a:solidFill>
            <a:srgbClr val="BDD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63B0B9C-EBD6-4014-8516-23A16FE611DA}"/>
              </a:ext>
            </a:extLst>
          </p:cNvPr>
          <p:cNvGrpSpPr/>
          <p:nvPr/>
        </p:nvGrpSpPr>
        <p:grpSpPr>
          <a:xfrm>
            <a:off x="-11130640" y="2888343"/>
            <a:ext cx="2714172" cy="3657600"/>
            <a:chOff x="464457" y="2888343"/>
            <a:chExt cx="2714172" cy="365760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52AE2E44-78F7-4D17-BE7E-50A310EBB60C}"/>
                </a:ext>
              </a:extLst>
            </p:cNvPr>
            <p:cNvSpPr/>
            <p:nvPr/>
          </p:nvSpPr>
          <p:spPr>
            <a:xfrm>
              <a:off x="464457" y="2888343"/>
              <a:ext cx="2714172" cy="3657600"/>
            </a:xfrm>
            <a:prstGeom prst="roundRect">
              <a:avLst>
                <a:gd name="adj" fmla="val 9715"/>
              </a:avLst>
            </a:prstGeom>
            <a:solidFill>
              <a:srgbClr val="412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9" name="Graphic 18" descr="Presentation with checklist with solid fill">
              <a:extLst>
                <a:ext uri="{FF2B5EF4-FFF2-40B4-BE49-F238E27FC236}">
                  <a16:creationId xmlns:a16="http://schemas.microsoft.com/office/drawing/2014/main" id="{CE02B4D8-DCDB-4058-9693-C7E06F133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3844" y="3471672"/>
              <a:ext cx="1255486" cy="125548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C20D70A-611E-42E1-BBAE-4E991F770659}"/>
                </a:ext>
              </a:extLst>
            </p:cNvPr>
            <p:cNvSpPr txBox="1"/>
            <p:nvPr/>
          </p:nvSpPr>
          <p:spPr>
            <a:xfrm>
              <a:off x="638629" y="5107187"/>
              <a:ext cx="2365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58F081-5FD1-40D8-A2AC-EFC1B7E9CBC7}"/>
              </a:ext>
            </a:extLst>
          </p:cNvPr>
          <p:cNvGrpSpPr/>
          <p:nvPr/>
        </p:nvGrpSpPr>
        <p:grpSpPr>
          <a:xfrm>
            <a:off x="-7207888" y="2885658"/>
            <a:ext cx="2714172" cy="3657600"/>
            <a:chOff x="3331029" y="2885658"/>
            <a:chExt cx="2714172" cy="3657600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22BCC24F-DAFF-4FB9-B315-EF3B592F5F9B}"/>
                </a:ext>
              </a:extLst>
            </p:cNvPr>
            <p:cNvSpPr/>
            <p:nvPr/>
          </p:nvSpPr>
          <p:spPr>
            <a:xfrm>
              <a:off x="3331029" y="2885658"/>
              <a:ext cx="2714172" cy="3657600"/>
            </a:xfrm>
            <a:prstGeom prst="roundRect">
              <a:avLst>
                <a:gd name="adj" fmla="val 9715"/>
              </a:avLst>
            </a:prstGeom>
            <a:solidFill>
              <a:srgbClr val="FFC8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23" name="Graphic 22" descr="Briefcase with solid fill">
              <a:extLst>
                <a:ext uri="{FF2B5EF4-FFF2-40B4-BE49-F238E27FC236}">
                  <a16:creationId xmlns:a16="http://schemas.microsoft.com/office/drawing/2014/main" id="{E030420B-5300-4079-BC30-1BCF34D67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4009573" y="3471672"/>
              <a:ext cx="1255486" cy="1255486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ED983B-9BDA-4249-A56F-33C5D993A2BC}"/>
                </a:ext>
              </a:extLst>
            </p:cNvPr>
            <p:cNvSpPr txBox="1"/>
            <p:nvPr/>
          </p:nvSpPr>
          <p:spPr>
            <a:xfrm>
              <a:off x="3505201" y="5060913"/>
              <a:ext cx="2365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A46FFDDC-656F-9EFA-89CF-EF2789D43D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193"/>
          <a:stretch/>
        </p:blipFill>
        <p:spPr>
          <a:xfrm>
            <a:off x="787760" y="1364775"/>
            <a:ext cx="10471643" cy="530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4018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76C3EE-CCD5-49F5-808D-34D67B030797}"/>
              </a:ext>
            </a:extLst>
          </p:cNvPr>
          <p:cNvSpPr txBox="1"/>
          <p:nvPr/>
        </p:nvSpPr>
        <p:spPr>
          <a:xfrm>
            <a:off x="1184222" y="1774908"/>
            <a:ext cx="8679305" cy="47625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Key Resources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IKEA uses the services form a big chain suppliers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IKEA help in venturing into fresh markets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Key Activities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 includes designing, manufacturing of furniture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Key Partners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For-Profit– For-profit - manufacturing and distribution companies.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Not-for-profit –  WWF, UNICEF, UNDP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Key Channels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sells through its website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advertisements 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Revenue of subscription model of IKEA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!!Rectangle: Rounded Corners 3">
            <a:extLst>
              <a:ext uri="{FF2B5EF4-FFF2-40B4-BE49-F238E27FC236}">
                <a16:creationId xmlns:a16="http://schemas.microsoft.com/office/drawing/2014/main" id="{BF63394B-F987-4FED-8517-09A690EB49BB}"/>
              </a:ext>
            </a:extLst>
          </p:cNvPr>
          <p:cNvSpPr/>
          <p:nvPr/>
        </p:nvSpPr>
        <p:spPr>
          <a:xfrm>
            <a:off x="929389" y="108071"/>
            <a:ext cx="6093344" cy="1441628"/>
          </a:xfrm>
          <a:prstGeom prst="roundRect">
            <a:avLst>
              <a:gd name="adj" fmla="val 12156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PH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ExtraBold" panose="00000900000000000000" pitchFamily="2" charset="0"/>
                <a:ea typeface="+mn-ea"/>
                <a:cs typeface="Poppins ExtraBold" panose="00000900000000000000" pitchFamily="2" charset="0"/>
              </a:rPr>
              <a:t>Business Model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ExtraBold" panose="00000900000000000000" pitchFamily="2" charset="0"/>
                <a:ea typeface="+mn-ea"/>
                <a:cs typeface="Poppins ExtraBold" panose="00000900000000000000" pitchFamily="2" charset="0"/>
              </a:rPr>
              <a:t>Analysis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ExtraBold" panose="00000900000000000000" pitchFamily="2" charset="0"/>
                <a:ea typeface="+mn-ea"/>
                <a:cs typeface="Poppins ExtraBold" panose="00000900000000000000" pitchFamily="2" charset="0"/>
              </a:rPr>
              <a:t> </a:t>
            </a:r>
            <a:r>
              <a:rPr lang="en-US" sz="2400" dirty="0" smtClean="0"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endParaRPr lang="en-PH" sz="2400" dirty="0"/>
          </a:p>
        </p:txBody>
      </p:sp>
      <p:sp>
        <p:nvSpPr>
          <p:cNvPr id="5" name="!!Rectangle: Rounded Corners 5">
            <a:extLst>
              <a:ext uri="{FF2B5EF4-FFF2-40B4-BE49-F238E27FC236}">
                <a16:creationId xmlns:a16="http://schemas.microsoft.com/office/drawing/2014/main" id="{AB50CF58-374E-4A05-AD09-718D3D691CC5}"/>
              </a:ext>
            </a:extLst>
          </p:cNvPr>
          <p:cNvSpPr/>
          <p:nvPr/>
        </p:nvSpPr>
        <p:spPr>
          <a:xfrm>
            <a:off x="9307772" y="1774908"/>
            <a:ext cx="2305107" cy="2514600"/>
          </a:xfrm>
          <a:prstGeom prst="roundRect">
            <a:avLst>
              <a:gd name="adj" fmla="val 13204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48638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Rectangle: Rounded Corners 1">
            <a:extLst>
              <a:ext uri="{FF2B5EF4-FFF2-40B4-BE49-F238E27FC236}">
                <a16:creationId xmlns:a16="http://schemas.microsoft.com/office/drawing/2014/main" id="{1E9A569A-FA6F-45D2-9142-A4F91869CF67}"/>
              </a:ext>
            </a:extLst>
          </p:cNvPr>
          <p:cNvSpPr/>
          <p:nvPr/>
        </p:nvSpPr>
        <p:spPr>
          <a:xfrm>
            <a:off x="-1351722" y="0"/>
            <a:ext cx="2691675" cy="6858000"/>
          </a:xfrm>
          <a:prstGeom prst="roundRect">
            <a:avLst>
              <a:gd name="adj" fmla="val 23499"/>
            </a:avLst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" name="!!Rectangle: Rounded Corners 2">
            <a:extLst>
              <a:ext uri="{FF2B5EF4-FFF2-40B4-BE49-F238E27FC236}">
                <a16:creationId xmlns:a16="http://schemas.microsoft.com/office/drawing/2014/main" id="{1C91C5CB-8878-46D3-A992-5B7235799A30}"/>
              </a:ext>
            </a:extLst>
          </p:cNvPr>
          <p:cNvSpPr/>
          <p:nvPr/>
        </p:nvSpPr>
        <p:spPr>
          <a:xfrm>
            <a:off x="10389704" y="0"/>
            <a:ext cx="3200400" cy="6858000"/>
          </a:xfrm>
          <a:prstGeom prst="roundRect">
            <a:avLst>
              <a:gd name="adj" fmla="val 23499"/>
            </a:avLst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EAC08A-BC0D-4A15-A0C0-881919A9B6C3}"/>
              </a:ext>
            </a:extLst>
          </p:cNvPr>
          <p:cNvSpPr txBox="1"/>
          <p:nvPr/>
        </p:nvSpPr>
        <p:spPr>
          <a:xfrm>
            <a:off x="1953645" y="327359"/>
            <a:ext cx="6740435" cy="72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dirty="0">
                <a:solidFill>
                  <a:prstClr val="black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Conclusion </a:t>
            </a:r>
          </a:p>
        </p:txBody>
      </p:sp>
      <p:sp>
        <p:nvSpPr>
          <p:cNvPr id="6" name="!!Rectangle: Rounded Corners 5">
            <a:extLst>
              <a:ext uri="{FF2B5EF4-FFF2-40B4-BE49-F238E27FC236}">
                <a16:creationId xmlns:a16="http://schemas.microsoft.com/office/drawing/2014/main" id="{19478606-7711-4C71-85F1-76CBDF851CB0}"/>
              </a:ext>
            </a:extLst>
          </p:cNvPr>
          <p:cNvSpPr/>
          <p:nvPr/>
        </p:nvSpPr>
        <p:spPr>
          <a:xfrm>
            <a:off x="9307772" y="692331"/>
            <a:ext cx="2305107" cy="2514600"/>
          </a:xfrm>
          <a:prstGeom prst="roundRect">
            <a:avLst>
              <a:gd name="adj" fmla="val 13204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!!Rectangle: Rounded Corners 6">
            <a:extLst>
              <a:ext uri="{FF2B5EF4-FFF2-40B4-BE49-F238E27FC236}">
                <a16:creationId xmlns:a16="http://schemas.microsoft.com/office/drawing/2014/main" id="{4A4666C0-15BC-4E2B-B7D4-AB005E35823E}"/>
              </a:ext>
            </a:extLst>
          </p:cNvPr>
          <p:cNvSpPr/>
          <p:nvPr/>
        </p:nvSpPr>
        <p:spPr>
          <a:xfrm>
            <a:off x="9676276" y="3692986"/>
            <a:ext cx="1936604" cy="2514600"/>
          </a:xfrm>
          <a:prstGeom prst="roundRect">
            <a:avLst>
              <a:gd name="adj" fmla="val 13204"/>
            </a:avLst>
          </a:prstGeom>
          <a:solidFill>
            <a:srgbClr val="FFC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C0A161C-0A84-40DE-82DA-D753C1B3F2B2}"/>
              </a:ext>
            </a:extLst>
          </p:cNvPr>
          <p:cNvGrpSpPr/>
          <p:nvPr/>
        </p:nvGrpSpPr>
        <p:grpSpPr>
          <a:xfrm>
            <a:off x="464457" y="-4349931"/>
            <a:ext cx="2714172" cy="3657600"/>
            <a:chOff x="464457" y="2888343"/>
            <a:chExt cx="2714172" cy="365760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0EFB787-F165-4D91-B2A5-17415FE3ED58}"/>
                </a:ext>
              </a:extLst>
            </p:cNvPr>
            <p:cNvSpPr/>
            <p:nvPr/>
          </p:nvSpPr>
          <p:spPr>
            <a:xfrm>
              <a:off x="464457" y="2888343"/>
              <a:ext cx="2714172" cy="3657600"/>
            </a:xfrm>
            <a:prstGeom prst="roundRect">
              <a:avLst>
                <a:gd name="adj" fmla="val 9715"/>
              </a:avLst>
            </a:prstGeom>
            <a:solidFill>
              <a:srgbClr val="412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0" name="Graphic 9" descr="Presentation with checklist with solid fill">
              <a:extLst>
                <a:ext uri="{FF2B5EF4-FFF2-40B4-BE49-F238E27FC236}">
                  <a16:creationId xmlns:a16="http://schemas.microsoft.com/office/drawing/2014/main" id="{5DAE5D1E-8BA5-422B-A84E-A6DE6002E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3844" y="3471672"/>
              <a:ext cx="1255486" cy="125548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4383ABD-C3C7-4072-A0D7-084D42F4116A}"/>
                </a:ext>
              </a:extLst>
            </p:cNvPr>
            <p:cNvSpPr txBox="1"/>
            <p:nvPr/>
          </p:nvSpPr>
          <p:spPr>
            <a:xfrm>
              <a:off x="638629" y="5107187"/>
              <a:ext cx="2365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A87DAF8-4BD3-4F68-9A92-4F787EF81EB8}"/>
              </a:ext>
            </a:extLst>
          </p:cNvPr>
          <p:cNvGrpSpPr/>
          <p:nvPr/>
        </p:nvGrpSpPr>
        <p:grpSpPr>
          <a:xfrm>
            <a:off x="3331029" y="-6181416"/>
            <a:ext cx="2714172" cy="3657600"/>
            <a:chOff x="3331029" y="2885658"/>
            <a:chExt cx="2714172" cy="365760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B72EA685-8FB6-4CA7-A3B1-E89F10385A68}"/>
                </a:ext>
              </a:extLst>
            </p:cNvPr>
            <p:cNvSpPr/>
            <p:nvPr/>
          </p:nvSpPr>
          <p:spPr>
            <a:xfrm>
              <a:off x="3331029" y="2885658"/>
              <a:ext cx="2714172" cy="3657600"/>
            </a:xfrm>
            <a:prstGeom prst="roundRect">
              <a:avLst>
                <a:gd name="adj" fmla="val 9715"/>
              </a:avLst>
            </a:prstGeom>
            <a:solidFill>
              <a:srgbClr val="FFC8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4" name="Graphic 13" descr="Briefcase with solid fill">
              <a:extLst>
                <a:ext uri="{FF2B5EF4-FFF2-40B4-BE49-F238E27FC236}">
                  <a16:creationId xmlns:a16="http://schemas.microsoft.com/office/drawing/2014/main" id="{ED3D54CC-5E52-461A-9F35-299BBDF667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4009573" y="3471672"/>
              <a:ext cx="1255486" cy="125548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56E0F9-82FB-460B-A943-42E63F5DBB38}"/>
                </a:ext>
              </a:extLst>
            </p:cNvPr>
            <p:cNvSpPr txBox="1"/>
            <p:nvPr/>
          </p:nvSpPr>
          <p:spPr>
            <a:xfrm>
              <a:off x="3505201" y="5060913"/>
              <a:ext cx="2365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ABF93EE-8102-463C-AA5E-3D11ABF897E5}"/>
              </a:ext>
            </a:extLst>
          </p:cNvPr>
          <p:cNvGrpSpPr/>
          <p:nvPr/>
        </p:nvGrpSpPr>
        <p:grpSpPr>
          <a:xfrm>
            <a:off x="6219373" y="-7841661"/>
            <a:ext cx="2714172" cy="3657600"/>
            <a:chOff x="6299201" y="2885658"/>
            <a:chExt cx="2714172" cy="365760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1C522E93-7E3D-4D71-9266-CEEBD2F222A0}"/>
                </a:ext>
              </a:extLst>
            </p:cNvPr>
            <p:cNvSpPr/>
            <p:nvPr/>
          </p:nvSpPr>
          <p:spPr>
            <a:xfrm>
              <a:off x="6299201" y="2885658"/>
              <a:ext cx="2714172" cy="3657600"/>
            </a:xfrm>
            <a:prstGeom prst="roundRect">
              <a:avLst>
                <a:gd name="adj" fmla="val 9715"/>
              </a:avLst>
            </a:prstGeom>
            <a:solidFill>
              <a:srgbClr val="412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8" name="Graphic 17" descr="Clipboard All Crosses with solid fill">
              <a:extLst>
                <a:ext uri="{FF2B5EF4-FFF2-40B4-BE49-F238E27FC236}">
                  <a16:creationId xmlns:a16="http://schemas.microsoft.com/office/drawing/2014/main" id="{5DFFE586-6D7C-4E9C-B599-1B8537065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7028544" y="3458972"/>
              <a:ext cx="1255486" cy="125548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C50A607-7267-4813-91C1-83FF01A93B94}"/>
                </a:ext>
              </a:extLst>
            </p:cNvPr>
            <p:cNvSpPr txBox="1"/>
            <p:nvPr/>
          </p:nvSpPr>
          <p:spPr>
            <a:xfrm>
              <a:off x="6473373" y="5060912"/>
              <a:ext cx="2365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sz="16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Lorem ipsum dolor sit amet, consectetuer adipiscing elit.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52C4F97-62D4-415D-9307-0C9924434BCC}"/>
              </a:ext>
            </a:extLst>
          </p:cNvPr>
          <p:cNvGrpSpPr/>
          <p:nvPr/>
        </p:nvGrpSpPr>
        <p:grpSpPr>
          <a:xfrm>
            <a:off x="23007741" y="4304793"/>
            <a:ext cx="3294743" cy="2035966"/>
            <a:chOff x="8242163" y="4304793"/>
            <a:chExt cx="3294743" cy="2035966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E6B95834-8A25-4990-B891-DE0DF859CA8C}"/>
                </a:ext>
              </a:extLst>
            </p:cNvPr>
            <p:cNvSpPr/>
            <p:nvPr/>
          </p:nvSpPr>
          <p:spPr>
            <a:xfrm>
              <a:off x="8242163" y="4304793"/>
              <a:ext cx="3294743" cy="2035966"/>
            </a:xfrm>
            <a:prstGeom prst="roundRect">
              <a:avLst/>
            </a:prstGeom>
            <a:solidFill>
              <a:srgbClr val="FFC8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pic>
          <p:nvPicPr>
            <p:cNvPr id="22" name="Graphic 21" descr="Postit Notes with solid fill">
              <a:extLst>
                <a:ext uri="{FF2B5EF4-FFF2-40B4-BE49-F238E27FC236}">
                  <a16:creationId xmlns:a16="http://schemas.microsoft.com/office/drawing/2014/main" id="{A2436F84-9D5D-46FF-AA40-1CF7FF389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9244876" y="4704826"/>
              <a:ext cx="1289315" cy="1289315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266BFC-9095-445C-A4F4-23579BBB2C32}"/>
              </a:ext>
            </a:extLst>
          </p:cNvPr>
          <p:cNvGrpSpPr/>
          <p:nvPr/>
        </p:nvGrpSpPr>
        <p:grpSpPr>
          <a:xfrm>
            <a:off x="-16692611" y="1728507"/>
            <a:ext cx="3294743" cy="2035966"/>
            <a:chOff x="655093" y="1728507"/>
            <a:chExt cx="3294743" cy="203596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833C18F-D8FB-41FF-ADE5-98BEEA939456}"/>
                </a:ext>
              </a:extLst>
            </p:cNvPr>
            <p:cNvSpPr/>
            <p:nvPr/>
          </p:nvSpPr>
          <p:spPr>
            <a:xfrm>
              <a:off x="655093" y="1728507"/>
              <a:ext cx="3294743" cy="2035966"/>
            </a:xfrm>
            <a:prstGeom prst="roundRect">
              <a:avLst/>
            </a:prstGeom>
            <a:solidFill>
              <a:srgbClr val="412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25" name="Graphic 24" descr="Calligraphy Pen with solid fill">
              <a:extLst>
                <a:ext uri="{FF2B5EF4-FFF2-40B4-BE49-F238E27FC236}">
                  <a16:creationId xmlns:a16="http://schemas.microsoft.com/office/drawing/2014/main" id="{F9DC88E6-1AC7-404F-84FB-46525118B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1700119" y="2050041"/>
              <a:ext cx="1289315" cy="1289315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38B362F-E9CE-43B2-A77E-C481322AD18E}"/>
              </a:ext>
            </a:extLst>
          </p:cNvPr>
          <p:cNvGrpSpPr/>
          <p:nvPr/>
        </p:nvGrpSpPr>
        <p:grpSpPr>
          <a:xfrm>
            <a:off x="-5664613" y="1728507"/>
            <a:ext cx="3294743" cy="2035966"/>
            <a:chOff x="8242163" y="1728507"/>
            <a:chExt cx="3294743" cy="20359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B0A46F6A-EF1B-4B3D-A55E-B4E980F9FABD}"/>
                </a:ext>
              </a:extLst>
            </p:cNvPr>
            <p:cNvSpPr/>
            <p:nvPr/>
          </p:nvSpPr>
          <p:spPr>
            <a:xfrm>
              <a:off x="8242163" y="1728507"/>
              <a:ext cx="3294743" cy="2035966"/>
            </a:xfrm>
            <a:prstGeom prst="roundRect">
              <a:avLst/>
            </a:prstGeom>
            <a:solidFill>
              <a:srgbClr val="412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28" name="Graphic 27" descr="Handshake with solid fill">
              <a:extLst>
                <a:ext uri="{FF2B5EF4-FFF2-40B4-BE49-F238E27FC236}">
                  <a16:creationId xmlns:a16="http://schemas.microsoft.com/office/drawing/2014/main" id="{AB66C351-34E4-494B-9D31-B306F4E82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>
              <a:off x="9287190" y="2046751"/>
              <a:ext cx="1289315" cy="1289315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940DF2B-A608-4974-A514-35C10D97DA0B}"/>
              </a:ext>
            </a:extLst>
          </p:cNvPr>
          <p:cNvGrpSpPr/>
          <p:nvPr/>
        </p:nvGrpSpPr>
        <p:grpSpPr>
          <a:xfrm>
            <a:off x="-10978115" y="1728507"/>
            <a:ext cx="3294743" cy="2035966"/>
            <a:chOff x="4448628" y="1728507"/>
            <a:chExt cx="3294743" cy="2035966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D8DF750C-A7E2-466B-8DEE-9F203E62AD34}"/>
                </a:ext>
              </a:extLst>
            </p:cNvPr>
            <p:cNvSpPr/>
            <p:nvPr/>
          </p:nvSpPr>
          <p:spPr>
            <a:xfrm>
              <a:off x="4448628" y="1728507"/>
              <a:ext cx="3294743" cy="2035966"/>
            </a:xfrm>
            <a:prstGeom prst="roundRect">
              <a:avLst/>
            </a:prstGeom>
            <a:solidFill>
              <a:srgbClr val="FFC8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31" name="Graphic 30" descr="Social network with solid fill">
              <a:extLst>
                <a:ext uri="{FF2B5EF4-FFF2-40B4-BE49-F238E27FC236}">
                  <a16:creationId xmlns:a16="http://schemas.microsoft.com/office/drawing/2014/main" id="{DF2EC74D-69AB-4F42-94AD-E129F5A78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p:blipFill>
          <p:spPr>
            <a:xfrm>
              <a:off x="5493656" y="2046751"/>
              <a:ext cx="1289315" cy="1289315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0A13033-EF72-46D9-8298-BBD203E2F75F}"/>
              </a:ext>
            </a:extLst>
          </p:cNvPr>
          <p:cNvGrpSpPr/>
          <p:nvPr/>
        </p:nvGrpSpPr>
        <p:grpSpPr>
          <a:xfrm>
            <a:off x="17475237" y="4331501"/>
            <a:ext cx="3294743" cy="2035966"/>
            <a:chOff x="4448627" y="4331501"/>
            <a:chExt cx="3294743" cy="2035966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33BDA117-3EBD-4E98-8817-CE892AB9C1F3}"/>
                </a:ext>
              </a:extLst>
            </p:cNvPr>
            <p:cNvSpPr/>
            <p:nvPr/>
          </p:nvSpPr>
          <p:spPr>
            <a:xfrm>
              <a:off x="4448627" y="4331501"/>
              <a:ext cx="3294743" cy="2035966"/>
            </a:xfrm>
            <a:prstGeom prst="roundRect">
              <a:avLst/>
            </a:prstGeom>
            <a:solidFill>
              <a:srgbClr val="412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34" name="Graphic 33" descr="Person with idea with solid fill">
              <a:extLst>
                <a:ext uri="{FF2B5EF4-FFF2-40B4-BE49-F238E27FC236}">
                  <a16:creationId xmlns:a16="http://schemas.microsoft.com/office/drawing/2014/main" id="{FBDF7592-5DC3-4017-8C90-5DF6F7E75D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tretch>
              <a:fillRect/>
            </a:stretch>
          </p:blipFill>
          <p:spPr>
            <a:xfrm>
              <a:off x="5451342" y="4704825"/>
              <a:ext cx="1289315" cy="1289315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24DC798-F618-46B0-933D-B121C85F3616}"/>
              </a:ext>
            </a:extLst>
          </p:cNvPr>
          <p:cNvGrpSpPr/>
          <p:nvPr/>
        </p:nvGrpSpPr>
        <p:grpSpPr>
          <a:xfrm>
            <a:off x="12654182" y="4523157"/>
            <a:ext cx="3294743" cy="2035966"/>
            <a:chOff x="655092" y="4304793"/>
            <a:chExt cx="3294743" cy="2035966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6A3F391F-19FD-4952-92A3-52922839BB2A}"/>
                </a:ext>
              </a:extLst>
            </p:cNvPr>
            <p:cNvSpPr/>
            <p:nvPr/>
          </p:nvSpPr>
          <p:spPr>
            <a:xfrm>
              <a:off x="655092" y="4304793"/>
              <a:ext cx="3294743" cy="2035966"/>
            </a:xfrm>
            <a:prstGeom prst="roundRect">
              <a:avLst/>
            </a:prstGeom>
            <a:solidFill>
              <a:srgbClr val="FFC8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37" name="Graphic 36" descr="Bar graph with upward trend with solid fill">
              <a:extLst>
                <a:ext uri="{FF2B5EF4-FFF2-40B4-BE49-F238E27FC236}">
                  <a16:creationId xmlns:a16="http://schemas.microsoft.com/office/drawing/2014/main" id="{F78DAF55-8607-4410-8483-4C409AA6C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1700119" y="4759908"/>
              <a:ext cx="1289315" cy="1289315"/>
            </a:xfrm>
            <a:prstGeom prst="rect">
              <a:avLst/>
            </a:prstGeom>
          </p:spPr>
        </p:pic>
      </p:grpSp>
      <p:sp>
        <p:nvSpPr>
          <p:cNvPr id="38" name="!!Rectangle: Rounded Corners 1">
            <a:extLst>
              <a:ext uri="{FF2B5EF4-FFF2-40B4-BE49-F238E27FC236}">
                <a16:creationId xmlns:a16="http://schemas.microsoft.com/office/drawing/2014/main" id="{2EAE4CE7-1A79-D3C9-3F6A-AB8F5BF83B42}"/>
              </a:ext>
            </a:extLst>
          </p:cNvPr>
          <p:cNvSpPr/>
          <p:nvPr/>
        </p:nvSpPr>
        <p:spPr>
          <a:xfrm>
            <a:off x="1731861" y="1897818"/>
            <a:ext cx="6903113" cy="3765886"/>
          </a:xfrm>
          <a:prstGeom prst="roundRect">
            <a:avLst>
              <a:gd name="adj" fmla="val 23499"/>
            </a:avLst>
          </a:prstGeom>
          <a:solidFill>
            <a:srgbClr val="41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IKEA has been able to carve out a sizable portion of the market for ready-to-assemble furniture thanks to its one-of-a-kind business strategy and value offer. IKEA has been quite successful in their utilization of the "Flat Packaging" strategy. IKEA is well-positioned to continue its expansion from this vantage point.</a:t>
            </a:r>
          </a:p>
        </p:txBody>
      </p:sp>
    </p:spTree>
    <p:extLst>
      <p:ext uri="{BB962C8B-B14F-4D97-AF65-F5344CB8AC3E}">
        <p14:creationId xmlns:p14="http://schemas.microsoft.com/office/powerpoint/2010/main" val="553662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652</Words>
  <Application>Microsoft Office PowerPoint</Application>
  <PresentationFormat>Widescreen</PresentationFormat>
  <Paragraphs>94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Aharoni</vt:lpstr>
      <vt:lpstr>Arial</vt:lpstr>
      <vt:lpstr>Calibri</vt:lpstr>
      <vt:lpstr>Calibri Light</vt:lpstr>
      <vt:lpstr>Poppins</vt:lpstr>
      <vt:lpstr>Poppins ExtraBold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Noah Arceo</dc:creator>
  <cp:lastModifiedBy>Maher Fattouh</cp:lastModifiedBy>
  <cp:revision>16</cp:revision>
  <dcterms:created xsi:type="dcterms:W3CDTF">2022-02-13T07:58:03Z</dcterms:created>
  <dcterms:modified xsi:type="dcterms:W3CDTF">2022-07-07T08:51:21Z</dcterms:modified>
</cp:coreProperties>
</file>