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Lora" panose="020B0604020202020204" charset="0"/>
      <p:regular r:id="rId13"/>
      <p:bold r:id="rId14"/>
      <p:italic r:id="rId15"/>
      <p:boldItalic r:id="rId16"/>
    </p:embeddedFont>
    <p:embeddedFont>
      <p:font typeface="PT Serif" panose="020B060402020202020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263783cf2d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1263783cf2d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263783cf2d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263783cf2d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263783cf2d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1263783cf2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263783cf2d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1263783cf2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263783cf2d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1263783cf2d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263783cf2d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263783cf2d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263783cf2d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263783cf2d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263783cf2d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1263783cf2d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263783cf2d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263783cf2d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shatha_3299@limu.edu.ly" TargetMode="Externa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1476750" y="0"/>
            <a:ext cx="8520600" cy="1260300"/>
          </a:xfrm>
          <a:prstGeom prst="rect">
            <a:avLst/>
          </a:prstGeom>
        </p:spPr>
        <p:txBody>
          <a:bodyPr spcFirstLastPara="1" wrap="square" lIns="91425" tIns="91425" rIns="91425" bIns="91425" anchor="b" anchorCtr="0">
            <a:noAutofit/>
          </a:bodyPr>
          <a:lstStyle/>
          <a:p>
            <a:pPr marL="0" lvl="0" indent="0" algn="just" rtl="0">
              <a:spcBef>
                <a:spcPts val="0"/>
              </a:spcBef>
              <a:spcAft>
                <a:spcPts val="0"/>
              </a:spcAft>
              <a:buSzPts val="990"/>
              <a:buNone/>
            </a:pPr>
            <a:r>
              <a:rPr lang="en" sz="2680">
                <a:latin typeface="PT Serif"/>
                <a:ea typeface="PT Serif"/>
                <a:cs typeface="PT Serif"/>
                <a:sym typeface="PT Serif"/>
              </a:rPr>
              <a:t>Libyan International Medical University </a:t>
            </a:r>
            <a:endParaRPr sz="2680">
              <a:latin typeface="PT Serif"/>
              <a:ea typeface="PT Serif"/>
              <a:cs typeface="PT Serif"/>
              <a:sym typeface="PT Serif"/>
            </a:endParaRPr>
          </a:p>
          <a:p>
            <a:pPr marL="0" lvl="0" indent="0" algn="just" rtl="0">
              <a:spcBef>
                <a:spcPts val="0"/>
              </a:spcBef>
              <a:spcAft>
                <a:spcPts val="0"/>
              </a:spcAft>
              <a:buSzPts val="990"/>
              <a:buNone/>
            </a:pPr>
            <a:r>
              <a:rPr lang="en" sz="2680">
                <a:latin typeface="PT Serif"/>
                <a:ea typeface="PT Serif"/>
                <a:cs typeface="PT Serif"/>
                <a:sym typeface="PT Serif"/>
              </a:rPr>
              <a:t>Faculty of Business Administration </a:t>
            </a:r>
            <a:endParaRPr sz="2680">
              <a:latin typeface="PT Serif"/>
              <a:ea typeface="PT Serif"/>
              <a:cs typeface="PT Serif"/>
              <a:sym typeface="PT Serif"/>
            </a:endParaRPr>
          </a:p>
        </p:txBody>
      </p:sp>
      <p:pic>
        <p:nvPicPr>
          <p:cNvPr id="55" name="Google Shape;55;p13"/>
          <p:cNvPicPr preferRelativeResize="0"/>
          <p:nvPr/>
        </p:nvPicPr>
        <p:blipFill>
          <a:blip r:embed="rId3">
            <a:alphaModFix/>
          </a:blip>
          <a:stretch>
            <a:fillRect/>
          </a:stretch>
        </p:blipFill>
        <p:spPr>
          <a:xfrm>
            <a:off x="0" y="0"/>
            <a:ext cx="1549250" cy="1549250"/>
          </a:xfrm>
          <a:prstGeom prst="rect">
            <a:avLst/>
          </a:prstGeom>
          <a:noFill/>
          <a:ln>
            <a:noFill/>
          </a:ln>
        </p:spPr>
      </p:pic>
      <p:pic>
        <p:nvPicPr>
          <p:cNvPr id="56" name="Google Shape;56;p13"/>
          <p:cNvPicPr preferRelativeResize="0"/>
          <p:nvPr/>
        </p:nvPicPr>
        <p:blipFill>
          <a:blip r:embed="rId4">
            <a:alphaModFix/>
          </a:blip>
          <a:stretch>
            <a:fillRect/>
          </a:stretch>
        </p:blipFill>
        <p:spPr>
          <a:xfrm>
            <a:off x="7688348" y="0"/>
            <a:ext cx="1455650" cy="1037850"/>
          </a:xfrm>
          <a:prstGeom prst="rect">
            <a:avLst/>
          </a:prstGeom>
          <a:noFill/>
          <a:ln>
            <a:noFill/>
          </a:ln>
        </p:spPr>
      </p:pic>
      <p:sp>
        <p:nvSpPr>
          <p:cNvPr id="57" name="Google Shape;57;p13"/>
          <p:cNvSpPr txBox="1"/>
          <p:nvPr/>
        </p:nvSpPr>
        <p:spPr>
          <a:xfrm>
            <a:off x="173525" y="3891700"/>
            <a:ext cx="3222300" cy="10467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 dirty="0">
                <a:solidFill>
                  <a:schemeClr val="dk1"/>
                </a:solidFill>
                <a:latin typeface="PT Serif"/>
                <a:ea typeface="PT Serif"/>
                <a:cs typeface="PT Serif"/>
                <a:sym typeface="PT Serif"/>
              </a:rPr>
              <a:t>Name : Shatha wail elwerfalli</a:t>
            </a:r>
            <a:endParaRPr dirty="0">
              <a:solidFill>
                <a:schemeClr val="dk1"/>
              </a:solidFill>
              <a:latin typeface="PT Serif"/>
              <a:ea typeface="PT Serif"/>
              <a:cs typeface="PT Serif"/>
              <a:sym typeface="PT Serif"/>
            </a:endParaRPr>
          </a:p>
          <a:p>
            <a:pPr marL="0" lvl="0" indent="0" algn="just" rtl="0">
              <a:spcBef>
                <a:spcPts val="0"/>
              </a:spcBef>
              <a:spcAft>
                <a:spcPts val="0"/>
              </a:spcAft>
              <a:buNone/>
            </a:pPr>
            <a:r>
              <a:rPr lang="en" dirty="0">
                <a:solidFill>
                  <a:schemeClr val="dk1"/>
                </a:solidFill>
                <a:latin typeface="PT Serif"/>
                <a:ea typeface="PT Serif"/>
                <a:cs typeface="PT Serif"/>
                <a:sym typeface="PT Serif"/>
              </a:rPr>
              <a:t>ID : 3299</a:t>
            </a:r>
            <a:endParaRPr dirty="0">
              <a:solidFill>
                <a:schemeClr val="dk1"/>
              </a:solidFill>
              <a:latin typeface="PT Serif"/>
              <a:ea typeface="PT Serif"/>
              <a:cs typeface="PT Serif"/>
              <a:sym typeface="PT Serif"/>
            </a:endParaRPr>
          </a:p>
          <a:p>
            <a:pPr marL="0" lvl="0" indent="0" algn="just" rtl="0">
              <a:spcBef>
                <a:spcPts val="0"/>
              </a:spcBef>
              <a:spcAft>
                <a:spcPts val="0"/>
              </a:spcAft>
              <a:buNone/>
            </a:pPr>
            <a:r>
              <a:rPr lang="en" dirty="0">
                <a:solidFill>
                  <a:schemeClr val="dk1"/>
                </a:solidFill>
                <a:latin typeface="PT Serif"/>
                <a:ea typeface="PT Serif"/>
                <a:cs typeface="PT Serif"/>
                <a:sym typeface="PT Serif"/>
              </a:rPr>
              <a:t>Email: </a:t>
            </a:r>
            <a:r>
              <a:rPr lang="en" dirty="0">
                <a:solidFill>
                  <a:schemeClr val="dk1"/>
                </a:solidFill>
                <a:uFill>
                  <a:noFill/>
                </a:uFill>
                <a:latin typeface="PT Serif"/>
                <a:ea typeface="PT Serif"/>
                <a:cs typeface="PT Serif"/>
                <a:sym typeface="PT Serif"/>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shatha_3299@limu.edu.ly</a:t>
            </a:r>
            <a:endParaRPr dirty="0">
              <a:solidFill>
                <a:schemeClr val="dk1"/>
              </a:solidFill>
              <a:latin typeface="PT Serif"/>
              <a:ea typeface="PT Serif"/>
              <a:cs typeface="PT Serif"/>
              <a:sym typeface="PT Serif"/>
            </a:endParaRPr>
          </a:p>
          <a:p>
            <a:pPr marL="0" lvl="0" indent="0" algn="just" rtl="0">
              <a:spcBef>
                <a:spcPts val="0"/>
              </a:spcBef>
              <a:spcAft>
                <a:spcPts val="0"/>
              </a:spcAft>
              <a:buNone/>
            </a:pPr>
            <a:r>
              <a:rPr lang="en" dirty="0">
                <a:solidFill>
                  <a:schemeClr val="dk1"/>
                </a:solidFill>
                <a:latin typeface="PT Serif"/>
                <a:ea typeface="PT Serif"/>
                <a:cs typeface="PT Serif"/>
                <a:sym typeface="PT Serif"/>
              </a:rPr>
              <a:t>Date :27th /April/ 2022</a:t>
            </a:r>
            <a:endParaRPr dirty="0">
              <a:solidFill>
                <a:schemeClr val="dk1"/>
              </a:solidFill>
              <a:latin typeface="PT Serif"/>
              <a:ea typeface="PT Serif"/>
              <a:cs typeface="PT Serif"/>
              <a:sym typeface="PT Serif"/>
            </a:endParaRPr>
          </a:p>
        </p:txBody>
      </p:sp>
      <p:sp>
        <p:nvSpPr>
          <p:cNvPr id="58" name="Google Shape;58;p13"/>
          <p:cNvSpPr txBox="1"/>
          <p:nvPr/>
        </p:nvSpPr>
        <p:spPr>
          <a:xfrm>
            <a:off x="3035100" y="2305325"/>
            <a:ext cx="30738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600" dirty="0">
                <a:solidFill>
                  <a:schemeClr val="dk1"/>
                </a:solidFill>
                <a:latin typeface="PT Serif"/>
                <a:ea typeface="PT Serif"/>
                <a:cs typeface="PT Serif"/>
                <a:sym typeface="PT Serif"/>
              </a:rPr>
              <a:t>Target Market </a:t>
            </a:r>
            <a:endParaRPr sz="3600" dirty="0">
              <a:solidFill>
                <a:schemeClr val="dk1"/>
              </a:solidFill>
              <a:latin typeface="PT Serif"/>
              <a:ea typeface="PT Serif"/>
              <a:cs typeface="PT Serif"/>
              <a:sym typeface="PT Serif"/>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7"/>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249725" y="148725"/>
            <a:ext cx="8520600" cy="11613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300">
                <a:latin typeface="PT Serif"/>
                <a:ea typeface="PT Serif"/>
                <a:cs typeface="PT Serif"/>
                <a:sym typeface="PT Serif"/>
              </a:rPr>
              <a:t>Objectives </a:t>
            </a:r>
            <a:endParaRPr sz="4300">
              <a:latin typeface="PT Serif"/>
              <a:ea typeface="PT Serif"/>
              <a:cs typeface="PT Serif"/>
              <a:sym typeface="PT Serif"/>
            </a:endParaRPr>
          </a:p>
        </p:txBody>
      </p:sp>
      <p:sp>
        <p:nvSpPr>
          <p:cNvPr id="64" name="Google Shape;64;p14"/>
          <p:cNvSpPr txBox="1">
            <a:spLocks noGrp="1"/>
          </p:cNvSpPr>
          <p:nvPr>
            <p:ph type="subTitle" idx="1"/>
          </p:nvPr>
        </p:nvSpPr>
        <p:spPr>
          <a:xfrm>
            <a:off x="311700" y="1607100"/>
            <a:ext cx="8520600" cy="792600"/>
          </a:xfrm>
          <a:prstGeom prst="rect">
            <a:avLst/>
          </a:prstGeom>
        </p:spPr>
        <p:txBody>
          <a:bodyPr spcFirstLastPara="1" wrap="square" lIns="91425" tIns="91425" rIns="91425" bIns="91425" anchor="t" anchorCtr="0">
            <a:noAutofit/>
          </a:bodyPr>
          <a:lstStyle/>
          <a:p>
            <a:pPr marL="457200" lvl="0" indent="-392430" algn="just" rtl="0">
              <a:lnSpc>
                <a:spcPct val="80000"/>
              </a:lnSpc>
              <a:spcBef>
                <a:spcPts val="0"/>
              </a:spcBef>
              <a:spcAft>
                <a:spcPts val="0"/>
              </a:spcAft>
              <a:buClr>
                <a:schemeClr val="dk1"/>
              </a:buClr>
              <a:buSzPts val="2580"/>
              <a:buFont typeface="PT Serif"/>
              <a:buChar char="●"/>
            </a:pPr>
            <a:r>
              <a:rPr lang="en" sz="2580">
                <a:solidFill>
                  <a:schemeClr val="dk1"/>
                </a:solidFill>
                <a:latin typeface="PT Serif"/>
                <a:ea typeface="PT Serif"/>
                <a:cs typeface="PT Serif"/>
                <a:sym typeface="PT Serif"/>
              </a:rPr>
              <a:t>Understand what Target Market is </a:t>
            </a:r>
            <a:endParaRPr sz="2580">
              <a:solidFill>
                <a:schemeClr val="dk1"/>
              </a:solidFill>
              <a:latin typeface="PT Serif"/>
              <a:ea typeface="PT Serif"/>
              <a:cs typeface="PT Serif"/>
              <a:sym typeface="PT Serif"/>
            </a:endParaRPr>
          </a:p>
          <a:p>
            <a:pPr marL="457200" lvl="0" indent="-392430" algn="just" rtl="0">
              <a:lnSpc>
                <a:spcPct val="80000"/>
              </a:lnSpc>
              <a:spcBef>
                <a:spcPts val="0"/>
              </a:spcBef>
              <a:spcAft>
                <a:spcPts val="0"/>
              </a:spcAft>
              <a:buClr>
                <a:schemeClr val="dk1"/>
              </a:buClr>
              <a:buSzPts val="2580"/>
              <a:buFont typeface="PT Serif"/>
              <a:buChar char="●"/>
            </a:pPr>
            <a:r>
              <a:rPr lang="en" sz="2580">
                <a:solidFill>
                  <a:schemeClr val="dk1"/>
                </a:solidFill>
                <a:latin typeface="PT Serif"/>
                <a:ea typeface="PT Serif"/>
                <a:cs typeface="PT Serif"/>
                <a:sym typeface="PT Serif"/>
              </a:rPr>
              <a:t>Get to know more about it </a:t>
            </a:r>
            <a:endParaRPr sz="2580">
              <a:solidFill>
                <a:schemeClr val="dk1"/>
              </a:solidFill>
              <a:latin typeface="PT Serif"/>
              <a:ea typeface="PT Serif"/>
              <a:cs typeface="PT Serif"/>
              <a:sym typeface="PT Serif"/>
            </a:endParaRPr>
          </a:p>
        </p:txBody>
      </p:sp>
      <p:sp>
        <p:nvSpPr>
          <p:cNvPr id="65" name="Google Shape;65;p14"/>
          <p:cNvSpPr txBox="1"/>
          <p:nvPr/>
        </p:nvSpPr>
        <p:spPr>
          <a:xfrm>
            <a:off x="8589025" y="4697325"/>
            <a:ext cx="421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1</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2778100" y="259125"/>
            <a:ext cx="3294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720" b="1">
                <a:latin typeface="PT Serif"/>
                <a:ea typeface="PT Serif"/>
                <a:cs typeface="PT Serif"/>
                <a:sym typeface="PT Serif"/>
              </a:rPr>
              <a:t>Table of Contents </a:t>
            </a:r>
            <a:endParaRPr sz="2720" b="1">
              <a:latin typeface="PT Serif"/>
              <a:ea typeface="PT Serif"/>
              <a:cs typeface="PT Serif"/>
              <a:sym typeface="PT Serif"/>
            </a:endParaRPr>
          </a:p>
        </p:txBody>
      </p:sp>
      <p:sp>
        <p:nvSpPr>
          <p:cNvPr id="71" name="Google Shape;71;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93700" algn="just" rtl="0">
              <a:spcBef>
                <a:spcPts val="0"/>
              </a:spcBef>
              <a:spcAft>
                <a:spcPts val="0"/>
              </a:spcAft>
              <a:buClr>
                <a:schemeClr val="dk1"/>
              </a:buClr>
              <a:buSzPts val="2600"/>
              <a:buFont typeface="PT Serif"/>
              <a:buAutoNum type="arabicPeriod"/>
            </a:pPr>
            <a:r>
              <a:rPr lang="en" sz="2600">
                <a:solidFill>
                  <a:schemeClr val="dk1"/>
                </a:solidFill>
                <a:latin typeface="PT Serif"/>
                <a:ea typeface="PT Serif"/>
                <a:cs typeface="PT Serif"/>
                <a:sym typeface="PT Serif"/>
              </a:rPr>
              <a:t>What’s a Target Market </a:t>
            </a:r>
            <a:endParaRPr sz="2600">
              <a:solidFill>
                <a:schemeClr val="dk1"/>
              </a:solidFill>
              <a:latin typeface="PT Serif"/>
              <a:ea typeface="PT Serif"/>
              <a:cs typeface="PT Serif"/>
              <a:sym typeface="PT Serif"/>
            </a:endParaRPr>
          </a:p>
          <a:p>
            <a:pPr marL="457200" lvl="0" indent="-393700" algn="just" rtl="0">
              <a:spcBef>
                <a:spcPts val="0"/>
              </a:spcBef>
              <a:spcAft>
                <a:spcPts val="0"/>
              </a:spcAft>
              <a:buClr>
                <a:schemeClr val="dk1"/>
              </a:buClr>
              <a:buSzPts val="2600"/>
              <a:buFont typeface="PT Serif"/>
              <a:buAutoNum type="arabicPeriod"/>
            </a:pPr>
            <a:r>
              <a:rPr lang="en" sz="2600">
                <a:solidFill>
                  <a:schemeClr val="dk1"/>
                </a:solidFill>
                <a:latin typeface="PT Serif"/>
                <a:ea typeface="PT Serif"/>
                <a:cs typeface="PT Serif"/>
                <a:sym typeface="PT Serif"/>
              </a:rPr>
              <a:t>Importance of Target Market </a:t>
            </a:r>
            <a:endParaRPr sz="2600">
              <a:solidFill>
                <a:schemeClr val="dk1"/>
              </a:solidFill>
              <a:latin typeface="PT Serif"/>
              <a:ea typeface="PT Serif"/>
              <a:cs typeface="PT Serif"/>
              <a:sym typeface="PT Serif"/>
            </a:endParaRPr>
          </a:p>
          <a:p>
            <a:pPr marL="457200" lvl="0" indent="-393700" algn="just" rtl="0">
              <a:spcBef>
                <a:spcPts val="0"/>
              </a:spcBef>
              <a:spcAft>
                <a:spcPts val="0"/>
              </a:spcAft>
              <a:buClr>
                <a:schemeClr val="dk1"/>
              </a:buClr>
              <a:buSzPts val="2600"/>
              <a:buFont typeface="PT Serif"/>
              <a:buAutoNum type="arabicPeriod"/>
            </a:pPr>
            <a:r>
              <a:rPr lang="en" sz="2600">
                <a:solidFill>
                  <a:schemeClr val="dk1"/>
                </a:solidFill>
                <a:latin typeface="PT Serif"/>
                <a:ea typeface="PT Serif"/>
                <a:cs typeface="PT Serif"/>
                <a:sym typeface="PT Serif"/>
              </a:rPr>
              <a:t>Data points to include your Target Market </a:t>
            </a:r>
            <a:endParaRPr sz="2600">
              <a:solidFill>
                <a:schemeClr val="dk1"/>
              </a:solidFill>
              <a:latin typeface="PT Serif"/>
              <a:ea typeface="PT Serif"/>
              <a:cs typeface="PT Serif"/>
              <a:sym typeface="PT Serif"/>
            </a:endParaRPr>
          </a:p>
          <a:p>
            <a:pPr marL="457200" lvl="0" indent="-393700" algn="just" rtl="0">
              <a:spcBef>
                <a:spcPts val="0"/>
              </a:spcBef>
              <a:spcAft>
                <a:spcPts val="0"/>
              </a:spcAft>
              <a:buClr>
                <a:schemeClr val="dk1"/>
              </a:buClr>
              <a:buSzPts val="2600"/>
              <a:buFont typeface="PT Serif"/>
              <a:buAutoNum type="arabicPeriod"/>
            </a:pPr>
            <a:r>
              <a:rPr lang="en" sz="2600">
                <a:solidFill>
                  <a:schemeClr val="dk1"/>
                </a:solidFill>
                <a:latin typeface="PT Serif"/>
                <a:ea typeface="PT Serif"/>
                <a:cs typeface="PT Serif"/>
                <a:sym typeface="PT Serif"/>
              </a:rPr>
              <a:t>Examples</a:t>
            </a:r>
            <a:endParaRPr sz="2600">
              <a:solidFill>
                <a:schemeClr val="dk1"/>
              </a:solidFill>
              <a:latin typeface="PT Serif"/>
              <a:ea typeface="PT Serif"/>
              <a:cs typeface="PT Serif"/>
              <a:sym typeface="PT Serif"/>
            </a:endParaRPr>
          </a:p>
          <a:p>
            <a:pPr marL="457200" lvl="0" indent="-393700" algn="just" rtl="0">
              <a:spcBef>
                <a:spcPts val="0"/>
              </a:spcBef>
              <a:spcAft>
                <a:spcPts val="0"/>
              </a:spcAft>
              <a:buClr>
                <a:schemeClr val="dk1"/>
              </a:buClr>
              <a:buSzPts val="2600"/>
              <a:buFont typeface="PT Serif"/>
              <a:buAutoNum type="arabicPeriod"/>
            </a:pPr>
            <a:r>
              <a:rPr lang="en" sz="2600">
                <a:solidFill>
                  <a:schemeClr val="dk1"/>
                </a:solidFill>
                <a:latin typeface="PT Serif"/>
                <a:ea typeface="PT Serif"/>
                <a:cs typeface="PT Serif"/>
                <a:sym typeface="PT Serif"/>
              </a:rPr>
              <a:t>Conclusion </a:t>
            </a:r>
            <a:endParaRPr sz="2600">
              <a:solidFill>
                <a:schemeClr val="dk1"/>
              </a:solidFill>
              <a:latin typeface="PT Serif"/>
              <a:ea typeface="PT Serif"/>
              <a:cs typeface="PT Serif"/>
              <a:sym typeface="PT Serif"/>
            </a:endParaRPr>
          </a:p>
          <a:p>
            <a:pPr marL="457200" lvl="0" indent="-393700" algn="just" rtl="0">
              <a:spcBef>
                <a:spcPts val="0"/>
              </a:spcBef>
              <a:spcAft>
                <a:spcPts val="0"/>
              </a:spcAft>
              <a:buClr>
                <a:schemeClr val="dk1"/>
              </a:buClr>
              <a:buSzPts val="2600"/>
              <a:buFont typeface="PT Serif"/>
              <a:buAutoNum type="arabicPeriod"/>
            </a:pPr>
            <a:r>
              <a:rPr lang="en" sz="2600">
                <a:solidFill>
                  <a:schemeClr val="dk1"/>
                </a:solidFill>
                <a:latin typeface="PT Serif"/>
                <a:ea typeface="PT Serif"/>
                <a:cs typeface="PT Serif"/>
                <a:sym typeface="PT Serif"/>
              </a:rPr>
              <a:t>References</a:t>
            </a:r>
            <a:endParaRPr sz="2600">
              <a:solidFill>
                <a:schemeClr val="dk1"/>
              </a:solidFill>
              <a:latin typeface="PT Serif"/>
              <a:ea typeface="PT Serif"/>
              <a:cs typeface="PT Serif"/>
              <a:sym typeface="PT Serif"/>
            </a:endParaRPr>
          </a:p>
        </p:txBody>
      </p:sp>
      <p:sp>
        <p:nvSpPr>
          <p:cNvPr id="72" name="Google Shape;72;p15"/>
          <p:cNvSpPr txBox="1"/>
          <p:nvPr/>
        </p:nvSpPr>
        <p:spPr>
          <a:xfrm>
            <a:off x="8465075" y="4647750"/>
            <a:ext cx="557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2</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820" b="1">
                <a:latin typeface="PT Serif"/>
                <a:ea typeface="PT Serif"/>
                <a:cs typeface="PT Serif"/>
                <a:sym typeface="PT Serif"/>
              </a:rPr>
              <a:t>Target Market </a:t>
            </a:r>
            <a:endParaRPr sz="2820" b="1">
              <a:latin typeface="PT Serif"/>
              <a:ea typeface="PT Serif"/>
              <a:cs typeface="PT Serif"/>
              <a:sym typeface="PT Serif"/>
            </a:endParaRPr>
          </a:p>
        </p:txBody>
      </p:sp>
      <p:sp>
        <p:nvSpPr>
          <p:cNvPr id="78" name="Google Shape;78;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0" lvl="0" indent="0" algn="just" rtl="0">
              <a:spcBef>
                <a:spcPts val="0"/>
              </a:spcBef>
              <a:spcAft>
                <a:spcPts val="0"/>
              </a:spcAft>
              <a:buNone/>
            </a:pPr>
            <a:r>
              <a:rPr lang="en" sz="1900">
                <a:solidFill>
                  <a:schemeClr val="dk1"/>
                </a:solidFill>
                <a:latin typeface="PT Serif"/>
                <a:ea typeface="PT Serif"/>
                <a:cs typeface="PT Serif"/>
                <a:sym typeface="PT Serif"/>
              </a:rPr>
              <a:t>A target market is a group of potential customers that you identify to sell products or services to. Each group can be divided into smaller segments.</a:t>
            </a:r>
            <a:endParaRPr sz="1900">
              <a:solidFill>
                <a:schemeClr val="dk1"/>
              </a:solidFill>
              <a:latin typeface="PT Serif"/>
              <a:ea typeface="PT Serif"/>
              <a:cs typeface="PT Serif"/>
              <a:sym typeface="PT Serif"/>
            </a:endParaRPr>
          </a:p>
          <a:p>
            <a:pPr marL="0" lvl="0" indent="0" algn="just" rtl="0">
              <a:spcBef>
                <a:spcPts val="1200"/>
              </a:spcBef>
              <a:spcAft>
                <a:spcPts val="0"/>
              </a:spcAft>
              <a:buNone/>
            </a:pPr>
            <a:r>
              <a:rPr lang="en" sz="1900">
                <a:solidFill>
                  <a:schemeClr val="dk1"/>
                </a:solidFill>
                <a:latin typeface="PT Serif"/>
                <a:ea typeface="PT Serif"/>
                <a:cs typeface="PT Serif"/>
                <a:sym typeface="PT Serif"/>
              </a:rPr>
              <a:t> Segments are typically grouped by :</a:t>
            </a:r>
            <a:endParaRPr sz="1900">
              <a:solidFill>
                <a:schemeClr val="dk1"/>
              </a:solidFill>
              <a:latin typeface="PT Serif"/>
              <a:ea typeface="PT Serif"/>
              <a:cs typeface="PT Serif"/>
              <a:sym typeface="PT Serif"/>
            </a:endParaRPr>
          </a:p>
          <a:p>
            <a:pPr marL="0" lvl="0" indent="0" algn="just" rtl="0">
              <a:spcBef>
                <a:spcPts val="1200"/>
              </a:spcBef>
              <a:spcAft>
                <a:spcPts val="0"/>
              </a:spcAft>
              <a:buNone/>
            </a:pPr>
            <a:r>
              <a:rPr lang="en" sz="1900">
                <a:solidFill>
                  <a:schemeClr val="dk1"/>
                </a:solidFill>
                <a:latin typeface="PT Serif"/>
                <a:ea typeface="PT Serif"/>
                <a:cs typeface="PT Serif"/>
                <a:sym typeface="PT Serif"/>
              </a:rPr>
              <a:t>-age</a:t>
            </a:r>
            <a:endParaRPr sz="1900">
              <a:solidFill>
                <a:schemeClr val="dk1"/>
              </a:solidFill>
              <a:latin typeface="PT Serif"/>
              <a:ea typeface="PT Serif"/>
              <a:cs typeface="PT Serif"/>
              <a:sym typeface="PT Serif"/>
            </a:endParaRPr>
          </a:p>
          <a:p>
            <a:pPr marL="0" lvl="0" indent="0" algn="just" rtl="0">
              <a:spcBef>
                <a:spcPts val="1200"/>
              </a:spcBef>
              <a:spcAft>
                <a:spcPts val="0"/>
              </a:spcAft>
              <a:buNone/>
            </a:pPr>
            <a:r>
              <a:rPr lang="en" sz="1900">
                <a:solidFill>
                  <a:schemeClr val="dk1"/>
                </a:solidFill>
                <a:latin typeface="PT Serif"/>
                <a:ea typeface="PT Serif"/>
                <a:cs typeface="PT Serif"/>
                <a:sym typeface="PT Serif"/>
              </a:rPr>
              <a:t>- location</a:t>
            </a:r>
            <a:endParaRPr sz="1900">
              <a:solidFill>
                <a:schemeClr val="dk1"/>
              </a:solidFill>
              <a:latin typeface="PT Serif"/>
              <a:ea typeface="PT Serif"/>
              <a:cs typeface="PT Serif"/>
              <a:sym typeface="PT Serif"/>
            </a:endParaRPr>
          </a:p>
          <a:p>
            <a:pPr marL="0" lvl="0" indent="0" algn="just" rtl="0">
              <a:spcBef>
                <a:spcPts val="1200"/>
              </a:spcBef>
              <a:spcAft>
                <a:spcPts val="0"/>
              </a:spcAft>
              <a:buNone/>
            </a:pPr>
            <a:r>
              <a:rPr lang="en" sz="1900">
                <a:solidFill>
                  <a:schemeClr val="dk1"/>
                </a:solidFill>
                <a:latin typeface="PT Serif"/>
                <a:ea typeface="PT Serif"/>
                <a:cs typeface="PT Serif"/>
                <a:sym typeface="PT Serif"/>
              </a:rPr>
              <a:t>- income and lifestyle.</a:t>
            </a:r>
            <a:endParaRPr sz="1900">
              <a:solidFill>
                <a:schemeClr val="dk1"/>
              </a:solidFill>
              <a:latin typeface="PT Serif"/>
              <a:ea typeface="PT Serif"/>
              <a:cs typeface="PT Serif"/>
              <a:sym typeface="PT Serif"/>
            </a:endParaRPr>
          </a:p>
          <a:p>
            <a:pPr marL="0" lvl="0" indent="0" algn="just" rtl="0">
              <a:spcBef>
                <a:spcPts val="1200"/>
              </a:spcBef>
              <a:spcAft>
                <a:spcPts val="1200"/>
              </a:spcAft>
              <a:buNone/>
            </a:pPr>
            <a:r>
              <a:rPr lang="en" sz="1900">
                <a:solidFill>
                  <a:schemeClr val="dk1"/>
                </a:solidFill>
                <a:latin typeface="PT Serif"/>
                <a:ea typeface="PT Serif"/>
                <a:cs typeface="PT Serif"/>
                <a:sym typeface="PT Serif"/>
              </a:rPr>
              <a:t> Once you’ve defined your target audience, you’ll find it easier to determine where and how to market your business.</a:t>
            </a:r>
            <a:endParaRPr sz="1900">
              <a:solidFill>
                <a:schemeClr val="dk1"/>
              </a:solidFill>
              <a:latin typeface="PT Serif"/>
              <a:ea typeface="PT Serif"/>
              <a:cs typeface="PT Serif"/>
              <a:sym typeface="PT Serif"/>
            </a:endParaRPr>
          </a:p>
        </p:txBody>
      </p:sp>
      <p:sp>
        <p:nvSpPr>
          <p:cNvPr id="79" name="Google Shape;79;p16"/>
          <p:cNvSpPr txBox="1"/>
          <p:nvPr/>
        </p:nvSpPr>
        <p:spPr>
          <a:xfrm>
            <a:off x="8663400" y="4784075"/>
            <a:ext cx="421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3</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620" b="1">
                <a:latin typeface="PT Serif"/>
                <a:ea typeface="PT Serif"/>
                <a:cs typeface="PT Serif"/>
                <a:sym typeface="PT Serif"/>
              </a:rPr>
              <a:t>Importance of Target Market</a:t>
            </a:r>
            <a:endParaRPr sz="2620" b="1">
              <a:latin typeface="PT Serif"/>
              <a:ea typeface="PT Serif"/>
              <a:cs typeface="PT Serif"/>
              <a:sym typeface="PT Serif"/>
            </a:endParaRPr>
          </a:p>
        </p:txBody>
      </p:sp>
      <p:sp>
        <p:nvSpPr>
          <p:cNvPr id="85" name="Google Shape;85;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1200"/>
              </a:spcAft>
              <a:buNone/>
            </a:pPr>
            <a:r>
              <a:rPr lang="en" sz="2000">
                <a:solidFill>
                  <a:schemeClr val="dk1"/>
                </a:solidFill>
                <a:latin typeface="Lora"/>
                <a:ea typeface="Lora"/>
                <a:cs typeface="Lora"/>
                <a:sym typeface="Lora"/>
              </a:rPr>
              <a:t>Knowing your customers will help you to target customers who are willing to pay for your product or service.</a:t>
            </a:r>
            <a:endParaRPr sz="2000">
              <a:solidFill>
                <a:schemeClr val="dk1"/>
              </a:solidFill>
              <a:latin typeface="Lora"/>
              <a:ea typeface="Lora"/>
              <a:cs typeface="Lora"/>
              <a:sym typeface="Lora"/>
            </a:endParaRPr>
          </a:p>
        </p:txBody>
      </p:sp>
      <p:sp>
        <p:nvSpPr>
          <p:cNvPr id="86" name="Google Shape;86;p17"/>
          <p:cNvSpPr txBox="1"/>
          <p:nvPr/>
        </p:nvSpPr>
        <p:spPr>
          <a:xfrm>
            <a:off x="8551850" y="4709700"/>
            <a:ext cx="657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020">
                <a:latin typeface="PT Serif"/>
                <a:ea typeface="PT Serif"/>
                <a:cs typeface="PT Serif"/>
                <a:sym typeface="PT Serif"/>
              </a:rPr>
              <a:t>Types of Target Market :</a:t>
            </a:r>
            <a:endParaRPr sz="3020">
              <a:latin typeface="PT Serif"/>
              <a:ea typeface="PT Serif"/>
              <a:cs typeface="PT Serif"/>
              <a:sym typeface="PT Serif"/>
            </a:endParaRPr>
          </a:p>
        </p:txBody>
      </p:sp>
      <p:sp>
        <p:nvSpPr>
          <p:cNvPr id="92" name="Google Shape;92;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600">
                <a:solidFill>
                  <a:schemeClr val="dk1"/>
                </a:solidFill>
                <a:latin typeface="PT Serif"/>
                <a:ea typeface="PT Serif"/>
                <a:cs typeface="PT Serif"/>
                <a:sym typeface="PT Serif"/>
              </a:rPr>
              <a:t>-Demographics</a:t>
            </a:r>
            <a:endParaRPr sz="2600">
              <a:solidFill>
                <a:schemeClr val="dk1"/>
              </a:solidFill>
              <a:latin typeface="PT Serif"/>
              <a:ea typeface="PT Serif"/>
              <a:cs typeface="PT Serif"/>
              <a:sym typeface="PT Serif"/>
            </a:endParaRPr>
          </a:p>
          <a:p>
            <a:pPr marL="0" lvl="0" indent="0" algn="l" rtl="0">
              <a:spcBef>
                <a:spcPts val="1200"/>
              </a:spcBef>
              <a:spcAft>
                <a:spcPts val="0"/>
              </a:spcAft>
              <a:buNone/>
            </a:pPr>
            <a:r>
              <a:rPr lang="en" sz="2600">
                <a:solidFill>
                  <a:schemeClr val="dk1"/>
                </a:solidFill>
                <a:latin typeface="PT Serif"/>
                <a:ea typeface="PT Serif"/>
                <a:cs typeface="PT Serif"/>
                <a:sym typeface="PT Serif"/>
              </a:rPr>
              <a:t>-Geographics</a:t>
            </a:r>
            <a:endParaRPr sz="2600">
              <a:solidFill>
                <a:schemeClr val="dk1"/>
              </a:solidFill>
              <a:latin typeface="PT Serif"/>
              <a:ea typeface="PT Serif"/>
              <a:cs typeface="PT Serif"/>
              <a:sym typeface="PT Serif"/>
            </a:endParaRPr>
          </a:p>
          <a:p>
            <a:pPr marL="0" lvl="0" indent="0" algn="l" rtl="0">
              <a:spcBef>
                <a:spcPts val="1200"/>
              </a:spcBef>
              <a:spcAft>
                <a:spcPts val="0"/>
              </a:spcAft>
              <a:buNone/>
            </a:pPr>
            <a:r>
              <a:rPr lang="en" sz="2600">
                <a:solidFill>
                  <a:schemeClr val="dk1"/>
                </a:solidFill>
                <a:latin typeface="PT Serif"/>
                <a:ea typeface="PT Serif"/>
                <a:cs typeface="PT Serif"/>
                <a:sym typeface="PT Serif"/>
              </a:rPr>
              <a:t>-Psychographics</a:t>
            </a:r>
            <a:endParaRPr sz="2600">
              <a:solidFill>
                <a:schemeClr val="dk1"/>
              </a:solidFill>
              <a:latin typeface="PT Serif"/>
              <a:ea typeface="PT Serif"/>
              <a:cs typeface="PT Serif"/>
              <a:sym typeface="PT Serif"/>
            </a:endParaRPr>
          </a:p>
          <a:p>
            <a:pPr marL="0" lvl="0" indent="0" algn="l" rtl="0">
              <a:spcBef>
                <a:spcPts val="1200"/>
              </a:spcBef>
              <a:spcAft>
                <a:spcPts val="1200"/>
              </a:spcAft>
              <a:buNone/>
            </a:pPr>
            <a:r>
              <a:rPr lang="en" sz="2600">
                <a:solidFill>
                  <a:schemeClr val="dk1"/>
                </a:solidFill>
                <a:latin typeface="PT Serif"/>
                <a:ea typeface="PT Serif"/>
                <a:cs typeface="PT Serif"/>
                <a:sym typeface="PT Serif"/>
              </a:rPr>
              <a:t>-Behavioral Patterns </a:t>
            </a:r>
            <a:endParaRPr sz="2600">
              <a:solidFill>
                <a:schemeClr val="dk1"/>
              </a:solidFill>
              <a:latin typeface="PT Serif"/>
              <a:ea typeface="PT Serif"/>
              <a:cs typeface="PT Serif"/>
              <a:sym typeface="PT Serif"/>
            </a:endParaRPr>
          </a:p>
        </p:txBody>
      </p:sp>
      <p:sp>
        <p:nvSpPr>
          <p:cNvPr id="93" name="Google Shape;93;p18"/>
          <p:cNvSpPr txBox="1"/>
          <p:nvPr/>
        </p:nvSpPr>
        <p:spPr>
          <a:xfrm>
            <a:off x="8502275" y="4647750"/>
            <a:ext cx="641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5</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Google Shape;98;p19"/>
          <p:cNvPicPr preferRelativeResize="0"/>
          <p:nvPr/>
        </p:nvPicPr>
        <p:blipFill>
          <a:blip r:embed="rId3">
            <a:alphaModFix/>
          </a:blip>
          <a:stretch>
            <a:fillRect/>
          </a:stretch>
        </p:blipFill>
        <p:spPr>
          <a:xfrm>
            <a:off x="-317950" y="0"/>
            <a:ext cx="9779900" cy="5143500"/>
          </a:xfrm>
          <a:prstGeom prst="rect">
            <a:avLst/>
          </a:prstGeom>
          <a:noFill/>
          <a:ln>
            <a:noFill/>
          </a:ln>
        </p:spPr>
      </p:pic>
      <p:sp>
        <p:nvSpPr>
          <p:cNvPr id="99" name="Google Shape;99;p19"/>
          <p:cNvSpPr txBox="1"/>
          <p:nvPr/>
        </p:nvSpPr>
        <p:spPr>
          <a:xfrm>
            <a:off x="8514650" y="4759275"/>
            <a:ext cx="458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6</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a:spLocks noGrp="1"/>
          </p:cNvSpPr>
          <p:nvPr>
            <p:ph type="title"/>
          </p:nvPr>
        </p:nvSpPr>
        <p:spPr>
          <a:xfrm>
            <a:off x="3321150" y="370650"/>
            <a:ext cx="2501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020" b="1">
                <a:latin typeface="PT Serif"/>
                <a:ea typeface="PT Serif"/>
                <a:cs typeface="PT Serif"/>
                <a:sym typeface="PT Serif"/>
              </a:rPr>
              <a:t>Conclusion</a:t>
            </a:r>
            <a:endParaRPr sz="3020" b="1">
              <a:latin typeface="PT Serif"/>
              <a:ea typeface="PT Serif"/>
              <a:cs typeface="PT Serif"/>
              <a:sym typeface="PT Serif"/>
            </a:endParaRPr>
          </a:p>
        </p:txBody>
      </p:sp>
      <p:sp>
        <p:nvSpPr>
          <p:cNvPr id="105" name="Google Shape;105;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1200"/>
              </a:spcAft>
              <a:buNone/>
            </a:pPr>
            <a:r>
              <a:rPr lang="en" sz="1900">
                <a:solidFill>
                  <a:schemeClr val="dk1"/>
                </a:solidFill>
                <a:latin typeface="Lora"/>
                <a:ea typeface="Lora"/>
                <a:cs typeface="Lora"/>
                <a:sym typeface="Lora"/>
              </a:rPr>
              <a:t>Targeted marketing has huge potential, both for the benefit of your business and for consumers in need of your services or product. Like all marketing methods, however, it comes with pros and cons that will change based upon your business, the current market and your own growth potential.</a:t>
            </a:r>
            <a:endParaRPr sz="1900">
              <a:solidFill>
                <a:schemeClr val="dk1"/>
              </a:solidFill>
              <a:latin typeface="Lora"/>
              <a:ea typeface="Lora"/>
              <a:cs typeface="Lora"/>
              <a:sym typeface="Lora"/>
            </a:endParaRPr>
          </a:p>
        </p:txBody>
      </p:sp>
      <p:sp>
        <p:nvSpPr>
          <p:cNvPr id="106" name="Google Shape;106;p20"/>
          <p:cNvSpPr txBox="1"/>
          <p:nvPr/>
        </p:nvSpPr>
        <p:spPr>
          <a:xfrm>
            <a:off x="8638600" y="4858450"/>
            <a:ext cx="505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7</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1"/>
          <p:cNvSpPr txBox="1">
            <a:spLocks noGrp="1"/>
          </p:cNvSpPr>
          <p:nvPr>
            <p:ph type="title"/>
          </p:nvPr>
        </p:nvSpPr>
        <p:spPr>
          <a:xfrm>
            <a:off x="3496950" y="445025"/>
            <a:ext cx="23034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720" b="1">
                <a:latin typeface="PT Serif"/>
                <a:ea typeface="PT Serif"/>
                <a:cs typeface="PT Serif"/>
                <a:sym typeface="PT Serif"/>
              </a:rPr>
              <a:t>References</a:t>
            </a:r>
            <a:endParaRPr sz="2720" b="1">
              <a:latin typeface="PT Serif"/>
              <a:ea typeface="PT Serif"/>
              <a:cs typeface="PT Serif"/>
              <a:sym typeface="PT Serif"/>
            </a:endParaRPr>
          </a:p>
        </p:txBody>
      </p:sp>
      <p:sp>
        <p:nvSpPr>
          <p:cNvPr id="112" name="Google Shape;112;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0"/>
              </a:spcAft>
              <a:buNone/>
            </a:pPr>
            <a:r>
              <a:rPr lang="en" sz="1500">
                <a:solidFill>
                  <a:schemeClr val="dk1"/>
                </a:solidFill>
                <a:latin typeface="Lora"/>
                <a:ea typeface="Lora"/>
                <a:cs typeface="Lora"/>
                <a:sym typeface="Lora"/>
              </a:rPr>
              <a:t>Identify your target market. Support for businesses in Australia. (n.d.). Retrieved April 27, 2022.</a:t>
            </a:r>
            <a:endParaRPr sz="1500">
              <a:solidFill>
                <a:schemeClr val="dk1"/>
              </a:solidFill>
              <a:latin typeface="Lora"/>
              <a:ea typeface="Lora"/>
              <a:cs typeface="Lora"/>
              <a:sym typeface="Lora"/>
            </a:endParaRPr>
          </a:p>
          <a:p>
            <a:pPr marL="0" lvl="0" indent="0" algn="just" rtl="0">
              <a:spcBef>
                <a:spcPts val="1200"/>
              </a:spcBef>
              <a:spcAft>
                <a:spcPts val="0"/>
              </a:spcAft>
              <a:buNone/>
            </a:pPr>
            <a:r>
              <a:rPr lang="en" sz="1500">
                <a:solidFill>
                  <a:schemeClr val="dk1"/>
                </a:solidFill>
                <a:latin typeface="Lora"/>
                <a:ea typeface="Lora"/>
                <a:cs typeface="Lora"/>
                <a:sym typeface="Lora"/>
              </a:rPr>
              <a:t>Matson, M. (2022, February 17). Define your Target Market. Types of Target Market . ReferralCandy. Retrieved April 27, 2022.</a:t>
            </a:r>
            <a:endParaRPr sz="1500">
              <a:solidFill>
                <a:schemeClr val="dk1"/>
              </a:solidFill>
              <a:latin typeface="Lora"/>
              <a:ea typeface="Lora"/>
              <a:cs typeface="Lora"/>
              <a:sym typeface="Lora"/>
            </a:endParaRPr>
          </a:p>
          <a:p>
            <a:pPr marL="0" lvl="0" indent="0" algn="just" rtl="0">
              <a:spcBef>
                <a:spcPts val="1200"/>
              </a:spcBef>
              <a:spcAft>
                <a:spcPts val="1200"/>
              </a:spcAft>
              <a:buNone/>
            </a:pPr>
            <a:r>
              <a:rPr lang="en" sz="1500">
                <a:solidFill>
                  <a:schemeClr val="dk1"/>
                </a:solidFill>
                <a:latin typeface="Lora"/>
                <a:ea typeface="Lora"/>
                <a:cs typeface="Lora"/>
                <a:sym typeface="Lora"/>
              </a:rPr>
              <a:t>Understanding Target Market. Toolbox.com. (n.d.). Retrieved April 27, 2022.</a:t>
            </a:r>
            <a:endParaRPr sz="1500">
              <a:solidFill>
                <a:schemeClr val="dk1"/>
              </a:solidFill>
              <a:latin typeface="Lora"/>
              <a:ea typeface="Lora"/>
              <a:cs typeface="Lora"/>
              <a:sym typeface="Lora"/>
            </a:endParaRPr>
          </a:p>
        </p:txBody>
      </p:sp>
      <p:sp>
        <p:nvSpPr>
          <p:cNvPr id="113" name="Google Shape;113;p21"/>
          <p:cNvSpPr txBox="1"/>
          <p:nvPr/>
        </p:nvSpPr>
        <p:spPr>
          <a:xfrm>
            <a:off x="8712975" y="4784075"/>
            <a:ext cx="508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8</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294</Words>
  <Application>Microsoft Office PowerPoint</Application>
  <PresentationFormat>On-screen Show (16:9)</PresentationFormat>
  <Paragraphs>45</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Lora</vt:lpstr>
      <vt:lpstr>PT Serif</vt:lpstr>
      <vt:lpstr>Arial</vt:lpstr>
      <vt:lpstr>Simple Light</vt:lpstr>
      <vt:lpstr>Libyan International Medical University  Faculty of Business Administration </vt:lpstr>
      <vt:lpstr>Objectives </vt:lpstr>
      <vt:lpstr>Table of Contents </vt:lpstr>
      <vt:lpstr>Target Market </vt:lpstr>
      <vt:lpstr>Importance of Target Market</vt:lpstr>
      <vt:lpstr>Types of Target Market :</vt:lpstr>
      <vt:lpstr>PowerPoint Presentation</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dc:title>
  <cp:lastModifiedBy>Maher Fattouh</cp:lastModifiedBy>
  <cp:revision>1</cp:revision>
  <dcterms:modified xsi:type="dcterms:W3CDTF">2022-05-24T09:13:36Z</dcterms:modified>
</cp:coreProperties>
</file>