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40" r:id="rId1"/>
  </p:sldMasterIdLst>
  <p:sldIdLst>
    <p:sldId id="256" r:id="rId2"/>
    <p:sldId id="257" r:id="rId3"/>
    <p:sldId id="258" r:id="rId4"/>
    <p:sldId id="259" r:id="rId5"/>
    <p:sldId id="260" r:id="rId6"/>
    <p:sldId id="261" r:id="rId7"/>
    <p:sldId id="262" r:id="rId8"/>
    <p:sldId id="263"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69" d="100"/>
          <a:sy n="69" d="100"/>
        </p:scale>
        <p:origin x="564" y="3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p:nvPr/>
        </p:nvGrpSpPr>
        <p:grpSpPr>
          <a:xfrm>
            <a:off x="9649215" y="4068923"/>
            <a:ext cx="1080904" cy="1080902"/>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1051560" y="1432223"/>
            <a:ext cx="9966960" cy="3035808"/>
          </a:xfrm>
        </p:spPr>
        <p:txBody>
          <a:bodyPr anchor="ctr">
            <a:noAutofit/>
          </a:bodyPr>
          <a:lstStyle>
            <a:lvl1pPr algn="l">
              <a:lnSpc>
                <a:spcPct val="80000"/>
              </a:lnSpc>
              <a:defRPr sz="9600" cap="all" baseline="0">
                <a:blipFill dpi="0" rotWithShape="1">
                  <a:blip r:embed="rId4"/>
                  <a:srcRect/>
                  <a:tile tx="6350" ty="-127000" sx="65000" sy="64000" flip="none" algn="tl"/>
                </a:blipFill>
              </a:defRPr>
            </a:lvl1pPr>
          </a:lstStyle>
          <a:p>
            <a:r>
              <a:rPr lang="en-US" smtClean="0"/>
              <a:t>Click to edit Master title style</a:t>
            </a:r>
            <a:endParaRPr lang="en-US" dirty="0"/>
          </a:p>
        </p:txBody>
      </p:sp>
      <p:sp>
        <p:nvSpPr>
          <p:cNvPr id="3" name="Subtitle 2"/>
          <p:cNvSpPr>
            <a:spLocks noGrp="1"/>
          </p:cNvSpPr>
          <p:nvPr>
            <p:ph type="subTitle" idx="1"/>
          </p:nvPr>
        </p:nvSpPr>
        <p:spPr>
          <a:xfrm>
            <a:off x="1069848" y="4389120"/>
            <a:ext cx="7891272" cy="1069848"/>
          </a:xfrm>
        </p:spPr>
        <p:txBody>
          <a:bodyPr>
            <a:normAutofit/>
          </a:bodyPr>
          <a:lstStyle>
            <a:lvl1pPr marL="0" indent="0" algn="l">
              <a:buNone/>
              <a:defRPr sz="2200">
                <a:solidFill>
                  <a:schemeClr val="tx1"/>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3284890-85D2-4D7B-8EF5-15A9C1DB8F42}" type="datetimeFigureOut">
              <a:rPr lang="en-US" dirty="0"/>
              <a:t>5/11/2022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592733" y="4289334"/>
            <a:ext cx="1193868" cy="640080"/>
          </a:xfrm>
        </p:spPr>
        <p:txBody>
          <a:bodyPr/>
          <a:lstStyle>
            <a:lvl1pPr>
              <a:defRPr sz="2800"/>
            </a:lvl1pPr>
          </a:lstStyle>
          <a:p>
            <a:fld id="{4FAB73BC-B049-4115-A692-8D63A059BFB8}"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7157CC2-0FC8-4686-B024-99790E0F5162}" type="datetimeFigureOut">
              <a:rPr lang="en-US" dirty="0"/>
              <a:t>5/11/2022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533400"/>
            <a:ext cx="2552700" cy="56388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066800" y="533400"/>
            <a:ext cx="7505700" cy="5638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6764DA5-CD3D-4590-A511-FCD3BC7A793E}" type="datetimeFigureOut">
              <a:rPr lang="en-US" dirty="0"/>
              <a:t>5/11/2022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2F5661D-6934-4B32-B92C-470368BF1EC6}" type="datetimeFigureOut">
              <a:rPr lang="en-US" dirty="0"/>
              <a:t>5/11/2022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4917989"/>
            <a:ext cx="12192000" cy="194001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167128" y="1225296"/>
            <a:ext cx="9281160" cy="3520440"/>
          </a:xfrm>
        </p:spPr>
        <p:txBody>
          <a:bodyPr anchor="ctr">
            <a:normAutofit/>
          </a:bodyPr>
          <a:lstStyle>
            <a:lvl1pPr>
              <a:lnSpc>
                <a:spcPct val="80000"/>
              </a:lnSpc>
              <a:defRPr sz="8000" b="0"/>
            </a:lvl1pPr>
          </a:lstStyle>
          <a:p>
            <a:r>
              <a:rPr lang="en-US" smtClean="0"/>
              <a:t>Click to edit Master title style</a:t>
            </a:r>
            <a:endParaRPr lang="en-US" dirty="0"/>
          </a:p>
        </p:txBody>
      </p:sp>
      <p:sp>
        <p:nvSpPr>
          <p:cNvPr id="3" name="Text Placeholder 2"/>
          <p:cNvSpPr>
            <a:spLocks noGrp="1"/>
          </p:cNvSpPr>
          <p:nvPr>
            <p:ph type="body" idx="1"/>
          </p:nvPr>
        </p:nvSpPr>
        <p:spPr>
          <a:xfrm>
            <a:off x="2165774" y="5020056"/>
            <a:ext cx="9052560" cy="1066800"/>
          </a:xfrm>
        </p:spPr>
        <p:txBody>
          <a:bodyPr anchor="t">
            <a:normAutofit/>
          </a:bodyPr>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8593667" y="6272784"/>
            <a:ext cx="2644309" cy="365125"/>
          </a:xfrm>
        </p:spPr>
        <p:txBody>
          <a:bodyPr/>
          <a:lstStyle/>
          <a:p>
            <a:fld id="{C6F822A4-8DA6-4447-9B1F-C5DB58435268}" type="datetimeFigureOut">
              <a:rPr lang="en-US" dirty="0"/>
              <a:t>5/11/2022</a:t>
            </a:fld>
            <a:endParaRPr lang="en-US" dirty="0"/>
          </a:p>
        </p:txBody>
      </p:sp>
      <p:sp>
        <p:nvSpPr>
          <p:cNvPr id="5" name="Footer Placeholder 4"/>
          <p:cNvSpPr>
            <a:spLocks noGrp="1"/>
          </p:cNvSpPr>
          <p:nvPr>
            <p:ph type="ftr" sz="quarter" idx="11"/>
          </p:nvPr>
        </p:nvSpPr>
        <p:spPr>
          <a:xfrm>
            <a:off x="2182708" y="6272784"/>
            <a:ext cx="6327648" cy="365125"/>
          </a:xfrm>
        </p:spPr>
        <p:txBody>
          <a:bodyPr/>
          <a:lstStyle/>
          <a:p>
            <a:endParaRPr lang="en-US" dirty="0"/>
          </a:p>
        </p:txBody>
      </p:sp>
      <p:grpSp>
        <p:nvGrpSpPr>
          <p:cNvPr id="8" name="Group 7"/>
          <p:cNvGrpSpPr/>
          <p:nvPr/>
        </p:nvGrpSpPr>
        <p:grpSpPr>
          <a:xfrm>
            <a:off x="897399" y="2325848"/>
            <a:ext cx="1080904" cy="1080902"/>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843702" y="2506133"/>
            <a:ext cx="1188298" cy="720332"/>
          </a:xfrm>
        </p:spPr>
        <p:txBody>
          <a:bodyPr/>
          <a:lstStyle>
            <a:lvl1pPr>
              <a:defRPr sz="2800"/>
            </a:lvl1pPr>
          </a:lstStyle>
          <a:p>
            <a:fld id="{4FAB73BC-B049-4115-A692-8D63A059BFB8}"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69848"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364224"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548D31E-DCDA-41A7-9C67-C4B11B94D21D}" type="datetimeFigureOut">
              <a:rPr lang="en-US" dirty="0"/>
              <a:t>5/11/2022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66800"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69848"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64224"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364224"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B3762C0-B258-48F1-ADE6-176B4174CCDD}" type="datetimeFigureOut">
              <a:rPr lang="en-US" dirty="0"/>
              <a:t>5/11/2022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77919A6-33EB-49BD-A62F-1FA56B9F9712}" type="datetimeFigureOut">
              <a:rPr lang="en-US" dirty="0"/>
              <a:t>5/11/2022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4E7D1B-D673-4CF6-8672-009D42ABD2A0}" type="datetimeFigureOut">
              <a:rPr lang="en-US" dirty="0"/>
              <a:t>5/11/2022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smtClean="0"/>
              <a:t>Click to edit Master title style</a:t>
            </a:r>
            <a:endParaRPr lang="en-US" dirty="0"/>
          </a:p>
        </p:txBody>
      </p:sp>
      <p:sp>
        <p:nvSpPr>
          <p:cNvPr id="3" name="Content Placeholder 2"/>
          <p:cNvSpPr>
            <a:spLocks noGrp="1"/>
          </p:cNvSpPr>
          <p:nvPr>
            <p:ph idx="1"/>
          </p:nvPr>
        </p:nvSpPr>
        <p:spPr>
          <a:xfrm>
            <a:off x="838200" y="685800"/>
            <a:ext cx="6711696" cy="5020056"/>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A16AA21-1863-4931-97CB-99D0A168701B}" type="datetimeFigureOut">
              <a:rPr lang="en-US" dirty="0"/>
              <a:t>5/11/2022</a:t>
            </a:fld>
            <a:endParaRPr lang="en-US" dirty="0"/>
          </a:p>
        </p:txBody>
      </p:sp>
      <p:sp>
        <p:nvSpPr>
          <p:cNvPr id="6" name="Footer Placeholder 5"/>
          <p:cNvSpPr>
            <a:spLocks noGrp="1"/>
          </p:cNvSpPr>
          <p:nvPr>
            <p:ph type="ftr" sz="quarter" idx="11"/>
          </p:nvPr>
        </p:nvSpPr>
        <p:spPr/>
        <p:txBody>
          <a:bodyPr/>
          <a:lstStyle/>
          <a:p>
            <a:endParaRPr lang="en-US" dirty="0"/>
          </a:p>
        </p:txBody>
      </p:sp>
      <p:grpSp>
        <p:nvGrpSpPr>
          <p:cNvPr id="9" name="Group 8"/>
          <p:cNvGrpSpPr>
            <a:grpSpLocks noChangeAspect="1"/>
          </p:cNvGrpSpPr>
          <p:nvPr/>
        </p:nvGrpSpPr>
        <p:grpSpPr>
          <a:xfrm>
            <a:off x="11401725" y="6229681"/>
            <a:ext cx="457200" cy="457200"/>
            <a:chOff x="11361456" y="6195813"/>
            <a:chExt cx="548640" cy="548640"/>
          </a:xfrm>
        </p:grpSpPr>
        <p:sp>
          <p:nvSpPr>
            <p:cNvPr id="10" name="Oval 9"/>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0"/>
            <a:ext cx="8303740" cy="6858000"/>
          </a:xfrm>
          <a:solidFill>
            <a:schemeClr val="tx2">
              <a:lumMod val="20000"/>
              <a:lumOff val="8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772C379-9A7C-4C87-A116-CBE9F58B04C5}" type="datetimeFigureOut">
              <a:rPr lang="en-US" dirty="0"/>
              <a:t>5/11/2022</a:t>
            </a:fld>
            <a:endParaRPr lang="en-US" dirty="0"/>
          </a:p>
        </p:txBody>
      </p:sp>
      <p:grpSp>
        <p:nvGrpSpPr>
          <p:cNvPr id="8" name="Group 7"/>
          <p:cNvGrpSpPr>
            <a:grpSpLocks noChangeAspect="1"/>
          </p:cNvGrpSpPr>
          <p:nvPr/>
        </p:nvGrpSpPr>
        <p:grpSpPr>
          <a:xfrm>
            <a:off x="11401725" y="6229681"/>
            <a:ext cx="457200" cy="457200"/>
            <a:chOff x="11361456" y="6195813"/>
            <a:chExt cx="548640" cy="548640"/>
          </a:xfrm>
        </p:grpSpPr>
        <p:sp>
          <p:nvSpPr>
            <p:cNvPr id="9" name="Oval 8"/>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484632"/>
            <a:ext cx="10058400" cy="1609344"/>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69848" y="2121408"/>
            <a:ext cx="10058400" cy="405079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964424" y="6272784"/>
            <a:ext cx="3273552" cy="365125"/>
          </a:xfrm>
          <a:prstGeom prst="rect">
            <a:avLst/>
          </a:prstGeom>
        </p:spPr>
        <p:txBody>
          <a:bodyPr vert="horz" lIns="91440" tIns="45720" rIns="91440" bIns="45720" rtlCol="0" anchor="ctr"/>
          <a:lstStyle>
            <a:lvl1pPr algn="r">
              <a:defRPr sz="1100">
                <a:solidFill>
                  <a:schemeClr val="tx2"/>
                </a:solidFill>
              </a:defRPr>
            </a:lvl1pPr>
          </a:lstStyle>
          <a:p>
            <a:fld id="{8664C608-40B1-4030-A28D-5B74BC98ADCE}" type="datetimeFigureOut">
              <a:rPr lang="en-US" dirty="0"/>
              <a:t>5/11/2022</a:t>
            </a:fld>
            <a:endParaRPr lang="en-US" dirty="0"/>
          </a:p>
        </p:txBody>
      </p:sp>
      <p:sp>
        <p:nvSpPr>
          <p:cNvPr id="5" name="Footer Placeholder 4"/>
          <p:cNvSpPr>
            <a:spLocks noGrp="1"/>
          </p:cNvSpPr>
          <p:nvPr>
            <p:ph type="ftr" sz="quarter" idx="3"/>
          </p:nvPr>
        </p:nvSpPr>
        <p:spPr>
          <a:xfrm>
            <a:off x="1088136" y="6272784"/>
            <a:ext cx="6327648" cy="365125"/>
          </a:xfrm>
          <a:prstGeom prst="rect">
            <a:avLst/>
          </a:prstGeom>
        </p:spPr>
        <p:txBody>
          <a:bodyPr vert="horz" lIns="91440" tIns="45720" rIns="91440" bIns="45720" rtlCol="0" anchor="ctr"/>
          <a:lstStyle>
            <a:lvl1pPr algn="l">
              <a:defRPr sz="1100">
                <a:solidFill>
                  <a:schemeClr val="tx2"/>
                </a:solidFill>
              </a:defRPr>
            </a:lvl1pPr>
          </a:lstStyle>
          <a:p>
            <a:endParaRPr lang="en-US" dirty="0"/>
          </a:p>
        </p:txBody>
      </p:sp>
      <p:grpSp>
        <p:nvGrpSpPr>
          <p:cNvPr id="7" name="Group 6"/>
          <p:cNvGrpSpPr>
            <a:grpSpLocks noChangeAspect="1"/>
          </p:cNvGrpSpPr>
          <p:nvPr/>
        </p:nvGrpSpPr>
        <p:grpSpPr>
          <a:xfrm>
            <a:off x="11401725" y="6229681"/>
            <a:ext cx="457200" cy="457200"/>
            <a:chOff x="11361456" y="6195813"/>
            <a:chExt cx="548640" cy="548640"/>
          </a:xfrm>
        </p:grpSpPr>
        <p:sp>
          <p:nvSpPr>
            <p:cNvPr id="8" name="Oval 7"/>
            <p:cNvSpPr/>
            <p:nvPr/>
          </p:nvSpPr>
          <p:spPr>
            <a:xfrm>
              <a:off x="11361456" y="6195813"/>
              <a:ext cx="548640" cy="548640"/>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sp>
      </p:grpSp>
      <p:sp>
        <p:nvSpPr>
          <p:cNvPr id="6" name="Slide Number Placeholder 5"/>
          <p:cNvSpPr>
            <a:spLocks noGrp="1"/>
          </p:cNvSpPr>
          <p:nvPr>
            <p:ph type="sldNum" sz="quarter" idx="4"/>
          </p:nvPr>
        </p:nvSpPr>
        <p:spPr>
          <a:xfrm>
            <a:off x="11311128" y="6272784"/>
            <a:ext cx="640080" cy="365125"/>
          </a:xfrm>
          <a:prstGeom prst="rect">
            <a:avLst/>
          </a:prstGeom>
        </p:spPr>
        <p:txBody>
          <a:bodyPr vert="horz" lIns="91440" tIns="45720" rIns="91440" bIns="45720" rtlCol="0" anchor="ctr"/>
          <a:lstStyle>
            <a:lvl1pPr algn="ctr">
              <a:defRPr sz="1400" b="1">
                <a:solidFill>
                  <a:srgbClr val="FFFFFF"/>
                </a:solidFill>
                <a:latin typeface="+mj-lt"/>
              </a:defRPr>
            </a:lvl1pPr>
          </a:lstStyle>
          <a:p>
            <a:fld id="{4FAB73BC-B049-4115-A692-8D63A059BFB8}"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sldNum="0" hdr="0" ftr="0" dt="0"/>
  <p:txStyles>
    <p:titleStyle>
      <a:lvl1pPr algn="l" defTabSz="914400" rtl="0" eaLnBrk="1" latinLnBrk="0" hangingPunct="1">
        <a:lnSpc>
          <a:spcPct val="90000"/>
        </a:lnSpc>
        <a:spcBef>
          <a:spcPct val="0"/>
        </a:spcBef>
        <a:buNone/>
        <a:defRPr sz="5400" kern="1200" cap="all"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8800" b="1" cap="none" spc="-300" dirty="0" smtClean="0">
                <a:effectLst>
                  <a:outerShdw blurRad="38100" dist="38100" dir="2700000" algn="tl">
                    <a:srgbClr val="000000">
                      <a:alpha val="43137"/>
                    </a:srgbClr>
                  </a:outerShdw>
                </a:effectLst>
              </a:rPr>
              <a:t>Research </a:t>
            </a:r>
            <a:r>
              <a:rPr lang="en-US" sz="8800" b="1" cap="none" spc="-300" dirty="0" smtClean="0">
                <a:effectLst>
                  <a:outerShdw blurRad="38100" dist="38100" dir="2700000" algn="tl">
                    <a:srgbClr val="000000">
                      <a:alpha val="43137"/>
                    </a:srgbClr>
                  </a:outerShdw>
                </a:effectLst>
              </a:rPr>
              <a:t>Market</a:t>
            </a:r>
            <a:endParaRPr lang="en-GB" sz="8800" b="1" cap="none" spc="-300" dirty="0">
              <a:effectLst>
                <a:outerShdw blurRad="38100" dist="38100" dir="2700000" algn="tl">
                  <a:srgbClr val="000000">
                    <a:alpha val="43137"/>
                  </a:srgbClr>
                </a:outerShdw>
              </a:effectLst>
            </a:endParaRPr>
          </a:p>
        </p:txBody>
      </p:sp>
      <p:sp>
        <p:nvSpPr>
          <p:cNvPr id="3" name="Subtitle 2"/>
          <p:cNvSpPr>
            <a:spLocks noGrp="1"/>
          </p:cNvSpPr>
          <p:nvPr>
            <p:ph type="subTitle" idx="1"/>
          </p:nvPr>
        </p:nvSpPr>
        <p:spPr>
          <a:xfrm>
            <a:off x="0" y="6019972"/>
            <a:ext cx="7891272" cy="1069848"/>
          </a:xfrm>
        </p:spPr>
        <p:txBody>
          <a:bodyPr>
            <a:normAutofit/>
          </a:bodyPr>
          <a:lstStyle/>
          <a:p>
            <a:pPr>
              <a:spcBef>
                <a:spcPts val="0"/>
              </a:spcBef>
            </a:pPr>
            <a:r>
              <a:rPr lang="en-US" sz="1800" b="1" spc="-150" dirty="0" smtClean="0"/>
              <a:t>By : </a:t>
            </a:r>
            <a:r>
              <a:rPr lang="en-US" sz="1800" b="1" spc="-150" dirty="0" err="1" smtClean="0"/>
              <a:t>Shahd</a:t>
            </a:r>
            <a:r>
              <a:rPr lang="en-US" sz="1800" b="1" spc="-150" dirty="0" smtClean="0"/>
              <a:t> Salah</a:t>
            </a:r>
          </a:p>
          <a:p>
            <a:pPr>
              <a:spcBef>
                <a:spcPts val="0"/>
              </a:spcBef>
            </a:pPr>
            <a:r>
              <a:rPr lang="en-US" sz="1800" b="1" spc="-150" dirty="0" smtClean="0"/>
              <a:t>3817</a:t>
            </a:r>
            <a:br>
              <a:rPr lang="en-US" sz="1800" b="1" spc="-150" dirty="0" smtClean="0"/>
            </a:br>
            <a:r>
              <a:rPr lang="en-US" sz="1800" b="1" spc="-150" dirty="0" smtClean="0"/>
              <a:t>shahd_3817@limu.edu.ly</a:t>
            </a:r>
            <a:endParaRPr lang="en-GB" sz="1800" b="1" spc="-15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80380" y="51976"/>
            <a:ext cx="1438140" cy="1319562"/>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8770" y="54765"/>
            <a:ext cx="1435350" cy="1316773"/>
          </a:xfrm>
          <a:prstGeom prst="rect">
            <a:avLst/>
          </a:prstGeom>
        </p:spPr>
      </p:pic>
      <p:sp>
        <p:nvSpPr>
          <p:cNvPr id="7" name="TextBox 6"/>
          <p:cNvSpPr txBox="1"/>
          <p:nvPr/>
        </p:nvSpPr>
        <p:spPr>
          <a:xfrm>
            <a:off x="2486910" y="297654"/>
            <a:ext cx="7093470" cy="830997"/>
          </a:xfrm>
          <a:prstGeom prst="rect">
            <a:avLst/>
          </a:prstGeom>
          <a:noFill/>
        </p:spPr>
        <p:txBody>
          <a:bodyPr wrap="square" rtlCol="0">
            <a:spAutoFit/>
          </a:bodyPr>
          <a:lstStyle/>
          <a:p>
            <a:pPr algn="ctr"/>
            <a:r>
              <a:rPr lang="en-US" sz="2400" b="1" spc="-150" dirty="0" smtClean="0">
                <a:effectLst>
                  <a:outerShdw blurRad="38100" dist="38100" dir="2700000" algn="tl">
                    <a:srgbClr val="000000">
                      <a:alpha val="43137"/>
                    </a:srgbClr>
                  </a:outerShdw>
                </a:effectLst>
              </a:rPr>
              <a:t>Libyan International Medical University</a:t>
            </a:r>
          </a:p>
          <a:p>
            <a:pPr algn="ctr"/>
            <a:r>
              <a:rPr lang="en-US" sz="2400" b="1" spc="-150" dirty="0" smtClean="0">
                <a:effectLst>
                  <a:outerShdw blurRad="38100" dist="38100" dir="2700000" algn="tl">
                    <a:srgbClr val="000000">
                      <a:alpha val="43137"/>
                    </a:srgbClr>
                  </a:outerShdw>
                </a:effectLst>
              </a:rPr>
              <a:t>Faculty of Business Administration</a:t>
            </a:r>
            <a:endParaRPr lang="en-GB" sz="2400" b="1" spc="-15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7696442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spc="-300" dirty="0" smtClean="0">
                <a:effectLst>
                  <a:outerShdw blurRad="38100" dist="38100" dir="2700000" algn="tl">
                    <a:srgbClr val="000000">
                      <a:alpha val="43137"/>
                    </a:srgbClr>
                  </a:outerShdw>
                </a:effectLst>
              </a:rPr>
              <a:t>Table of content :</a:t>
            </a:r>
            <a:endParaRPr lang="en-GB" b="1" spc="-300"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a:bodyPr>
          <a:lstStyle/>
          <a:p>
            <a:pPr>
              <a:spcBef>
                <a:spcPts val="2400"/>
              </a:spcBef>
            </a:pPr>
            <a:r>
              <a:rPr lang="en-US" sz="2800" dirty="0" smtClean="0">
                <a:effectLst>
                  <a:outerShdw blurRad="38100" dist="38100" dir="2700000" algn="tl">
                    <a:srgbClr val="000000">
                      <a:alpha val="43137"/>
                    </a:srgbClr>
                  </a:outerShdw>
                </a:effectLst>
              </a:rPr>
              <a:t>Introduction</a:t>
            </a:r>
          </a:p>
          <a:p>
            <a:pPr>
              <a:spcBef>
                <a:spcPts val="2400"/>
              </a:spcBef>
            </a:pPr>
            <a:r>
              <a:rPr lang="en-GB" sz="2800" dirty="0">
                <a:effectLst>
                  <a:outerShdw blurRad="38100" dist="38100" dir="2700000" algn="tl">
                    <a:srgbClr val="000000">
                      <a:alpha val="43137"/>
                    </a:srgbClr>
                  </a:outerShdw>
                </a:effectLst>
              </a:rPr>
              <a:t>A list of market research ways for </a:t>
            </a:r>
            <a:r>
              <a:rPr lang="en-GB" sz="2800" dirty="0" smtClean="0">
                <a:effectLst>
                  <a:outerShdw blurRad="38100" dist="38100" dir="2700000" algn="tl">
                    <a:srgbClr val="000000">
                      <a:alpha val="43137"/>
                    </a:srgbClr>
                  </a:outerShdw>
                </a:effectLst>
              </a:rPr>
              <a:t>businesses</a:t>
            </a:r>
          </a:p>
          <a:p>
            <a:pPr>
              <a:spcBef>
                <a:spcPts val="2400"/>
              </a:spcBef>
            </a:pPr>
            <a:r>
              <a:rPr lang="en-GB" sz="2800" dirty="0">
                <a:effectLst>
                  <a:outerShdw blurRad="38100" dist="38100" dir="2700000" algn="tl">
                    <a:srgbClr val="000000">
                      <a:alpha val="43137"/>
                    </a:srgbClr>
                  </a:outerShdw>
                </a:effectLst>
              </a:rPr>
              <a:t>T</a:t>
            </a:r>
            <a:r>
              <a:rPr lang="en-GB" sz="2800" dirty="0" smtClean="0">
                <a:effectLst>
                  <a:outerShdw blurRad="38100" dist="38100" dir="2700000" algn="tl">
                    <a:srgbClr val="000000">
                      <a:alpha val="43137"/>
                    </a:srgbClr>
                  </a:outerShdw>
                </a:effectLst>
              </a:rPr>
              <a:t>ypes </a:t>
            </a:r>
            <a:r>
              <a:rPr lang="en-GB" sz="2800" dirty="0">
                <a:effectLst>
                  <a:outerShdw blurRad="38100" dist="38100" dir="2700000" algn="tl">
                    <a:srgbClr val="000000">
                      <a:alpha val="43137"/>
                    </a:srgbClr>
                  </a:outerShdw>
                </a:effectLst>
              </a:rPr>
              <a:t>of market research </a:t>
            </a:r>
            <a:r>
              <a:rPr lang="en-GB" sz="2800" dirty="0" smtClean="0">
                <a:effectLst>
                  <a:outerShdw blurRad="38100" dist="38100" dir="2700000" algn="tl">
                    <a:srgbClr val="000000">
                      <a:alpha val="43137"/>
                    </a:srgbClr>
                  </a:outerShdw>
                </a:effectLst>
              </a:rPr>
              <a:t>data</a:t>
            </a:r>
          </a:p>
          <a:p>
            <a:pPr>
              <a:spcBef>
                <a:spcPts val="2400"/>
              </a:spcBef>
            </a:pPr>
            <a:r>
              <a:rPr lang="en-US" sz="2800" dirty="0" smtClean="0">
                <a:effectLst>
                  <a:outerShdw blurRad="38100" dist="38100" dir="2700000" algn="tl">
                    <a:srgbClr val="000000">
                      <a:alpha val="43137"/>
                    </a:srgbClr>
                  </a:outerShdw>
                </a:effectLst>
              </a:rPr>
              <a:t>Conclusion </a:t>
            </a:r>
          </a:p>
          <a:p>
            <a:pPr>
              <a:spcBef>
                <a:spcPts val="2400"/>
              </a:spcBef>
            </a:pPr>
            <a:r>
              <a:rPr lang="en-US" sz="2800" dirty="0" smtClean="0">
                <a:effectLst>
                  <a:outerShdw blurRad="38100" dist="38100" dir="2700000" algn="tl">
                    <a:srgbClr val="000000">
                      <a:alpha val="43137"/>
                    </a:srgbClr>
                  </a:outerShdw>
                </a:effectLst>
              </a:rPr>
              <a:t>Reference</a:t>
            </a:r>
            <a:endParaRPr lang="en-GB" sz="2800" dirty="0" smtClean="0">
              <a:effectLst>
                <a:outerShdw blurRad="38100" dist="38100" dir="2700000" algn="tl">
                  <a:srgbClr val="000000">
                    <a:alpha val="43137"/>
                  </a:srgbClr>
                </a:outerShdw>
              </a:effectLst>
            </a:endParaRPr>
          </a:p>
          <a:p>
            <a:pPr>
              <a:spcBef>
                <a:spcPts val="2400"/>
              </a:spcBef>
            </a:pPr>
            <a:endParaRPr lang="en-GB" sz="2800" dirty="0">
              <a:effectLst>
                <a:outerShdw blurRad="38100" dist="38100" dir="2700000" algn="tl">
                  <a:srgbClr val="000000">
                    <a:alpha val="43137"/>
                  </a:srgbClr>
                </a:outerShdw>
              </a:effectLst>
            </a:endParaRPr>
          </a:p>
        </p:txBody>
      </p:sp>
      <p:sp>
        <p:nvSpPr>
          <p:cNvPr id="4" name="TextBox 3"/>
          <p:cNvSpPr txBox="1"/>
          <p:nvPr/>
        </p:nvSpPr>
        <p:spPr>
          <a:xfrm>
            <a:off x="11475078" y="6281670"/>
            <a:ext cx="1101786" cy="400110"/>
          </a:xfrm>
          <a:prstGeom prst="rect">
            <a:avLst/>
          </a:prstGeom>
          <a:noFill/>
        </p:spPr>
        <p:txBody>
          <a:bodyPr wrap="square" rtlCol="0">
            <a:spAutoFit/>
          </a:bodyPr>
          <a:lstStyle/>
          <a:p>
            <a:r>
              <a:rPr lang="en-US" sz="2000" b="1" dirty="0" smtClean="0"/>
              <a:t>2</a:t>
            </a:r>
            <a:endParaRPr lang="en-GB" sz="2000" b="1" dirty="0"/>
          </a:p>
        </p:txBody>
      </p:sp>
    </p:spTree>
    <p:extLst>
      <p:ext uri="{BB962C8B-B14F-4D97-AF65-F5344CB8AC3E}">
        <p14:creationId xmlns:p14="http://schemas.microsoft.com/office/powerpoint/2010/main" val="4623462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800" b="1" spc="-150" dirty="0" smtClean="0">
                <a:effectLst>
                  <a:outerShdw blurRad="38100" dist="38100" dir="2700000" algn="tl">
                    <a:srgbClr val="000000">
                      <a:alpha val="43137"/>
                    </a:srgbClr>
                  </a:outerShdw>
                </a:effectLst>
              </a:rPr>
              <a:t>What is research market?</a:t>
            </a:r>
            <a:endParaRPr lang="en-GB" sz="4800" b="1" spc="-150"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a:bodyPr>
          <a:lstStyle/>
          <a:p>
            <a:pPr algn="ctr"/>
            <a:r>
              <a:rPr lang="en-GB" sz="3600" dirty="0" smtClean="0">
                <a:effectLst>
                  <a:outerShdw blurRad="38100" dist="38100" dir="2700000" algn="tl">
                    <a:srgbClr val="000000">
                      <a:alpha val="43137"/>
                    </a:srgbClr>
                  </a:outerShdw>
                </a:effectLst>
              </a:rPr>
              <a:t>It’s the </a:t>
            </a:r>
            <a:r>
              <a:rPr lang="en-GB" sz="3600" dirty="0">
                <a:effectLst>
                  <a:outerShdw blurRad="38100" dist="38100" dir="2700000" algn="tl">
                    <a:srgbClr val="000000">
                      <a:alpha val="43137"/>
                    </a:srgbClr>
                  </a:outerShdw>
                </a:effectLst>
              </a:rPr>
              <a:t>process of </a:t>
            </a:r>
            <a:r>
              <a:rPr lang="en-GB" sz="3600" dirty="0" smtClean="0">
                <a:effectLst>
                  <a:outerShdw blurRad="38100" dist="38100" dir="2700000" algn="tl">
                    <a:srgbClr val="000000">
                      <a:alpha val="43137"/>
                    </a:srgbClr>
                  </a:outerShdw>
                </a:effectLst>
              </a:rPr>
              <a:t>collecting, evaluating, </a:t>
            </a:r>
            <a:r>
              <a:rPr lang="en-GB" sz="3600" dirty="0">
                <a:effectLst>
                  <a:outerShdw blurRad="38100" dist="38100" dir="2700000" algn="tl">
                    <a:srgbClr val="000000">
                      <a:alpha val="43137"/>
                    </a:srgbClr>
                  </a:outerShdw>
                </a:effectLst>
              </a:rPr>
              <a:t>and interpreting </a:t>
            </a:r>
            <a:r>
              <a:rPr lang="en-GB" sz="3600" dirty="0" smtClean="0">
                <a:effectLst>
                  <a:outerShdw blurRad="38100" dist="38100" dir="2700000" algn="tl">
                    <a:srgbClr val="000000">
                      <a:alpha val="43137"/>
                    </a:srgbClr>
                  </a:outerShdw>
                </a:effectLst>
              </a:rPr>
              <a:t>information. </a:t>
            </a:r>
            <a:r>
              <a:rPr lang="en-GB" sz="3600" dirty="0">
                <a:effectLst>
                  <a:outerShdw blurRad="38100" dist="38100" dir="2700000" algn="tl">
                    <a:srgbClr val="000000">
                      <a:alpha val="43137"/>
                    </a:srgbClr>
                  </a:outerShdw>
                </a:effectLst>
              </a:rPr>
              <a:t>The </a:t>
            </a:r>
            <a:r>
              <a:rPr lang="en-GB" sz="3600" dirty="0" smtClean="0">
                <a:effectLst>
                  <a:outerShdw blurRad="38100" dist="38100" dir="2700000" algn="tl">
                    <a:srgbClr val="000000">
                      <a:alpha val="43137"/>
                    </a:srgbClr>
                  </a:outerShdw>
                </a:effectLst>
              </a:rPr>
              <a:t>information </a:t>
            </a:r>
            <a:r>
              <a:rPr lang="en-GB" sz="3600" dirty="0">
                <a:effectLst>
                  <a:outerShdw blurRad="38100" dist="38100" dir="2700000" algn="tl">
                    <a:srgbClr val="000000">
                      <a:alpha val="43137"/>
                    </a:srgbClr>
                  </a:outerShdw>
                </a:effectLst>
              </a:rPr>
              <a:t>could be about a target market, </a:t>
            </a:r>
            <a:r>
              <a:rPr lang="en-GB" sz="3600" dirty="0" smtClean="0">
                <a:effectLst>
                  <a:outerShdw blurRad="38100" dist="38100" dir="2700000" algn="tl">
                    <a:srgbClr val="000000">
                      <a:alpha val="43137"/>
                    </a:srgbClr>
                  </a:outerShdw>
                </a:effectLst>
              </a:rPr>
              <a:t>consumers, </a:t>
            </a:r>
            <a:r>
              <a:rPr lang="en-GB" sz="3600" dirty="0">
                <a:effectLst>
                  <a:outerShdw blurRad="38100" dist="38100" dir="2700000" algn="tl">
                    <a:srgbClr val="000000">
                      <a:alpha val="43137"/>
                    </a:srgbClr>
                  </a:outerShdw>
                </a:effectLst>
              </a:rPr>
              <a:t>competitors, </a:t>
            </a:r>
            <a:r>
              <a:rPr lang="en-GB" sz="3600" dirty="0" smtClean="0">
                <a:effectLst>
                  <a:outerShdw blurRad="38100" dist="38100" dir="2700000" algn="tl">
                    <a:srgbClr val="000000">
                      <a:alpha val="43137"/>
                    </a:srgbClr>
                  </a:outerShdw>
                </a:effectLst>
              </a:rPr>
              <a:t>and the </a:t>
            </a:r>
            <a:r>
              <a:rPr lang="en-GB" sz="3600" dirty="0">
                <a:effectLst>
                  <a:outerShdw blurRad="38100" dist="38100" dir="2700000" algn="tl">
                    <a:srgbClr val="000000">
                      <a:alpha val="43137"/>
                    </a:srgbClr>
                  </a:outerShdw>
                </a:effectLst>
              </a:rPr>
              <a:t>entire </a:t>
            </a:r>
            <a:r>
              <a:rPr lang="en-GB" sz="3600" dirty="0" smtClean="0">
                <a:effectLst>
                  <a:outerShdw blurRad="38100" dist="38100" dir="2700000" algn="tl">
                    <a:srgbClr val="000000">
                      <a:alpha val="43137"/>
                    </a:srgbClr>
                  </a:outerShdw>
                </a:effectLst>
              </a:rPr>
              <a:t>industry.</a:t>
            </a:r>
          </a:p>
        </p:txBody>
      </p:sp>
      <p:sp>
        <p:nvSpPr>
          <p:cNvPr id="7" name="TextBox 6"/>
          <p:cNvSpPr txBox="1"/>
          <p:nvPr/>
        </p:nvSpPr>
        <p:spPr>
          <a:xfrm>
            <a:off x="11475076" y="6255913"/>
            <a:ext cx="324128" cy="400110"/>
          </a:xfrm>
          <a:prstGeom prst="rect">
            <a:avLst/>
          </a:prstGeom>
          <a:noFill/>
        </p:spPr>
        <p:txBody>
          <a:bodyPr wrap="none" rtlCol="0">
            <a:spAutoFit/>
          </a:bodyPr>
          <a:lstStyle/>
          <a:p>
            <a:r>
              <a:rPr lang="en-US" sz="2000" b="1" dirty="0" smtClean="0"/>
              <a:t>3</a:t>
            </a:r>
            <a:endParaRPr lang="en-GB" sz="2000" b="1" dirty="0"/>
          </a:p>
        </p:txBody>
      </p:sp>
    </p:spTree>
    <p:extLst>
      <p:ext uri="{BB962C8B-B14F-4D97-AF65-F5344CB8AC3E}">
        <p14:creationId xmlns:p14="http://schemas.microsoft.com/office/powerpoint/2010/main" val="16108143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spc="-150" dirty="0" smtClean="0">
                <a:effectLst>
                  <a:outerShdw blurRad="38100" dist="38100" dir="2700000" algn="tl">
                    <a:srgbClr val="000000">
                      <a:alpha val="43137"/>
                    </a:srgbClr>
                  </a:outerShdw>
                </a:effectLst>
              </a:rPr>
              <a:t>Market research ways for businesses :</a:t>
            </a:r>
            <a:endParaRPr lang="en-GB" sz="4000" b="1" spc="-150"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a:bodyPr>
          <a:lstStyle/>
          <a:p>
            <a:pPr>
              <a:spcBef>
                <a:spcPts val="2400"/>
              </a:spcBef>
            </a:pPr>
            <a:r>
              <a:rPr lang="en-GB" sz="2800" b="1" dirty="0">
                <a:effectLst>
                  <a:outerShdw blurRad="38100" dist="38100" dir="2700000" algn="tl">
                    <a:srgbClr val="000000">
                      <a:alpha val="43137"/>
                    </a:srgbClr>
                  </a:outerShdw>
                </a:effectLst>
              </a:rPr>
              <a:t>Identify and develop potential new markets.</a:t>
            </a:r>
          </a:p>
          <a:p>
            <a:pPr>
              <a:spcBef>
                <a:spcPts val="2400"/>
              </a:spcBef>
            </a:pPr>
            <a:r>
              <a:rPr lang="en-GB" sz="2800" b="1" dirty="0">
                <a:effectLst>
                  <a:outerShdw blurRad="38100" dist="38100" dir="2700000" algn="tl">
                    <a:srgbClr val="000000">
                      <a:alpha val="43137"/>
                    </a:srgbClr>
                  </a:outerShdw>
                </a:effectLst>
              </a:rPr>
              <a:t>Keep close tabs on marketing </a:t>
            </a:r>
            <a:r>
              <a:rPr lang="en-GB" sz="2800" b="1" dirty="0" smtClean="0">
                <a:effectLst>
                  <a:outerShdw blurRad="38100" dist="38100" dir="2700000" algn="tl">
                    <a:srgbClr val="000000">
                      <a:alpha val="43137"/>
                    </a:srgbClr>
                  </a:outerShdw>
                </a:effectLst>
              </a:rPr>
              <a:t>trends.</a:t>
            </a:r>
          </a:p>
          <a:p>
            <a:pPr>
              <a:spcBef>
                <a:spcPts val="2400"/>
              </a:spcBef>
            </a:pPr>
            <a:r>
              <a:rPr lang="en-GB" sz="2800" b="1" dirty="0">
                <a:effectLst>
                  <a:outerShdw blurRad="38100" dist="38100" dir="2700000" algn="tl">
                    <a:srgbClr val="000000">
                      <a:alpha val="43137"/>
                    </a:srgbClr>
                  </a:outerShdw>
                </a:effectLst>
              </a:rPr>
              <a:t>Test the demand for new products or features.</a:t>
            </a:r>
          </a:p>
          <a:p>
            <a:pPr>
              <a:spcBef>
                <a:spcPts val="2400"/>
              </a:spcBef>
            </a:pPr>
            <a:r>
              <a:rPr lang="en-GB" sz="2800" b="1" dirty="0">
                <a:effectLst>
                  <a:outerShdw blurRad="38100" dist="38100" dir="2700000" algn="tl">
                    <a:srgbClr val="000000">
                      <a:alpha val="43137"/>
                    </a:srgbClr>
                  </a:outerShdw>
                </a:effectLst>
              </a:rPr>
              <a:t>Ensure optimal product </a:t>
            </a:r>
            <a:r>
              <a:rPr lang="en-GB" sz="2800" b="1" dirty="0" smtClean="0">
                <a:effectLst>
                  <a:outerShdw blurRad="38100" dist="38100" dir="2700000" algn="tl">
                    <a:srgbClr val="000000">
                      <a:alpha val="43137"/>
                    </a:srgbClr>
                  </a:outerShdw>
                </a:effectLst>
              </a:rPr>
              <a:t>placement</a:t>
            </a:r>
            <a:r>
              <a:rPr lang="en-GB" sz="2800" b="1" dirty="0">
                <a:effectLst>
                  <a:outerShdw blurRad="38100" dist="38100" dir="2700000" algn="tl">
                    <a:srgbClr val="000000">
                      <a:alpha val="43137"/>
                    </a:srgbClr>
                  </a:outerShdw>
                </a:effectLst>
              </a:rPr>
              <a:t>.</a:t>
            </a:r>
            <a:endParaRPr lang="en-GB" sz="2800" b="1" dirty="0" smtClean="0">
              <a:effectLst>
                <a:outerShdw blurRad="38100" dist="38100" dir="2700000" algn="tl">
                  <a:srgbClr val="000000">
                    <a:alpha val="43137"/>
                  </a:srgbClr>
                </a:outerShdw>
              </a:effectLst>
            </a:endParaRPr>
          </a:p>
          <a:p>
            <a:pPr>
              <a:spcBef>
                <a:spcPts val="2400"/>
              </a:spcBef>
            </a:pPr>
            <a:r>
              <a:rPr lang="en-GB" sz="2800" b="1" dirty="0">
                <a:effectLst>
                  <a:outerShdw blurRad="38100" dist="38100" dir="2700000" algn="tl">
                    <a:srgbClr val="000000">
                      <a:alpha val="43137"/>
                    </a:srgbClr>
                  </a:outerShdw>
                </a:effectLst>
              </a:rPr>
              <a:t>Improve and innovate their business</a:t>
            </a:r>
            <a:r>
              <a:rPr lang="en-GB" sz="2800" b="1" dirty="0" smtClean="0">
                <a:effectLst>
                  <a:outerShdw blurRad="38100" dist="38100" dir="2700000" algn="tl">
                    <a:srgbClr val="000000">
                      <a:alpha val="43137"/>
                    </a:srgbClr>
                  </a:outerShdw>
                </a:effectLst>
              </a:rPr>
              <a:t>.</a:t>
            </a:r>
            <a:endParaRPr lang="en-GB" sz="2800" b="1" dirty="0">
              <a:effectLst>
                <a:outerShdw blurRad="38100" dist="38100" dir="2700000" algn="tl">
                  <a:srgbClr val="000000">
                    <a:alpha val="43137"/>
                  </a:srgbClr>
                </a:outerShdw>
              </a:effectLst>
            </a:endParaRPr>
          </a:p>
          <a:p>
            <a:pPr>
              <a:spcBef>
                <a:spcPts val="2400"/>
              </a:spcBef>
            </a:pPr>
            <a:endParaRPr lang="en-GB" sz="2800" b="1" dirty="0">
              <a:effectLst>
                <a:outerShdw blurRad="38100" dist="38100" dir="2700000" algn="tl">
                  <a:srgbClr val="000000">
                    <a:alpha val="43137"/>
                  </a:srgbClr>
                </a:outerShdw>
              </a:effectLst>
            </a:endParaRPr>
          </a:p>
        </p:txBody>
      </p:sp>
      <p:sp>
        <p:nvSpPr>
          <p:cNvPr id="4" name="TextBox 3"/>
          <p:cNvSpPr txBox="1"/>
          <p:nvPr/>
        </p:nvSpPr>
        <p:spPr>
          <a:xfrm>
            <a:off x="11475076" y="6265571"/>
            <a:ext cx="953037" cy="400110"/>
          </a:xfrm>
          <a:prstGeom prst="rect">
            <a:avLst/>
          </a:prstGeom>
          <a:noFill/>
        </p:spPr>
        <p:txBody>
          <a:bodyPr wrap="square" rtlCol="0">
            <a:spAutoFit/>
          </a:bodyPr>
          <a:lstStyle/>
          <a:p>
            <a:r>
              <a:rPr lang="en-US" sz="2000" b="1" dirty="0" smtClean="0"/>
              <a:t>4</a:t>
            </a:r>
            <a:endParaRPr lang="en-GB" sz="2000" b="1" dirty="0"/>
          </a:p>
        </p:txBody>
      </p:sp>
    </p:spTree>
    <p:extLst>
      <p:ext uri="{BB962C8B-B14F-4D97-AF65-F5344CB8AC3E}">
        <p14:creationId xmlns:p14="http://schemas.microsoft.com/office/powerpoint/2010/main" val="9584214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400" b="1" spc="-150" dirty="0" smtClean="0">
                <a:effectLst>
                  <a:outerShdw blurRad="38100" dist="38100" dir="2700000" algn="tl">
                    <a:srgbClr val="000000">
                      <a:alpha val="43137"/>
                    </a:srgbClr>
                  </a:outerShdw>
                </a:effectLst>
              </a:rPr>
              <a:t>Types of market research data :</a:t>
            </a:r>
            <a:endParaRPr lang="en-GB" sz="4400" b="1" spc="-150"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lnSpcReduction="10000"/>
          </a:bodyPr>
          <a:lstStyle/>
          <a:p>
            <a:pPr marL="457200" indent="-457200">
              <a:buFont typeface="+mj-lt"/>
              <a:buAutoNum type="arabicPeriod"/>
            </a:pPr>
            <a:r>
              <a:rPr lang="en-GB" sz="2400" b="1" i="1" u="sng" dirty="0">
                <a:effectLst>
                  <a:outerShdw blurRad="38100" dist="38100" dir="2700000" algn="tl">
                    <a:srgbClr val="000000">
                      <a:alpha val="43137"/>
                    </a:srgbClr>
                  </a:outerShdw>
                </a:effectLst>
              </a:rPr>
              <a:t>Primary </a:t>
            </a:r>
            <a:r>
              <a:rPr lang="en-GB" sz="2400" b="1" i="1" u="sng" dirty="0" smtClean="0">
                <a:effectLst>
                  <a:outerShdw blurRad="38100" dist="38100" dir="2700000" algn="tl">
                    <a:srgbClr val="000000">
                      <a:alpha val="43137"/>
                    </a:srgbClr>
                  </a:outerShdw>
                </a:effectLst>
              </a:rPr>
              <a:t>information</a:t>
            </a:r>
            <a:r>
              <a:rPr lang="en-GB" sz="2400" b="1" i="1" dirty="0" smtClean="0">
                <a:effectLst>
                  <a:outerShdw blurRad="38100" dist="38100" dir="2700000" algn="tl">
                    <a:srgbClr val="000000">
                      <a:alpha val="43137"/>
                    </a:srgbClr>
                  </a:outerShdw>
                </a:effectLst>
              </a:rPr>
              <a:t> </a:t>
            </a:r>
            <a:r>
              <a:rPr lang="en-GB" sz="2400" b="1" dirty="0" smtClean="0"/>
              <a:t>is </a:t>
            </a:r>
            <a:r>
              <a:rPr lang="en-GB" sz="2400" b="1" dirty="0"/>
              <a:t>first-hand data gathered from original sources. You can either do it yourself or hire someone to do it for you. The bottom line is that you have </a:t>
            </a:r>
            <a:r>
              <a:rPr lang="en-GB" sz="2400" b="1" dirty="0" smtClean="0"/>
              <a:t>full control </a:t>
            </a:r>
            <a:r>
              <a:rPr lang="en-GB" sz="2400" b="1" dirty="0"/>
              <a:t>over the procedure from </a:t>
            </a:r>
            <a:r>
              <a:rPr lang="en-GB" sz="2400" b="1" dirty="0" smtClean="0"/>
              <a:t>A to Z</a:t>
            </a:r>
          </a:p>
          <a:p>
            <a:pPr marL="457200" indent="-457200">
              <a:buFont typeface="+mj-lt"/>
              <a:buAutoNum type="arabicPeriod"/>
            </a:pPr>
            <a:r>
              <a:rPr lang="en-US" sz="2400" b="1" i="1" u="sng" dirty="0" smtClean="0">
                <a:effectLst>
                  <a:outerShdw blurRad="38100" dist="38100" dir="2700000" algn="tl">
                    <a:srgbClr val="000000">
                      <a:alpha val="43137"/>
                    </a:srgbClr>
                  </a:outerShdw>
                </a:effectLst>
              </a:rPr>
              <a:t>Secondary information</a:t>
            </a:r>
            <a:r>
              <a:rPr lang="en-US" sz="2400" b="1" dirty="0" smtClean="0"/>
              <a:t> </a:t>
            </a:r>
            <a:r>
              <a:rPr lang="en-GB" sz="2400" b="1" dirty="0" smtClean="0"/>
              <a:t>is </a:t>
            </a:r>
            <a:r>
              <a:rPr lang="en-GB" sz="2400" b="1" dirty="0"/>
              <a:t>information and data that has been gathered by others. The </a:t>
            </a:r>
            <a:r>
              <a:rPr lang="en-GB" sz="2400" b="1" dirty="0" smtClean="0"/>
              <a:t>downside </a:t>
            </a:r>
            <a:r>
              <a:rPr lang="en-GB" sz="2400" b="1" dirty="0"/>
              <a:t>is that this information is accessible to everyone, and you have no control over how it is collected</a:t>
            </a:r>
            <a:r>
              <a:rPr lang="en-GB" sz="2400" b="1" dirty="0" smtClean="0"/>
              <a:t>.</a:t>
            </a:r>
          </a:p>
          <a:p>
            <a:pPr marL="0" indent="0">
              <a:buNone/>
            </a:pPr>
            <a:endParaRPr lang="en-US" sz="2400" dirty="0"/>
          </a:p>
          <a:p>
            <a:pPr marL="0" indent="0" algn="ctr">
              <a:buNone/>
            </a:pPr>
            <a:r>
              <a:rPr lang="en-GB" sz="2400" b="1" dirty="0"/>
              <a:t>Types of information collected through both primary and secondary sources can be either</a:t>
            </a:r>
            <a:r>
              <a:rPr lang="en-GB" sz="2400" dirty="0"/>
              <a:t> </a:t>
            </a:r>
            <a:r>
              <a:rPr lang="en-GB" sz="2400" b="1" i="1" u="sng" dirty="0"/>
              <a:t>qualitative</a:t>
            </a:r>
            <a:r>
              <a:rPr lang="en-GB" sz="2400" dirty="0"/>
              <a:t> or </a:t>
            </a:r>
            <a:r>
              <a:rPr lang="en-GB" sz="2400" b="1" i="1" u="sng" dirty="0" smtClean="0"/>
              <a:t>quantitative</a:t>
            </a:r>
            <a:r>
              <a:rPr lang="en-GB" sz="2400" i="1" dirty="0" smtClean="0"/>
              <a:t>.</a:t>
            </a:r>
            <a:endParaRPr lang="en-US" sz="2400" b="1" i="1" u="sng" dirty="0"/>
          </a:p>
        </p:txBody>
      </p:sp>
      <p:sp>
        <p:nvSpPr>
          <p:cNvPr id="4" name="TextBox 3"/>
          <p:cNvSpPr txBox="1"/>
          <p:nvPr/>
        </p:nvSpPr>
        <p:spPr>
          <a:xfrm>
            <a:off x="11462197" y="6272011"/>
            <a:ext cx="324128" cy="400110"/>
          </a:xfrm>
          <a:prstGeom prst="rect">
            <a:avLst/>
          </a:prstGeom>
          <a:noFill/>
        </p:spPr>
        <p:txBody>
          <a:bodyPr wrap="none" rtlCol="0">
            <a:spAutoFit/>
          </a:bodyPr>
          <a:lstStyle/>
          <a:p>
            <a:r>
              <a:rPr lang="en-US" sz="2000" b="1" dirty="0" smtClean="0"/>
              <a:t>5</a:t>
            </a:r>
            <a:endParaRPr lang="en-GB" sz="2000" b="1" dirty="0"/>
          </a:p>
        </p:txBody>
      </p:sp>
    </p:spTree>
    <p:extLst>
      <p:ext uri="{BB962C8B-B14F-4D97-AF65-F5344CB8AC3E}">
        <p14:creationId xmlns:p14="http://schemas.microsoft.com/office/powerpoint/2010/main" val="5524436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spc="-300" dirty="0" smtClean="0">
                <a:effectLst>
                  <a:outerShdw blurRad="38100" dist="38100" dir="2700000" algn="tl">
                    <a:srgbClr val="000000">
                      <a:alpha val="43137"/>
                    </a:srgbClr>
                  </a:outerShdw>
                </a:effectLst>
              </a:rPr>
              <a:t>Conclusion :</a:t>
            </a:r>
            <a:endParaRPr lang="en-GB" b="1" spc="-300"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r>
              <a:rPr lang="en-GB" sz="2800" dirty="0" smtClean="0">
                <a:effectLst>
                  <a:outerShdw blurRad="38100" dist="38100" dir="2700000" algn="tl">
                    <a:srgbClr val="000000">
                      <a:alpha val="43137"/>
                    </a:srgbClr>
                  </a:outerShdw>
                </a:effectLst>
              </a:rPr>
              <a:t>Market research helps </a:t>
            </a:r>
            <a:r>
              <a:rPr lang="en-GB" sz="2800" dirty="0">
                <a:effectLst>
                  <a:outerShdw blurRad="38100" dist="38100" dir="2700000" algn="tl">
                    <a:srgbClr val="000000">
                      <a:alpha val="43137"/>
                    </a:srgbClr>
                  </a:outerShdw>
                </a:effectLst>
              </a:rPr>
              <a:t>entrepreneurs make well-informed decisions. It may take the guessing out of innovation and direct resources to the most promising ideas and projects. Businesses at different stages of growth carry out market research for different reasons.</a:t>
            </a:r>
            <a:endParaRPr lang="en-GB" dirty="0"/>
          </a:p>
        </p:txBody>
      </p:sp>
      <p:sp>
        <p:nvSpPr>
          <p:cNvPr id="4" name="TextBox 3"/>
          <p:cNvSpPr txBox="1"/>
          <p:nvPr/>
        </p:nvSpPr>
        <p:spPr>
          <a:xfrm>
            <a:off x="11475077" y="6272010"/>
            <a:ext cx="832834" cy="400110"/>
          </a:xfrm>
          <a:prstGeom prst="rect">
            <a:avLst/>
          </a:prstGeom>
          <a:noFill/>
        </p:spPr>
        <p:txBody>
          <a:bodyPr wrap="square" rtlCol="0">
            <a:spAutoFit/>
          </a:bodyPr>
          <a:lstStyle/>
          <a:p>
            <a:r>
              <a:rPr lang="en-US" sz="2000" b="1" dirty="0" smtClean="0"/>
              <a:t>6</a:t>
            </a:r>
            <a:endParaRPr lang="en-GB" sz="2000" b="1" dirty="0"/>
          </a:p>
        </p:txBody>
      </p:sp>
    </p:spTree>
    <p:extLst>
      <p:ext uri="{BB962C8B-B14F-4D97-AF65-F5344CB8AC3E}">
        <p14:creationId xmlns:p14="http://schemas.microsoft.com/office/powerpoint/2010/main" val="1693190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spc="-300" dirty="0" smtClean="0">
                <a:effectLst>
                  <a:outerShdw blurRad="38100" dist="38100" dir="2700000" algn="tl">
                    <a:srgbClr val="000000">
                      <a:alpha val="43137"/>
                    </a:srgbClr>
                  </a:outerShdw>
                </a:effectLst>
              </a:rPr>
              <a:t>Reference :</a:t>
            </a:r>
            <a:endParaRPr lang="en-GB" b="1" spc="-300"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r>
              <a:rPr lang="en-GB" dirty="0"/>
              <a:t>Markus, J. (</a:t>
            </a:r>
            <a:r>
              <a:rPr lang="en-GB" dirty="0" err="1"/>
              <a:t>n.d.</a:t>
            </a:r>
            <a:r>
              <a:rPr lang="en-GB" dirty="0"/>
              <a:t>). </a:t>
            </a:r>
            <a:r>
              <a:rPr lang="en-GB" i="1" dirty="0"/>
              <a:t>What is market research? - learn how is market research conducted</a:t>
            </a:r>
            <a:r>
              <a:rPr lang="en-GB" dirty="0"/>
              <a:t>. </a:t>
            </a:r>
            <a:r>
              <a:rPr lang="en-GB" dirty="0" err="1"/>
              <a:t>Oberlo</a:t>
            </a:r>
            <a:r>
              <a:rPr lang="en-GB" dirty="0"/>
              <a:t>. Retrieved May 8, 2022, from https://www.oberlo.com/ecommerce-wiki/market-research </a:t>
            </a:r>
          </a:p>
          <a:p>
            <a:endParaRPr lang="en-GB" dirty="0"/>
          </a:p>
        </p:txBody>
      </p:sp>
      <p:sp>
        <p:nvSpPr>
          <p:cNvPr id="4" name="TextBox 3"/>
          <p:cNvSpPr txBox="1"/>
          <p:nvPr/>
        </p:nvSpPr>
        <p:spPr>
          <a:xfrm>
            <a:off x="11475076" y="6262352"/>
            <a:ext cx="553792" cy="400110"/>
          </a:xfrm>
          <a:prstGeom prst="rect">
            <a:avLst/>
          </a:prstGeom>
          <a:noFill/>
        </p:spPr>
        <p:txBody>
          <a:bodyPr wrap="square" rtlCol="0">
            <a:spAutoFit/>
          </a:bodyPr>
          <a:lstStyle/>
          <a:p>
            <a:r>
              <a:rPr lang="en-US" sz="2000" b="1" dirty="0" smtClean="0"/>
              <a:t>7</a:t>
            </a:r>
            <a:endParaRPr lang="en-GB" sz="2000" b="1" dirty="0"/>
          </a:p>
        </p:txBody>
      </p:sp>
    </p:spTree>
    <p:extLst>
      <p:ext uri="{BB962C8B-B14F-4D97-AF65-F5344CB8AC3E}">
        <p14:creationId xmlns:p14="http://schemas.microsoft.com/office/powerpoint/2010/main" val="27807326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8800" b="1" dirty="0" smtClean="0">
                <a:effectLst>
                  <a:outerShdw blurRad="38100" dist="38100" dir="2700000" algn="tl">
                    <a:srgbClr val="000000">
                      <a:alpha val="43137"/>
                    </a:srgbClr>
                  </a:outerShdw>
                </a:effectLst>
              </a:rPr>
              <a:t>Thank</a:t>
            </a:r>
            <a:r>
              <a:rPr lang="en-US" b="1" dirty="0" smtClean="0">
                <a:effectLst>
                  <a:outerShdw blurRad="38100" dist="38100" dir="2700000" algn="tl">
                    <a:srgbClr val="000000">
                      <a:alpha val="43137"/>
                    </a:srgbClr>
                  </a:outerShdw>
                </a:effectLst>
              </a:rPr>
              <a:t> you</a:t>
            </a:r>
            <a:endParaRPr lang="en-GB" b="1" dirty="0">
              <a:effectLst>
                <a:outerShdw blurRad="38100" dist="38100" dir="2700000" algn="tl">
                  <a:srgbClr val="000000">
                    <a:alpha val="43137"/>
                  </a:srgbClr>
                </a:outerShdw>
              </a:effectLst>
            </a:endParaRPr>
          </a:p>
        </p:txBody>
      </p:sp>
      <p:sp>
        <p:nvSpPr>
          <p:cNvPr id="3" name="Subtitle 2"/>
          <p:cNvSpPr>
            <a:spLocks noGrp="1"/>
          </p:cNvSpPr>
          <p:nvPr>
            <p:ph type="subTitle" idx="1"/>
          </p:nvPr>
        </p:nvSpPr>
        <p:spPr>
          <a:xfrm>
            <a:off x="2089404" y="5573976"/>
            <a:ext cx="7891272" cy="1069848"/>
          </a:xfrm>
        </p:spPr>
        <p:txBody>
          <a:bodyPr/>
          <a:lstStyle/>
          <a:p>
            <a:r>
              <a:rPr lang="en-US" dirty="0" smtClean="0"/>
              <a:t> </a:t>
            </a:r>
            <a:endParaRPr lang="en-GB" dirty="0"/>
          </a:p>
        </p:txBody>
      </p:sp>
    </p:spTree>
    <p:extLst>
      <p:ext uri="{BB962C8B-B14F-4D97-AF65-F5344CB8AC3E}">
        <p14:creationId xmlns:p14="http://schemas.microsoft.com/office/powerpoint/2010/main" val="96146229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ood Type">
  <a:themeElements>
    <a:clrScheme name="Wood Typ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Wood Type">
      <a:majorFont>
        <a:latin typeface="Rockwell Condensed" panose="02060603050405020104"/>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Wood 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142A1326-48AB-42A9-8428-CB14AA30176D}"/>
    </a:ext>
  </a:extLst>
</a:theme>
</file>

<file path=docProps/app.xml><?xml version="1.0" encoding="utf-8"?>
<Properties xmlns="http://schemas.openxmlformats.org/officeDocument/2006/extended-properties" xmlns:vt="http://schemas.openxmlformats.org/officeDocument/2006/docPropsVTypes">
  <Template>Wood Type</Template>
  <TotalTime>99</TotalTime>
  <Words>295</Words>
  <Application>Microsoft Office PowerPoint</Application>
  <PresentationFormat>Widescreen</PresentationFormat>
  <Paragraphs>36</Paragraphs>
  <Slides>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Rockwell</vt:lpstr>
      <vt:lpstr>Rockwell Condensed</vt:lpstr>
      <vt:lpstr>Wingdings</vt:lpstr>
      <vt:lpstr>Wood Type</vt:lpstr>
      <vt:lpstr>Research Market</vt:lpstr>
      <vt:lpstr>Table of content :</vt:lpstr>
      <vt:lpstr>What is research market?</vt:lpstr>
      <vt:lpstr>Market research ways for businesses :</vt:lpstr>
      <vt:lpstr>Types of market research data :</vt:lpstr>
      <vt:lpstr>Conclusion :</vt:lpstr>
      <vt:lpstr>Reference :</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Research market</dc:title>
  <dc:creator>Microsoft account</dc:creator>
  <cp:lastModifiedBy>Maher Fattouh</cp:lastModifiedBy>
  <cp:revision>15</cp:revision>
  <dcterms:created xsi:type="dcterms:W3CDTF">2022-05-08T16:00:07Z</dcterms:created>
  <dcterms:modified xsi:type="dcterms:W3CDTF">2022-05-11T11:44:53Z</dcterms:modified>
</cp:coreProperties>
</file>