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6" r:id="rId3"/>
    <p:sldId id="275" r:id="rId4"/>
    <p:sldId id="257" r:id="rId5"/>
    <p:sldId id="320" r:id="rId6"/>
    <p:sldId id="311" r:id="rId7"/>
    <p:sldId id="313" r:id="rId8"/>
    <p:sldId id="319" r:id="rId9"/>
    <p:sldId id="314" r:id="rId10"/>
    <p:sldId id="318" r:id="rId11"/>
    <p:sldId id="316" r:id="rId12"/>
    <p:sldId id="321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5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5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97B2"/>
    <a:srgbClr val="399AB5"/>
    <a:srgbClr val="17375E"/>
    <a:srgbClr val="E8812E"/>
    <a:srgbClr val="E46C0A"/>
    <a:srgbClr val="FE8F26"/>
    <a:srgbClr val="4C507B"/>
    <a:srgbClr val="0070C0"/>
    <a:srgbClr val="FF0000"/>
    <a:srgbClr val="202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911" autoAdjust="0"/>
    <p:restoredTop sz="94660"/>
  </p:normalViewPr>
  <p:slideViewPr>
    <p:cSldViewPr>
      <p:cViewPr varScale="1">
        <p:scale>
          <a:sx n="88" d="100"/>
          <a:sy n="88" d="100"/>
        </p:scale>
        <p:origin x="1224" y="67"/>
      </p:cViewPr>
      <p:guideLst>
        <p:guide orient="horz" pos="275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09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commentAuthors" Target="commentAuthors.xml" /><Relationship Id="rId20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handoutMaster" Target="handoutMasters/handoutMaster1.xml" /><Relationship Id="rId10" Type="http://schemas.openxmlformats.org/officeDocument/2006/relationships/slide" Target="slides/slide9.xml" /><Relationship Id="rId19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F552EA74-67EE-4D3C-87AF-AB4206DF92C1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8C0159E7-319C-48C4-AF9F-D639D1CE6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45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4AD1464-990A-4FF8-B5B5-609A493225EB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AD90DB1-8F0D-4F65-AC78-07CA61D3D66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6794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292F4-57AA-43B7-BEFA-B3C50F201568}" type="datetimeFigureOut">
              <a:rPr lang="ar-SA" smtClean="0"/>
              <a:pPr/>
              <a:t>08/11/1443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9F32C-5AF6-407D-8F97-A6EC556466E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png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S0027-5107(99)00194-3" TargetMode="External" /><Relationship Id="rId7" Type="http://schemas.openxmlformats.org/officeDocument/2006/relationships/hyperlink" Target="https://pubmed.ncbi.nlm.nih.gov/2017213" TargetMode="External" /><Relationship Id="rId2" Type="http://schemas.openxmlformats.org/officeDocument/2006/relationships/hyperlink" Target="https://en.wikipedia.org/wiki/Doi_(identifier)" TargetMode="External" /><Relationship Id="rId1" Type="http://schemas.openxmlformats.org/officeDocument/2006/relationships/slideLayout" Target="../slideLayouts/slideLayout7.xml" /><Relationship Id="rId6" Type="http://schemas.openxmlformats.org/officeDocument/2006/relationships/hyperlink" Target="https://doi.org/10.1016/0165-1218(91)90123-4" TargetMode="External" /><Relationship Id="rId5" Type="http://schemas.openxmlformats.org/officeDocument/2006/relationships/hyperlink" Target="https://pubmed.ncbi.nlm.nih.gov/10686303" TargetMode="External" /><Relationship Id="rId4" Type="http://schemas.openxmlformats.org/officeDocument/2006/relationships/hyperlink" Target="https://en.wikipedia.org/wiki/PMID_(identifier)" TargetMode="Externa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78690" y="2019510"/>
            <a:ext cx="8576837" cy="342571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dirty="0"/>
              <a:t>       </a:t>
            </a:r>
            <a:endParaRPr lang="ar-SA" dirty="0"/>
          </a:p>
        </p:txBody>
      </p:sp>
      <p:pic>
        <p:nvPicPr>
          <p:cNvPr id="5" name="صورة 4" descr="bms_logo.png"/>
          <p:cNvPicPr>
            <a:picLocks noChangeAspect="1"/>
          </p:cNvPicPr>
          <p:nvPr/>
        </p:nvPicPr>
        <p:blipFill>
          <a:blip r:embed="rId3" cstate="print">
            <a:lum bright="-10000"/>
          </a:blip>
          <a:srcRect r="76390"/>
          <a:stretch>
            <a:fillRect/>
          </a:stretch>
        </p:blipFill>
        <p:spPr>
          <a:xfrm>
            <a:off x="683568" y="260647"/>
            <a:ext cx="1296144" cy="1018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 descr="bms_logo.png"/>
          <p:cNvPicPr>
            <a:picLocks noChangeAspect="1"/>
          </p:cNvPicPr>
          <p:nvPr/>
        </p:nvPicPr>
        <p:blipFill>
          <a:blip r:embed="rId3" cstate="print"/>
          <a:srcRect l="27282" r="55929"/>
          <a:stretch>
            <a:fillRect/>
          </a:stretch>
        </p:blipFill>
        <p:spPr>
          <a:xfrm>
            <a:off x="43744352" y="2852936"/>
            <a:ext cx="724945" cy="719673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323528" y="4653136"/>
            <a:ext cx="8532000" cy="7228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شكل بيضاوي 8"/>
          <p:cNvSpPr/>
          <p:nvPr/>
        </p:nvSpPr>
        <p:spPr>
          <a:xfrm>
            <a:off x="12276856" y="2348880"/>
            <a:ext cx="648072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395536" y="2810749"/>
            <a:ext cx="743406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Impact" pitchFamily="34" charset="0"/>
              </a:rPr>
              <a:t>Carcinogen </a:t>
            </a:r>
            <a:endParaRPr lang="ar-SA" sz="60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23875" y="4754754"/>
            <a:ext cx="52925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  <a:latin typeface="Impact" pitchFamily="34" charset="0"/>
              </a:rPr>
              <a:t>Presented by SALMA ALZAEIM 3461</a:t>
            </a:r>
            <a:endParaRPr lang="ar-SA" sz="2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11484768" y="4293096"/>
            <a:ext cx="648072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8" name="مستطيل 17"/>
          <p:cNvSpPr/>
          <p:nvPr/>
        </p:nvSpPr>
        <p:spPr>
          <a:xfrm>
            <a:off x="193690" y="6498454"/>
            <a:ext cx="9781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Y" sz="1400" dirty="0"/>
              <a:t>17/5/2022</a:t>
            </a:r>
          </a:p>
        </p:txBody>
      </p:sp>
      <p:sp>
        <p:nvSpPr>
          <p:cNvPr id="19" name="مستطيل 18"/>
          <p:cNvSpPr/>
          <p:nvPr/>
        </p:nvSpPr>
        <p:spPr>
          <a:xfrm>
            <a:off x="1331640" y="362691"/>
            <a:ext cx="7272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latin typeface="Franklin Gothic Medium Cond" pitchFamily="34" charset="0"/>
              </a:rPr>
              <a:t>LIBYAN INTERNATIONAL MEDICAL UNIVERSITY</a:t>
            </a:r>
          </a:p>
          <a:p>
            <a:pPr lvl="0" algn="ctr"/>
            <a:r>
              <a:rPr lang="en-US" sz="2800" b="1" dirty="0">
                <a:latin typeface="Franklin Gothic Medium Cond" pitchFamily="34" charset="0"/>
              </a:rPr>
              <a:t>1th</a:t>
            </a:r>
            <a:r>
              <a:rPr lang="en-US" sz="2400" b="1" dirty="0">
                <a:latin typeface="Franklin Gothic Medium Cond" pitchFamily="34" charset="0"/>
              </a:rPr>
              <a:t> YEAR </a:t>
            </a:r>
          </a:p>
          <a:p>
            <a:pPr algn="ctr"/>
            <a:r>
              <a:rPr lang="en-US" sz="2400" b="1" dirty="0">
                <a:latin typeface="Franklin Gothic Medium Cond" pitchFamily="34" charset="0"/>
              </a:rPr>
              <a:t> </a:t>
            </a:r>
          </a:p>
          <a:p>
            <a:pPr lvl="0" algn="ctr"/>
            <a:endParaRPr lang="en-US" sz="2400" b="1" dirty="0">
              <a:latin typeface="Franklin Gothic Medium Cond" pitchFamily="34" charset="0"/>
            </a:endParaRPr>
          </a:p>
          <a:p>
            <a:pPr lvl="0" algn="ctr"/>
            <a:r>
              <a:rPr lang="ar-SA" sz="2400" b="1" dirty="0">
                <a:latin typeface="Franklin Gothic Medium Cond" pitchFamily="34" charset="0"/>
              </a:rPr>
              <a:t>    </a:t>
            </a:r>
            <a:r>
              <a:rPr lang="en-GB" sz="2400" b="1" dirty="0">
                <a:latin typeface="Franklin Gothic Medium Cond" pitchFamily="34" charset="0"/>
              </a:rPr>
              <a:t>                 </a:t>
            </a:r>
            <a:endParaRPr lang="ar-SA" sz="2400" b="1" dirty="0">
              <a:latin typeface="Franklin Gothic Medium Cond" pitchFamily="34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249" y="108758"/>
            <a:ext cx="6395258" cy="64196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620688"/>
            <a:ext cx="9080688" cy="1036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76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4">
            <a:extLst>
              <a:ext uri="{FF2B5EF4-FFF2-40B4-BE49-F238E27FC236}">
                <a16:creationId xmlns:a16="http://schemas.microsoft.com/office/drawing/2014/main" id="{B2A55BD5-5655-47C3-BBB7-ED385F2B40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2073" r="10204" b="2188"/>
          <a:stretch/>
        </p:blipFill>
        <p:spPr>
          <a:xfrm>
            <a:off x="179512" y="836712"/>
            <a:ext cx="8856984" cy="51845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80837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97062-AAB1-4C33-BD7C-F83363456487}"/>
              </a:ext>
            </a:extLst>
          </p:cNvPr>
          <p:cNvSpPr/>
          <p:nvPr/>
        </p:nvSpPr>
        <p:spPr>
          <a:xfrm>
            <a:off x="0" y="257673"/>
            <a:ext cx="9144000" cy="16561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b="1" dirty="0">
                <a:latin typeface="Franklin Gothic Medium Cond" panose="020B0606030402020204" pitchFamily="34" charset="0"/>
              </a:rPr>
              <a:t>Reference </a:t>
            </a:r>
            <a:endParaRPr lang="ar-SA" sz="4800" b="1" dirty="0">
              <a:latin typeface="Franklin Gothic Medium Cond" panose="020B06060304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0846A-8A27-4B7A-BFB9-F5645E3D6369}"/>
              </a:ext>
            </a:extLst>
          </p:cNvPr>
          <p:cNvSpPr txBox="1"/>
          <p:nvPr/>
        </p:nvSpPr>
        <p:spPr>
          <a:xfrm>
            <a:off x="395536" y="2333685"/>
            <a:ext cx="8100900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400" dirty="0">
                <a:latin typeface="Franklin Gothic Demi Cond" panose="020B0706030402020204" pitchFamily="34" charset="0"/>
              </a:rPr>
              <a:t>1- </a:t>
            </a:r>
            <a:r>
              <a:rPr lang="en-US" dirty="0"/>
              <a:t> </a:t>
            </a:r>
            <a:r>
              <a:rPr lang="en-US" sz="2400" i="1" dirty="0"/>
              <a:t>Ames BN, Gold LS (January 2000). "Paracelsus to parascience: the environmental cancer distraction". Mutation Research. </a:t>
            </a:r>
            <a:r>
              <a:rPr lang="en-US" sz="2400" b="1" i="1" dirty="0"/>
              <a:t>447</a:t>
            </a:r>
            <a:r>
              <a:rPr lang="en-US" sz="2400" i="1" dirty="0"/>
              <a:t> (1): 3–13. </a:t>
            </a:r>
            <a:r>
              <a:rPr lang="en-US" sz="2400" i="1" dirty="0">
                <a:hlinkClick r:id="rId2" tooltip="Doi (identifier)"/>
              </a:rPr>
              <a:t>doi</a:t>
            </a:r>
            <a:r>
              <a:rPr lang="en-US" sz="2400" i="1" dirty="0"/>
              <a:t>:</a:t>
            </a:r>
            <a:r>
              <a:rPr lang="en-US" sz="2400" i="1" dirty="0">
                <a:hlinkClick r:id="rId3"/>
              </a:rPr>
              <a:t>10.1016/S0027-5107(99)00194-3</a:t>
            </a:r>
            <a:r>
              <a:rPr lang="en-US" sz="2400" i="1" dirty="0"/>
              <a:t>. </a:t>
            </a:r>
            <a:r>
              <a:rPr lang="en-US" sz="2400" i="1" dirty="0">
                <a:hlinkClick r:id="rId4" tooltip="PMID (identifier)"/>
              </a:rPr>
              <a:t>PMID</a:t>
            </a:r>
            <a:r>
              <a:rPr lang="en-US" sz="2400" i="1" dirty="0"/>
              <a:t> </a:t>
            </a:r>
            <a:r>
              <a:rPr lang="en-US" sz="2400" i="1" dirty="0">
                <a:hlinkClick r:id="rId5"/>
              </a:rPr>
              <a:t>10686303</a:t>
            </a:r>
            <a:endParaRPr lang="en-US" sz="2400" dirty="0">
              <a:latin typeface="Franklin Gothic Demi Cond" panose="020B0706030402020204" pitchFamily="34" charset="0"/>
            </a:endParaRPr>
          </a:p>
          <a:p>
            <a:pPr algn="just" rtl="0"/>
            <a:endParaRPr lang="en-US" sz="2400" dirty="0">
              <a:latin typeface="Franklin Gothic Demi Cond" panose="020B0706030402020204" pitchFamily="34" charset="0"/>
            </a:endParaRPr>
          </a:p>
          <a:p>
            <a:pPr algn="just" rtl="0"/>
            <a:endParaRPr lang="en-US" sz="2400" dirty="0">
              <a:latin typeface="Franklin Gothic Demi Cond" panose="020B0706030402020204" pitchFamily="34" charset="0"/>
            </a:endParaRPr>
          </a:p>
          <a:p>
            <a:pPr algn="just" rtl="0"/>
            <a:r>
              <a:rPr lang="en-US" sz="2400" dirty="0">
                <a:latin typeface="Franklin Gothic Demi Cond" panose="020B0706030402020204" pitchFamily="34" charset="0"/>
              </a:rPr>
              <a:t>2- </a:t>
            </a:r>
            <a:r>
              <a:rPr lang="en-US" dirty="0"/>
              <a:t> </a:t>
            </a:r>
            <a:r>
              <a:rPr lang="en-US" sz="2400" i="1" dirty="0" err="1"/>
              <a:t>Tricker</a:t>
            </a:r>
            <a:r>
              <a:rPr lang="en-US" sz="2400" i="1" dirty="0"/>
              <a:t> AR, </a:t>
            </a:r>
            <a:r>
              <a:rPr lang="en-US" sz="2400" i="1" dirty="0" err="1"/>
              <a:t>Preussmann</a:t>
            </a:r>
            <a:r>
              <a:rPr lang="en-US" sz="2400" i="1" dirty="0"/>
              <a:t> R (1991). "Carcinogenic N-nitrosamines in the diet: occurrence, formation, mechanisms and carcinogenic potential". Mutation Research. </a:t>
            </a:r>
            <a:r>
              <a:rPr lang="en-US" sz="2400" b="1" i="1" dirty="0"/>
              <a:t>259</a:t>
            </a:r>
            <a:r>
              <a:rPr lang="en-US" sz="2400" i="1" dirty="0"/>
              <a:t> (3–4): 277 289. </a:t>
            </a:r>
            <a:r>
              <a:rPr lang="en-US" sz="2400" i="1" dirty="0">
                <a:hlinkClick r:id="rId2" tooltip="Doi (identifier)"/>
              </a:rPr>
              <a:t>doi</a:t>
            </a:r>
            <a:r>
              <a:rPr lang="en-US" sz="2400" i="1" dirty="0"/>
              <a:t>:</a:t>
            </a:r>
            <a:r>
              <a:rPr lang="en-US" sz="2400" i="1" dirty="0">
                <a:hlinkClick r:id="rId6"/>
              </a:rPr>
              <a:t>10.1016/0165-1218(91)90123-4</a:t>
            </a:r>
            <a:r>
              <a:rPr lang="en-US" sz="2400" i="1" dirty="0"/>
              <a:t>. </a:t>
            </a:r>
            <a:r>
              <a:rPr lang="en-US" sz="2400" i="1" dirty="0">
                <a:hlinkClick r:id="rId4" tooltip="PMID (identifier)"/>
              </a:rPr>
              <a:t>PMID</a:t>
            </a:r>
            <a:r>
              <a:rPr lang="en-US" sz="2400" i="1" dirty="0"/>
              <a:t> </a:t>
            </a:r>
            <a:r>
              <a:rPr lang="en-US" sz="2400" i="1" dirty="0">
                <a:hlinkClick r:id="rId7"/>
              </a:rPr>
              <a:t>2017213</a:t>
            </a:r>
            <a:r>
              <a:rPr lang="en-US" sz="2400" dirty="0">
                <a:latin typeface="Franklin Gothic Demi Cond" panose="020B0706030402020204" pitchFamily="34" charset="0"/>
              </a:rPr>
              <a:t> </a:t>
            </a:r>
          </a:p>
          <a:p>
            <a:pPr algn="just" rtl="0"/>
            <a:endParaRPr lang="en-US" sz="2400" dirty="0">
              <a:latin typeface="Franklin Gothic Demi Cond" panose="020B0706030402020204" pitchFamily="34" charset="0"/>
            </a:endParaRPr>
          </a:p>
          <a:p>
            <a:pPr algn="just" rtl="0"/>
            <a:endParaRPr lang="en-US" sz="2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3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E6DFF81A-AEE0-4046-97D8-324CD6FC9AC3}"/>
              </a:ext>
            </a:extLst>
          </p:cNvPr>
          <p:cNvSpPr/>
          <p:nvPr/>
        </p:nvSpPr>
        <p:spPr>
          <a:xfrm>
            <a:off x="86192" y="1630037"/>
            <a:ext cx="8939271" cy="1008112"/>
          </a:xfrm>
          <a:prstGeom prst="round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ight Triangle 4">
            <a:extLst>
              <a:ext uri="{FF2B5EF4-FFF2-40B4-BE49-F238E27FC236}">
                <a16:creationId xmlns:a16="http://schemas.microsoft.com/office/drawing/2014/main" id="{C0DF4F5D-3F7C-4EE1-A962-0C465BCD1672}"/>
              </a:ext>
            </a:extLst>
          </p:cNvPr>
          <p:cNvSpPr/>
          <p:nvPr/>
        </p:nvSpPr>
        <p:spPr>
          <a:xfrm rot="5400000">
            <a:off x="-63007" y="1773525"/>
            <a:ext cx="1008112" cy="682076"/>
          </a:xfrm>
          <a:prstGeom prst="round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E2422B7B-63FD-49D8-9BE2-764D4A07E7A6}"/>
              </a:ext>
            </a:extLst>
          </p:cNvPr>
          <p:cNvSpPr/>
          <p:nvPr/>
        </p:nvSpPr>
        <p:spPr>
          <a:xfrm>
            <a:off x="67565" y="3197838"/>
            <a:ext cx="8895627" cy="1126331"/>
          </a:xfrm>
          <a:prstGeom prst="round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algn="ctr" defTabSz="914400" rtl="0" eaLnBrk="1" latinLnBrk="0" hangingPunct="1"/>
            <a:endParaRPr lang="ko-KR" altLang="en-US" dirty="0"/>
          </a:p>
        </p:txBody>
      </p:sp>
      <p:sp>
        <p:nvSpPr>
          <p:cNvPr id="6" name="Right Triangle 4">
            <a:extLst>
              <a:ext uri="{FF2B5EF4-FFF2-40B4-BE49-F238E27FC236}">
                <a16:creationId xmlns:a16="http://schemas.microsoft.com/office/drawing/2014/main" id="{565DAD9E-8BAB-411F-83EC-79CCBAA9833F}"/>
              </a:ext>
            </a:extLst>
          </p:cNvPr>
          <p:cNvSpPr/>
          <p:nvPr/>
        </p:nvSpPr>
        <p:spPr>
          <a:xfrm rot="5400000">
            <a:off x="-156757" y="3413050"/>
            <a:ext cx="1126332" cy="695893"/>
          </a:xfrm>
          <a:prstGeom prst="round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مربع نص 33">
            <a:extLst>
              <a:ext uri="{FF2B5EF4-FFF2-40B4-BE49-F238E27FC236}">
                <a16:creationId xmlns:a16="http://schemas.microsoft.com/office/drawing/2014/main" id="{2C277FDC-228C-436C-966D-D0D3B6C30E67}"/>
              </a:ext>
            </a:extLst>
          </p:cNvPr>
          <p:cNvSpPr txBox="1"/>
          <p:nvPr/>
        </p:nvSpPr>
        <p:spPr>
          <a:xfrm>
            <a:off x="214415" y="1766346"/>
            <a:ext cx="504056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1</a:t>
            </a:r>
            <a:endParaRPr lang="ar-SA" sz="3600" dirty="0">
              <a:solidFill>
                <a:schemeClr val="bg1"/>
              </a:solidFill>
            </a:endParaRPr>
          </a:p>
        </p:txBody>
      </p:sp>
      <p:sp>
        <p:nvSpPr>
          <p:cNvPr id="8" name="مربع نص 34">
            <a:extLst>
              <a:ext uri="{FF2B5EF4-FFF2-40B4-BE49-F238E27FC236}">
                <a16:creationId xmlns:a16="http://schemas.microsoft.com/office/drawing/2014/main" id="{6417548B-B861-4355-B4AE-5555A9931143}"/>
              </a:ext>
            </a:extLst>
          </p:cNvPr>
          <p:cNvSpPr txBox="1"/>
          <p:nvPr/>
        </p:nvSpPr>
        <p:spPr>
          <a:xfrm>
            <a:off x="-569720" y="3437830"/>
            <a:ext cx="12241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ranklin Gothic Medium Cond" pitchFamily="34" charset="0"/>
              </a:rPr>
              <a:t>2</a:t>
            </a:r>
            <a:endParaRPr lang="ar-SA" dirty="0">
              <a:solidFill>
                <a:schemeClr val="bg1"/>
              </a:solidFill>
              <a:latin typeface="Franklin Gothic Medium Cond" pitchFamily="34" charset="0"/>
            </a:endParaRPr>
          </a:p>
        </p:txBody>
      </p:sp>
      <p:sp>
        <p:nvSpPr>
          <p:cNvPr id="11" name="مربع نص 54">
            <a:extLst>
              <a:ext uri="{FF2B5EF4-FFF2-40B4-BE49-F238E27FC236}">
                <a16:creationId xmlns:a16="http://schemas.microsoft.com/office/drawing/2014/main" id="{262807B3-284F-4EC4-8616-00483EAE2BE1}"/>
              </a:ext>
            </a:extLst>
          </p:cNvPr>
          <p:cNvSpPr txBox="1"/>
          <p:nvPr/>
        </p:nvSpPr>
        <p:spPr>
          <a:xfrm>
            <a:off x="-590602" y="5741043"/>
            <a:ext cx="12241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ranklin Gothic Medium Cond" pitchFamily="34" charset="0"/>
              </a:rPr>
              <a:t>4</a:t>
            </a:r>
            <a:endParaRPr lang="ar-SA" dirty="0">
              <a:solidFill>
                <a:schemeClr val="bg1"/>
              </a:solidFill>
              <a:latin typeface="Franklin Gothic Medium Cond" pitchFamily="34" charset="0"/>
            </a:endParaRPr>
          </a:p>
        </p:txBody>
      </p:sp>
      <p:sp>
        <p:nvSpPr>
          <p:cNvPr id="12" name="مربع نص 64">
            <a:extLst>
              <a:ext uri="{FF2B5EF4-FFF2-40B4-BE49-F238E27FC236}">
                <a16:creationId xmlns:a16="http://schemas.microsoft.com/office/drawing/2014/main" id="{4897A128-66C1-464B-837D-1136709BBEAD}"/>
              </a:ext>
            </a:extLst>
          </p:cNvPr>
          <p:cNvSpPr txBox="1"/>
          <p:nvPr/>
        </p:nvSpPr>
        <p:spPr>
          <a:xfrm>
            <a:off x="1835696" y="1717503"/>
            <a:ext cx="8623409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Medium Cond" pitchFamily="34" charset="0"/>
              </a:rPr>
              <a:t>Introduction to carcinogen  </a:t>
            </a:r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ar-SA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Medium Cond" pitchFamily="34" charset="0"/>
              </a:rPr>
              <a:t> </a:t>
            </a:r>
          </a:p>
        </p:txBody>
      </p:sp>
      <p:sp>
        <p:nvSpPr>
          <p:cNvPr id="13" name="مربع نص 65">
            <a:extLst>
              <a:ext uri="{FF2B5EF4-FFF2-40B4-BE49-F238E27FC236}">
                <a16:creationId xmlns:a16="http://schemas.microsoft.com/office/drawing/2014/main" id="{27F89217-0805-48ED-AD0B-83C65A1044D7}"/>
              </a:ext>
            </a:extLst>
          </p:cNvPr>
          <p:cNvSpPr txBox="1"/>
          <p:nvPr/>
        </p:nvSpPr>
        <p:spPr>
          <a:xfrm>
            <a:off x="644139" y="3326579"/>
            <a:ext cx="810750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Medium Cond" pitchFamily="34" charset="0"/>
              </a:rPr>
              <a:t>Mechanism of carcinogen </a:t>
            </a:r>
            <a:endParaRPr lang="ar-SA" sz="4400" dirty="0">
              <a:solidFill>
                <a:schemeClr val="tx1">
                  <a:lumMod val="95000"/>
                  <a:lumOff val="5000"/>
                </a:schemeClr>
              </a:solidFill>
              <a:latin typeface="Franklin Gothic Medium Cond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3417A62-1F42-4AD6-AAD6-71FAEFEE466E}"/>
              </a:ext>
            </a:extLst>
          </p:cNvPr>
          <p:cNvGrpSpPr/>
          <p:nvPr/>
        </p:nvGrpSpPr>
        <p:grpSpPr>
          <a:xfrm>
            <a:off x="42348" y="4923102"/>
            <a:ext cx="8964488" cy="1077212"/>
            <a:chOff x="78187" y="4061190"/>
            <a:chExt cx="8964488" cy="943456"/>
          </a:xfrm>
          <a:solidFill>
            <a:schemeClr val="accent1"/>
          </a:solidFill>
        </p:grpSpPr>
        <p:grpSp>
          <p:nvGrpSpPr>
            <p:cNvPr id="15" name="Group 5">
              <a:extLst>
                <a:ext uri="{FF2B5EF4-FFF2-40B4-BE49-F238E27FC236}">
                  <a16:creationId xmlns:a16="http://schemas.microsoft.com/office/drawing/2014/main" id="{7A14ED1C-B624-44E2-8133-59B150FE5287}"/>
                </a:ext>
              </a:extLst>
            </p:cNvPr>
            <p:cNvGrpSpPr/>
            <p:nvPr/>
          </p:nvGrpSpPr>
          <p:grpSpPr>
            <a:xfrm>
              <a:off x="103404" y="4061190"/>
              <a:ext cx="8939271" cy="943456"/>
              <a:chOff x="3131840" y="1643314"/>
              <a:chExt cx="5256584" cy="513541"/>
            </a:xfrm>
            <a:grpFill/>
          </p:grpSpPr>
          <p:sp>
            <p:nvSpPr>
              <p:cNvPr id="18" name="Rectangle 1">
                <a:extLst>
                  <a:ext uri="{FF2B5EF4-FFF2-40B4-BE49-F238E27FC236}">
                    <a16:creationId xmlns:a16="http://schemas.microsoft.com/office/drawing/2014/main" id="{B4741DFC-CCC3-4C59-B3DE-2A8004786637}"/>
                  </a:ext>
                </a:extLst>
              </p:cNvPr>
              <p:cNvSpPr/>
              <p:nvPr/>
            </p:nvSpPr>
            <p:spPr>
              <a:xfrm>
                <a:off x="3131840" y="1643314"/>
                <a:ext cx="5256584" cy="509539"/>
              </a:xfrm>
              <a:prstGeom prst="roundRect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Right Triangle 4">
                <a:extLst>
                  <a:ext uri="{FF2B5EF4-FFF2-40B4-BE49-F238E27FC236}">
                    <a16:creationId xmlns:a16="http://schemas.microsoft.com/office/drawing/2014/main" id="{084D2FAC-84E2-4AFB-BDC0-367238419ACC}"/>
                  </a:ext>
                </a:extLst>
              </p:cNvPr>
              <p:cNvSpPr/>
              <p:nvPr/>
            </p:nvSpPr>
            <p:spPr>
              <a:xfrm rot="5400000">
                <a:off x="3077613" y="1701544"/>
                <a:ext cx="509539" cy="401083"/>
              </a:xfrm>
              <a:prstGeom prst="roundRect">
                <a:avLst/>
              </a:prstGeom>
              <a:solidFill>
                <a:schemeClr val="tx1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16" name="مربع نص 51">
              <a:extLst>
                <a:ext uri="{FF2B5EF4-FFF2-40B4-BE49-F238E27FC236}">
                  <a16:creationId xmlns:a16="http://schemas.microsoft.com/office/drawing/2014/main" id="{6B608F40-76A8-4B37-9822-DCBAE0939B78}"/>
                </a:ext>
              </a:extLst>
            </p:cNvPr>
            <p:cNvSpPr txBox="1"/>
            <p:nvPr/>
          </p:nvSpPr>
          <p:spPr>
            <a:xfrm>
              <a:off x="78187" y="4200656"/>
              <a:ext cx="594056" cy="61998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r>
                <a:rPr lang="en-US" sz="4000" dirty="0">
                  <a:solidFill>
                    <a:schemeClr val="bg1"/>
                  </a:solidFill>
                </a:rPr>
                <a:t>3</a:t>
              </a:r>
              <a:endParaRPr lang="ar-SA" sz="4000" dirty="0">
                <a:solidFill>
                  <a:schemeClr val="bg1"/>
                </a:solidFill>
              </a:endParaRPr>
            </a:p>
          </p:txBody>
        </p:sp>
        <p:sp>
          <p:nvSpPr>
            <p:cNvPr id="17" name="مربع نص 66">
              <a:extLst>
                <a:ext uri="{FF2B5EF4-FFF2-40B4-BE49-F238E27FC236}">
                  <a16:creationId xmlns:a16="http://schemas.microsoft.com/office/drawing/2014/main" id="{0CD7C93B-0369-441F-8172-34A8EE31A8F5}"/>
                </a:ext>
              </a:extLst>
            </p:cNvPr>
            <p:cNvSpPr txBox="1"/>
            <p:nvPr/>
          </p:nvSpPr>
          <p:spPr>
            <a:xfrm>
              <a:off x="940449" y="4152017"/>
              <a:ext cx="7708034" cy="6739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Medium Cond" pitchFamily="34" charset="0"/>
                </a:rPr>
                <a:t>List common</a:t>
              </a:r>
              <a:r>
                <a:rPr lang="en-US" sz="4400" dirty="0">
                  <a:solidFill>
                    <a:schemeClr val="bg1"/>
                  </a:solidFill>
                  <a:latin typeface="Franklin Gothic Medium Cond" pitchFamily="34" charset="0"/>
                </a:rPr>
                <a:t> </a:t>
              </a:r>
              <a:r>
                <a:rPr lang="en-US" sz="4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Medium Cond" pitchFamily="34" charset="0"/>
                </a:rPr>
                <a:t>carcinogens </a:t>
              </a:r>
              <a:endParaRPr lang="ar-SA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Medium Cond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7A867BE-C444-4C9E-BA56-84B09D37CE5A}"/>
              </a:ext>
            </a:extLst>
          </p:cNvPr>
          <p:cNvGrpSpPr/>
          <p:nvPr/>
        </p:nvGrpSpPr>
        <p:grpSpPr>
          <a:xfrm>
            <a:off x="0" y="570841"/>
            <a:ext cx="3168352" cy="707886"/>
            <a:chOff x="0" y="570841"/>
            <a:chExt cx="3168352" cy="707886"/>
          </a:xfrm>
        </p:grpSpPr>
        <p:sp>
          <p:nvSpPr>
            <p:cNvPr id="21" name="مستطيل 20">
              <a:extLst>
                <a:ext uri="{FF2B5EF4-FFF2-40B4-BE49-F238E27FC236}">
                  <a16:creationId xmlns:a16="http://schemas.microsoft.com/office/drawing/2014/main" id="{AF396D43-9804-4E4E-8652-4F02FF2912BC}"/>
                </a:ext>
              </a:extLst>
            </p:cNvPr>
            <p:cNvSpPr/>
            <p:nvPr/>
          </p:nvSpPr>
          <p:spPr>
            <a:xfrm>
              <a:off x="0" y="570841"/>
              <a:ext cx="266429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000" b="1" dirty="0">
                  <a:latin typeface="Franklin Gothic Medium Cond" pitchFamily="34" charset="0"/>
                  <a:cs typeface="Cairo SemiBold" pitchFamily="2" charset="-78"/>
                </a:rPr>
                <a:t>Objectives</a:t>
              </a:r>
              <a:r>
                <a:rPr lang="en-US" sz="4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lang="ar-SA" sz="4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22" name="صورة 21" descr="objective-88507.png">
              <a:extLst>
                <a:ext uri="{FF2B5EF4-FFF2-40B4-BE49-F238E27FC236}">
                  <a16:creationId xmlns:a16="http://schemas.microsoft.com/office/drawing/2014/main" id="{B5A1E91D-F326-4EAC-A9E1-F24CD1423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4296" y="663280"/>
              <a:ext cx="504056" cy="504056"/>
            </a:xfrm>
            <a:prstGeom prst="rect">
              <a:avLst/>
            </a:prstGeom>
          </p:spPr>
        </p:pic>
      </p:grpSp>
      <p:sp>
        <p:nvSpPr>
          <p:cNvPr id="23" name="مستطيل مستدير الزوايا 6">
            <a:extLst>
              <a:ext uri="{FF2B5EF4-FFF2-40B4-BE49-F238E27FC236}">
                <a16:creationId xmlns:a16="http://schemas.microsoft.com/office/drawing/2014/main" id="{26A94B98-6D65-48E3-A34D-29EE7EEED87F}"/>
              </a:ext>
            </a:extLst>
          </p:cNvPr>
          <p:cNvSpPr/>
          <p:nvPr/>
        </p:nvSpPr>
        <p:spPr>
          <a:xfrm>
            <a:off x="485797" y="-27384"/>
            <a:ext cx="8316415" cy="144016"/>
          </a:xfrm>
          <a:prstGeom prst="round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720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2">
            <a:extLst>
              <a:ext uri="{FF2B5EF4-FFF2-40B4-BE49-F238E27FC236}">
                <a16:creationId xmlns:a16="http://schemas.microsoft.com/office/drawing/2014/main" id="{3D628B66-2E5B-4501-93C8-D2DBC48ED5CE}"/>
              </a:ext>
            </a:extLst>
          </p:cNvPr>
          <p:cNvSpPr/>
          <p:nvPr/>
        </p:nvSpPr>
        <p:spPr>
          <a:xfrm>
            <a:off x="341785" y="5063990"/>
            <a:ext cx="8316415" cy="144016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 dirty="0"/>
          </a:p>
        </p:txBody>
      </p:sp>
      <p:sp>
        <p:nvSpPr>
          <p:cNvPr id="3" name="مستطيل مستدير الزوايا 3">
            <a:extLst>
              <a:ext uri="{FF2B5EF4-FFF2-40B4-BE49-F238E27FC236}">
                <a16:creationId xmlns:a16="http://schemas.microsoft.com/office/drawing/2014/main" id="{55BABF74-2C47-48D4-A4C4-C0B670A114D8}"/>
              </a:ext>
            </a:extLst>
          </p:cNvPr>
          <p:cNvSpPr/>
          <p:nvPr/>
        </p:nvSpPr>
        <p:spPr>
          <a:xfrm>
            <a:off x="341785" y="1838144"/>
            <a:ext cx="8316415" cy="144016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 dirty="0"/>
          </a:p>
        </p:txBody>
      </p:sp>
      <p:sp>
        <p:nvSpPr>
          <p:cNvPr id="4" name="مستطيل مستدير الزوايا 6">
            <a:extLst>
              <a:ext uri="{FF2B5EF4-FFF2-40B4-BE49-F238E27FC236}">
                <a16:creationId xmlns:a16="http://schemas.microsoft.com/office/drawing/2014/main" id="{8FCA0A61-8815-429F-A9D8-17BABBA2C623}"/>
              </a:ext>
            </a:extLst>
          </p:cNvPr>
          <p:cNvSpPr/>
          <p:nvPr/>
        </p:nvSpPr>
        <p:spPr>
          <a:xfrm>
            <a:off x="485797" y="-27384"/>
            <a:ext cx="8316415" cy="144016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/>
          </a:p>
        </p:txBody>
      </p:sp>
      <p:sp>
        <p:nvSpPr>
          <p:cNvPr id="5" name="مستطيل مستدير الزوايا 7">
            <a:extLst>
              <a:ext uri="{FF2B5EF4-FFF2-40B4-BE49-F238E27FC236}">
                <a16:creationId xmlns:a16="http://schemas.microsoft.com/office/drawing/2014/main" id="{1A08B667-FC5F-435B-A569-04E35F774855}"/>
              </a:ext>
            </a:extLst>
          </p:cNvPr>
          <p:cNvSpPr/>
          <p:nvPr/>
        </p:nvSpPr>
        <p:spPr>
          <a:xfrm>
            <a:off x="485800" y="6741368"/>
            <a:ext cx="8316415" cy="144016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/>
          </a:p>
        </p:txBody>
      </p:sp>
      <p:sp>
        <p:nvSpPr>
          <p:cNvPr id="7" name="مستطيل 9">
            <a:extLst>
              <a:ext uri="{FF2B5EF4-FFF2-40B4-BE49-F238E27FC236}">
                <a16:creationId xmlns:a16="http://schemas.microsoft.com/office/drawing/2014/main" id="{B53D0FB6-65F1-49F3-9367-D097D291A60A}"/>
              </a:ext>
            </a:extLst>
          </p:cNvPr>
          <p:cNvSpPr/>
          <p:nvPr/>
        </p:nvSpPr>
        <p:spPr>
          <a:xfrm>
            <a:off x="4492623" y="2512201"/>
            <a:ext cx="3535761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/>
            <a:r>
              <a:rPr lang="en-US" sz="4800" b="1" dirty="0">
                <a:latin typeface="Franklin Gothic Medium Cond" pitchFamily="34" charset="0"/>
              </a:rPr>
              <a:t>Introduction of </a:t>
            </a:r>
            <a:r>
              <a:rPr lang="en-US" sz="4800" b="1" spc="600" dirty="0">
                <a:solidFill>
                  <a:srgbClr val="C00000"/>
                </a:solidFill>
                <a:latin typeface="Franklin Gothic Medium Cond" pitchFamily="34" charset="0"/>
              </a:rPr>
              <a:t>carcinogen</a:t>
            </a: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latin typeface="Franklin Gothic Medium Cond" pitchFamily="34" charset="0"/>
              </a:rPr>
              <a:t>  </a:t>
            </a:r>
          </a:p>
          <a:p>
            <a:pPr algn="just" rtl="0"/>
            <a:endParaRPr lang="ar-SA" sz="4800" b="1" dirty="0">
              <a:solidFill>
                <a:srgbClr val="E46C0A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E0D00A-956E-468D-A607-D8F9A4545B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65" t="7248" r="7770" b="10138"/>
          <a:stretch/>
        </p:blipFill>
        <p:spPr>
          <a:xfrm>
            <a:off x="485797" y="2037475"/>
            <a:ext cx="3456384" cy="302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52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alphaModFix amt="5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97062-AAB1-4C33-BD7C-F83363456487}"/>
              </a:ext>
            </a:extLst>
          </p:cNvPr>
          <p:cNvSpPr/>
          <p:nvPr/>
        </p:nvSpPr>
        <p:spPr>
          <a:xfrm>
            <a:off x="0" y="257673"/>
            <a:ext cx="9144000" cy="16561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Introduction   </a:t>
            </a:r>
            <a:endParaRPr lang="ar-SA" sz="4800" b="1" dirty="0">
              <a:solidFill>
                <a:schemeClr val="bg1"/>
              </a:solidFill>
              <a:latin typeface="Franklin Gothic Medium Cond" panose="020B06060304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0846A-8A27-4B7A-BFB9-F5645E3D6369}"/>
              </a:ext>
            </a:extLst>
          </p:cNvPr>
          <p:cNvSpPr txBox="1"/>
          <p:nvPr/>
        </p:nvSpPr>
        <p:spPr>
          <a:xfrm>
            <a:off x="539552" y="2204864"/>
            <a:ext cx="799288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800" dirty="0">
                <a:latin typeface="Franklin Gothic Demi Cond" panose="020B0706030402020204" pitchFamily="34" charset="0"/>
              </a:rPr>
              <a:t>A carcinogen is any substance, radionuclide, or radiation that promotes carcinogenesis due to the ability to damage the genome</a:t>
            </a:r>
            <a:r>
              <a:rPr lang="en-US" sz="2400" dirty="0">
                <a:latin typeface="Franklin Gothic Demi Cond" panose="020B0706030402020204" pitchFamily="34" charset="0"/>
              </a:rPr>
              <a:t>.</a:t>
            </a:r>
            <a:endParaRPr lang="ar-SA" sz="2400" dirty="0">
              <a:latin typeface="Franklin Gothic Demi Cond" panose="020B0706030402020204" pitchFamily="34" charset="0"/>
            </a:endParaRPr>
          </a:p>
          <a:p>
            <a:pPr algn="just"/>
            <a:r>
              <a:rPr lang="en-US" sz="2400" dirty="0">
                <a:latin typeface="Franklin Gothic Demi Cond" panose="020B0706030402020204" pitchFamily="34" charset="0"/>
              </a:rPr>
              <a:t> </a:t>
            </a:r>
            <a:endParaRPr lang="ar-SA" sz="2400" dirty="0">
              <a:latin typeface="Franklin Gothic Demi Cond" panose="020B07060304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E0E30F-ECD0-4A81-99DA-3F195C3F1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59429">
            <a:off x="1727685" y="3660295"/>
            <a:ext cx="5616624" cy="345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80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97062-AAB1-4C33-BD7C-F83363456487}"/>
              </a:ext>
            </a:extLst>
          </p:cNvPr>
          <p:cNvSpPr/>
          <p:nvPr/>
        </p:nvSpPr>
        <p:spPr>
          <a:xfrm>
            <a:off x="0" y="257673"/>
            <a:ext cx="9144000" cy="16561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b="1" dirty="0">
                <a:latin typeface="Franklin Gothic Medium Cond" panose="020B0606030402020204" pitchFamily="34" charset="0"/>
              </a:rPr>
              <a:t>Introduction   </a:t>
            </a:r>
            <a:endParaRPr lang="ar-SA" sz="4800" b="1" dirty="0">
              <a:latin typeface="Franklin Gothic Medium Cond" panose="020B06060304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0846A-8A27-4B7A-BFB9-F5645E3D6369}"/>
              </a:ext>
            </a:extLst>
          </p:cNvPr>
          <p:cNvSpPr txBox="1"/>
          <p:nvPr/>
        </p:nvSpPr>
        <p:spPr>
          <a:xfrm>
            <a:off x="539552" y="2204864"/>
            <a:ext cx="835292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800" dirty="0">
                <a:latin typeface="Franklin Gothic Demi Cond" panose="020B0706030402020204" pitchFamily="34" charset="0"/>
              </a:rPr>
              <a:t>Several radioactive substances are considered carcinogens, but their carcinogenic activity is attributed to the radiation, for example gamma rays and alpha particles.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F3D56D-0391-4ADC-A51D-0E87C70D2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850" y="3880866"/>
            <a:ext cx="4028331" cy="288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73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97062-AAB1-4C33-BD7C-F83363456487}"/>
              </a:ext>
            </a:extLst>
          </p:cNvPr>
          <p:cNvSpPr/>
          <p:nvPr/>
        </p:nvSpPr>
        <p:spPr>
          <a:xfrm>
            <a:off x="0" y="257673"/>
            <a:ext cx="9144000" cy="16561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b="1" dirty="0">
                <a:latin typeface="Franklin Gothic Medium Cond" panose="020B0606030402020204" pitchFamily="34" charset="0"/>
              </a:rPr>
              <a:t>Introduction   </a:t>
            </a:r>
            <a:endParaRPr lang="ar-SA" sz="4800" b="1" dirty="0">
              <a:latin typeface="Franklin Gothic Medium Cond" panose="020B060603040202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2519324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dirty="0">
                <a:latin typeface="Franklin Gothic Demi Cond" panose="020B0706030402020204" pitchFamily="34" charset="0"/>
              </a:rPr>
              <a:t>Common examples of non-radioactive carcinogens are inhaled asbestos certain dioxins, and tobacco smoke.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7AEFEB-5144-42CA-8442-4084EC01D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924944"/>
            <a:ext cx="5669793" cy="448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80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97062-AAB1-4C33-BD7C-F83363456487}"/>
              </a:ext>
            </a:extLst>
          </p:cNvPr>
          <p:cNvSpPr/>
          <p:nvPr/>
        </p:nvSpPr>
        <p:spPr>
          <a:xfrm>
            <a:off x="0" y="257673"/>
            <a:ext cx="9144000" cy="16561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b="1" dirty="0">
                <a:latin typeface="Franklin Gothic Medium Cond" panose="020B0606030402020204" pitchFamily="34" charset="0"/>
              </a:rPr>
              <a:t>Mechanism of carcinogen    </a:t>
            </a:r>
            <a:endParaRPr lang="ar-SA" sz="4800" b="1" dirty="0">
              <a:latin typeface="Franklin Gothic Medium Cond" panose="020B06060304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0846A-8A27-4B7A-BFB9-F5645E3D6369}"/>
              </a:ext>
            </a:extLst>
          </p:cNvPr>
          <p:cNvSpPr txBox="1"/>
          <p:nvPr/>
        </p:nvSpPr>
        <p:spPr>
          <a:xfrm>
            <a:off x="179512" y="2054741"/>
            <a:ext cx="8784976" cy="4462760"/>
          </a:xfrm>
          <a:prstGeom prst="rect">
            <a:avLst/>
          </a:prstGeom>
          <a:blipFill dpi="0" rotWithShape="1">
            <a:blip r:embed="rId2">
              <a:alphaModFix amt="0"/>
            </a:blip>
            <a:srcRect/>
            <a:stretch>
              <a:fillRect/>
            </a:stretch>
          </a:blipFill>
        </p:spPr>
        <p:txBody>
          <a:bodyPr wrap="square" rtlCol="1">
            <a:spAutoFit/>
          </a:bodyPr>
          <a:lstStyle/>
          <a:p>
            <a:pPr algn="l"/>
            <a:r>
              <a:rPr lang="en-US" sz="3200" dirty="0">
                <a:latin typeface="Franklin Gothic Demi Cond" panose="020B0706030402020204" pitchFamily="34" charset="0"/>
              </a:rPr>
              <a:t>Carcinogens can be classified as genotoxic or nongenotoxic.</a:t>
            </a:r>
            <a:r>
              <a:rPr lang="en-US" sz="2800" dirty="0">
                <a:latin typeface="Franklin Gothic Demi Cond" panose="020B0706030402020204" pitchFamily="34" charset="0"/>
              </a:rPr>
              <a:t> </a:t>
            </a:r>
          </a:p>
          <a:p>
            <a:pPr algn="l"/>
            <a:endParaRPr lang="en-US" sz="2400" dirty="0">
              <a:latin typeface="Franklin Gothic Demi Cond" panose="020B0706030402020204" pitchFamily="34" charset="0"/>
            </a:endParaRPr>
          </a:p>
          <a:p>
            <a:pPr marL="457200" indent="-457200" algn="l" rtl="0">
              <a:buFont typeface="Wingdings" panose="05000000000000000000" pitchFamily="2" charset="2"/>
              <a:buChar char="§"/>
            </a:pPr>
            <a:r>
              <a:rPr lang="en-US" sz="3200" dirty="0">
                <a:latin typeface="Franklin Gothic Demi Cond" panose="020B0706030402020204" pitchFamily="34" charset="0"/>
              </a:rPr>
              <a:t>Genotoxins</a:t>
            </a:r>
            <a:r>
              <a:rPr lang="en-US" sz="3200" dirty="0">
                <a:solidFill>
                  <a:srgbClr val="3097B2"/>
                </a:solidFill>
                <a:latin typeface="Franklin Gothic Demi Cond" panose="020B0706030402020204" pitchFamily="34" charset="0"/>
              </a:rPr>
              <a:t> </a:t>
            </a:r>
            <a:r>
              <a:rPr lang="en-US" sz="2400" dirty="0">
                <a:solidFill>
                  <a:srgbClr val="3097B2"/>
                </a:solidFill>
                <a:latin typeface="Franklin Gothic Demi Cond" panose="020B0706030402020204" pitchFamily="34" charset="0"/>
              </a:rPr>
              <a:t> </a:t>
            </a:r>
          </a:p>
          <a:p>
            <a:pPr algn="l"/>
            <a:r>
              <a:rPr lang="en-US" sz="2800" dirty="0">
                <a:latin typeface="Franklin Gothic Demi Cond" panose="020B0706030402020204" pitchFamily="34" charset="0"/>
              </a:rPr>
              <a:t>cause irreversible genetic damage or mutations by binding to DNA. </a:t>
            </a:r>
            <a:r>
              <a:rPr lang="en-US" sz="2800" dirty="0" err="1">
                <a:latin typeface="Franklin Gothic Demi Cond" panose="020B0706030402020204" pitchFamily="34" charset="0"/>
              </a:rPr>
              <a:t>Genotoxins</a:t>
            </a:r>
            <a:r>
              <a:rPr lang="en-US" sz="2800" dirty="0">
                <a:latin typeface="Franklin Gothic Demi Cond" panose="020B0706030402020204" pitchFamily="34" charset="0"/>
              </a:rPr>
              <a:t> include chemical agents like N-</a:t>
            </a:r>
            <a:r>
              <a:rPr lang="en-US" sz="2800" dirty="0" err="1">
                <a:latin typeface="Franklin Gothic Demi Cond" panose="020B0706030402020204" pitchFamily="34" charset="0"/>
              </a:rPr>
              <a:t>nitroso</a:t>
            </a:r>
            <a:r>
              <a:rPr lang="en-US" sz="2800" dirty="0">
                <a:latin typeface="Franklin Gothic Demi Cond" panose="020B0706030402020204" pitchFamily="34" charset="0"/>
              </a:rPr>
              <a:t>-N-</a:t>
            </a:r>
            <a:r>
              <a:rPr lang="en-US" sz="2800" dirty="0" err="1">
                <a:latin typeface="Franklin Gothic Demi Cond" panose="020B0706030402020204" pitchFamily="34" charset="0"/>
              </a:rPr>
              <a:t>methylurea</a:t>
            </a:r>
            <a:r>
              <a:rPr lang="en-US" sz="2800" dirty="0">
                <a:latin typeface="Franklin Gothic Demi Cond" panose="020B0706030402020204" pitchFamily="34" charset="0"/>
              </a:rPr>
              <a:t> (NMU) or non-chemical agents such as ultraviolet light and ionizing radiation. Certain viruses can also act as carcinogens by interacting with DNA.</a:t>
            </a:r>
          </a:p>
          <a:p>
            <a:pPr algn="l"/>
            <a:endParaRPr lang="en-US" sz="2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152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97062-AAB1-4C33-BD7C-F83363456487}"/>
              </a:ext>
            </a:extLst>
          </p:cNvPr>
          <p:cNvSpPr/>
          <p:nvPr/>
        </p:nvSpPr>
        <p:spPr>
          <a:xfrm>
            <a:off x="0" y="257673"/>
            <a:ext cx="9144000" cy="16561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b="1" dirty="0">
                <a:latin typeface="Franklin Gothic Medium Cond" panose="020B0606030402020204" pitchFamily="34" charset="0"/>
              </a:rPr>
              <a:t>Mechanism of carcinogen    </a:t>
            </a:r>
            <a:endParaRPr lang="ar-SA" sz="4800" b="1" dirty="0">
              <a:latin typeface="Franklin Gothic Medium Cond" panose="020B06060304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0846A-8A27-4B7A-BFB9-F5645E3D6369}"/>
              </a:ext>
            </a:extLst>
          </p:cNvPr>
          <p:cNvSpPr txBox="1"/>
          <p:nvPr/>
        </p:nvSpPr>
        <p:spPr>
          <a:xfrm>
            <a:off x="539552" y="2204864"/>
            <a:ext cx="7551441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>
                <a:latin typeface="Franklin Gothic Demi Cond" panose="020B0706030402020204" pitchFamily="34" charset="0"/>
              </a:rPr>
              <a:t>Nongenotoxins do not directly affect DNA but act in other ways to promote growth. These include hormones and some organic compounds</a:t>
            </a:r>
          </a:p>
          <a:p>
            <a:pPr algn="l"/>
            <a:endParaRPr lang="en-US" sz="2400" dirty="0">
              <a:latin typeface="Franklin Gothic Demi Cond" panose="020B07060304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8B527E-AD8C-4362-A9F8-C4895AD9B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529" y="3719082"/>
            <a:ext cx="4946941" cy="288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938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97062-AAB1-4C33-BD7C-F83363456487}"/>
              </a:ext>
            </a:extLst>
          </p:cNvPr>
          <p:cNvSpPr/>
          <p:nvPr/>
        </p:nvSpPr>
        <p:spPr>
          <a:xfrm>
            <a:off x="0" y="257673"/>
            <a:ext cx="9144000" cy="16561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b="1" dirty="0">
                <a:latin typeface="Franklin Gothic Medium Cond" panose="020B0606030402020204" pitchFamily="34" charset="0"/>
              </a:rPr>
              <a:t>Mechanism of carcinogen    </a:t>
            </a:r>
            <a:endParaRPr lang="ar-SA" sz="4800" b="1" dirty="0">
              <a:latin typeface="Franklin Gothic Medium Cond" panose="020B06060304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0846A-8A27-4B7A-BFB9-F5645E3D6369}"/>
              </a:ext>
            </a:extLst>
          </p:cNvPr>
          <p:cNvSpPr txBox="1"/>
          <p:nvPr/>
        </p:nvSpPr>
        <p:spPr>
          <a:xfrm>
            <a:off x="539552" y="2204864"/>
            <a:ext cx="813690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>
                <a:latin typeface="Franklin Gothic Demi Cond" panose="020B0706030402020204" pitchFamily="34" charset="0"/>
              </a:rPr>
              <a:t>Occupational carcinogens</a:t>
            </a:r>
          </a:p>
          <a:p>
            <a:pPr algn="l"/>
            <a:r>
              <a:rPr lang="en-US" sz="3200" dirty="0">
                <a:latin typeface="Franklin Gothic Demi Cond" panose="020B0706030402020204" pitchFamily="34" charset="0"/>
              </a:rPr>
              <a:t>Occupational carcinogens are agents that pose a risk of cancer  in several specific work locations:</a:t>
            </a:r>
          </a:p>
        </p:txBody>
      </p:sp>
    </p:spTree>
    <p:extLst>
      <p:ext uri="{BB962C8B-B14F-4D97-AF65-F5344CB8AC3E}">
        <p14:creationId xmlns:p14="http://schemas.microsoft.com/office/powerpoint/2010/main" val="1692364764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26107</TotalTime>
  <Words>204</Words>
  <Application>Microsoft Office PowerPoint</Application>
  <PresentationFormat>عرض على الشاشة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essam</dc:creator>
  <cp:lastModifiedBy>مستخدم غير معروف</cp:lastModifiedBy>
  <cp:revision>426</cp:revision>
  <dcterms:created xsi:type="dcterms:W3CDTF">2019-05-06T23:46:53Z</dcterms:created>
  <dcterms:modified xsi:type="dcterms:W3CDTF">2022-06-07T12:24:32Z</dcterms:modified>
</cp:coreProperties>
</file>