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12"/>
  </p:notesMasterIdLst>
  <p:sldIdLst>
    <p:sldId id="2468" r:id="rId2"/>
    <p:sldId id="258" r:id="rId3"/>
    <p:sldId id="2471" r:id="rId4"/>
    <p:sldId id="2476" r:id="rId5"/>
    <p:sldId id="2472" r:id="rId6"/>
    <p:sldId id="2474" r:id="rId7"/>
    <p:sldId id="2469" r:id="rId8"/>
    <p:sldId id="259" r:id="rId9"/>
    <p:sldId id="264" r:id="rId10"/>
    <p:sldId id="2467" r:id="rId11"/>
  </p:sldIdLst>
  <p:sldSz cx="9144000" cy="5143500" type="screen16x9"/>
  <p:notesSz cx="6858000" cy="9144000"/>
  <p:embeddedFontLst>
    <p:embeddedFont>
      <p:font typeface="Poppins Light" panose="020B0604020202020204" charset="0"/>
      <p:regular r:id="rId13"/>
      <p:italic r:id="rId14"/>
    </p:embeddedFont>
    <p:embeddedFont>
      <p:font typeface="Poppins SemiBold" panose="020B060402020202020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Livvic" panose="020B0604020202020204" charset="0"/>
      <p:regular r:id="rId23"/>
      <p:bold r:id="rId24"/>
      <p:italic r:id="rId25"/>
      <p:boldItalic r:id="rId26"/>
    </p:embeddedFont>
    <p:embeddedFont>
      <p:font typeface="Lato Black" panose="020B0604020202020204" charset="0"/>
      <p:bold r:id="rId27"/>
      <p:italic r:id="rId28"/>
      <p:boldItalic r:id="rId29"/>
    </p:embeddedFont>
    <p:embeddedFont>
      <p:font typeface="Raleway Black" panose="020B0604020202020204" charset="0"/>
      <p:bold r:id="rId30"/>
      <p:italic r:id="rId31"/>
      <p:boldItalic r:id="rId32"/>
    </p:embeddedFont>
    <p:embeddedFont>
      <p:font typeface="Raleway Light" panose="020B0604020202020204" charset="0"/>
      <p:regular r:id="rId33"/>
      <p:italic r:id="rId34"/>
    </p:embeddedFont>
    <p:embeddedFont>
      <p:font typeface="Catamaran Thin" panose="020B0604020202020204" charset="0"/>
      <p:regular r:id="rId35"/>
      <p:bold r:id="rId36"/>
    </p:embeddedFont>
    <p:embeddedFont>
      <p:font typeface="Fira Sans Extra Condensed Medium" panose="020B060402020202020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D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CAF469-3CDA-4480-9D07-C4270B1B5283}">
  <a:tblStyle styleId="{AFCAF469-3CDA-4480-9D07-C4270B1B528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81"/>
  </p:normalViewPr>
  <p:slideViewPr>
    <p:cSldViewPr snapToGrid="0" snapToObjects="1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openxmlformats.org/officeDocument/2006/relationships/font" Target="fonts/font27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font" Target="fonts/font22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Relationship Id="rId38" Type="http://schemas.openxmlformats.org/officeDocument/2006/relationships/font" Target="fonts/font26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37" Type="http://schemas.openxmlformats.org/officeDocument/2006/relationships/font" Target="fonts/font25.fntdata"/><Relationship Id="rId40" Type="http://schemas.openxmlformats.org/officeDocument/2006/relationships/font" Target="fonts/font28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font" Target="fonts/font24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font" Target="fonts/font23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593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721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e13d9a7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3e13d9a7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C40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432D9-C447-114D-8AE4-4B69B11377B0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1031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6bd7ecb23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6bd7ecb23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2896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5465e7bc0b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5465e7bc0b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4759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53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680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522eb7919_1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522eb7919_1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158d5a3ec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5158d5a3ec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 idx="3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4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5" hasCustomPrompt="1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 idx="6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7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 idx="9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13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4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5" hasCustomPrompt="1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16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7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18" hasCustomPrompt="1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13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672375" y="1432475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1"/>
          </p:nvPr>
        </p:nvSpPr>
        <p:spPr>
          <a:xfrm flipH="1">
            <a:off x="1667175" y="2154225"/>
            <a:ext cx="2503200" cy="11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3">
  <p:cSld name="CUSTOM_16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subTitle" idx="1"/>
          </p:nvPr>
        </p:nvSpPr>
        <p:spPr>
          <a:xfrm>
            <a:off x="2117847" y="3380460"/>
            <a:ext cx="2951400" cy="2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6">
  <p:cSld name="CUSTOM_11_1_2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3081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9825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7055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1_Table of Content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-1" y="-18500"/>
            <a:ext cx="5847423" cy="5180506"/>
          </a:xfrm>
          <a:custGeom>
            <a:avLst/>
            <a:gdLst/>
            <a:ahLst/>
            <a:cxnLst/>
            <a:rect l="l" t="t" r="r" b="b"/>
            <a:pathLst>
              <a:path w="282416" h="208681" extrusionOk="0">
                <a:moveTo>
                  <a:pt x="0" y="0"/>
                </a:moveTo>
                <a:lnTo>
                  <a:pt x="0" y="208681"/>
                </a:lnTo>
                <a:lnTo>
                  <a:pt x="282416" y="208681"/>
                </a:lnTo>
                <a:cubicBezTo>
                  <a:pt x="276843" y="196154"/>
                  <a:pt x="271672" y="183426"/>
                  <a:pt x="259101" y="180305"/>
                </a:cubicBezTo>
                <a:cubicBezTo>
                  <a:pt x="256609" y="179688"/>
                  <a:pt x="254040" y="179555"/>
                  <a:pt x="251452" y="179555"/>
                </a:cubicBezTo>
                <a:cubicBezTo>
                  <a:pt x="249497" y="179555"/>
                  <a:pt x="247531" y="179631"/>
                  <a:pt x="245581" y="179631"/>
                </a:cubicBezTo>
                <a:cubicBezTo>
                  <a:pt x="242559" y="179631"/>
                  <a:pt x="239574" y="179449"/>
                  <a:pt x="236721" y="178522"/>
                </a:cubicBezTo>
                <a:cubicBezTo>
                  <a:pt x="222678" y="173930"/>
                  <a:pt x="220004" y="154961"/>
                  <a:pt x="223303" y="140584"/>
                </a:cubicBezTo>
                <a:cubicBezTo>
                  <a:pt x="226579" y="126207"/>
                  <a:pt x="233266" y="111339"/>
                  <a:pt x="228674" y="97297"/>
                </a:cubicBezTo>
                <a:cubicBezTo>
                  <a:pt x="222723" y="79108"/>
                  <a:pt x="201191" y="71730"/>
                  <a:pt x="188463" y="57420"/>
                </a:cubicBezTo>
                <a:cubicBezTo>
                  <a:pt x="174755" y="42039"/>
                  <a:pt x="173462" y="17587"/>
                  <a:pt x="183738" y="0"/>
                </a:cubicBezTo>
                <a:close/>
              </a:path>
            </a:pathLst>
          </a:custGeom>
          <a:solidFill>
            <a:srgbClr val="D0E0E3">
              <a:alpha val="8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559350" y="445025"/>
            <a:ext cx="8025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 idx="2"/>
          </p:nvPr>
        </p:nvSpPr>
        <p:spPr>
          <a:xfrm>
            <a:off x="742788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742788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title" idx="3"/>
          </p:nvPr>
        </p:nvSpPr>
        <p:spPr>
          <a:xfrm>
            <a:off x="2702096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4"/>
          </p:nvPr>
        </p:nvSpPr>
        <p:spPr>
          <a:xfrm>
            <a:off x="2702096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5"/>
          </p:nvPr>
        </p:nvSpPr>
        <p:spPr>
          <a:xfrm>
            <a:off x="4661405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6"/>
          </p:nvPr>
        </p:nvSpPr>
        <p:spPr>
          <a:xfrm>
            <a:off x="4661405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 idx="7"/>
          </p:nvPr>
        </p:nvSpPr>
        <p:spPr>
          <a:xfrm>
            <a:off x="6620713" y="3171125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8"/>
          </p:nvPr>
        </p:nvSpPr>
        <p:spPr>
          <a:xfrm>
            <a:off x="6620713" y="3633750"/>
            <a:ext cx="1780500" cy="81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title" idx="9" hasCustomPrompt="1"/>
          </p:nvPr>
        </p:nvSpPr>
        <p:spPr>
          <a:xfrm>
            <a:off x="7428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p14"/>
          <p:cNvSpPr txBox="1">
            <a:spLocks noGrp="1"/>
          </p:cNvSpPr>
          <p:nvPr>
            <p:ph type="title" idx="13" hasCustomPrompt="1"/>
          </p:nvPr>
        </p:nvSpPr>
        <p:spPr>
          <a:xfrm>
            <a:off x="27021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7" name="Google Shape;67;p14"/>
          <p:cNvSpPr txBox="1">
            <a:spLocks noGrp="1"/>
          </p:cNvSpPr>
          <p:nvPr>
            <p:ph type="title" idx="14" hasCustomPrompt="1"/>
          </p:nvPr>
        </p:nvSpPr>
        <p:spPr>
          <a:xfrm>
            <a:off x="46614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p14"/>
          <p:cNvSpPr txBox="1">
            <a:spLocks noGrp="1"/>
          </p:cNvSpPr>
          <p:nvPr>
            <p:ph type="title" idx="15" hasCustomPrompt="1"/>
          </p:nvPr>
        </p:nvSpPr>
        <p:spPr>
          <a:xfrm>
            <a:off x="6620700" y="1448475"/>
            <a:ext cx="1780500" cy="6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9" name="Google Shape;69;p14"/>
          <p:cNvSpPr/>
          <p:nvPr/>
        </p:nvSpPr>
        <p:spPr>
          <a:xfrm>
            <a:off x="-249025" y="445025"/>
            <a:ext cx="572700" cy="57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268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5922947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7598126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4245922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13166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●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Char char="○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Thin"/>
              <a:buChar char="■"/>
              <a:defRPr sz="1200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5" r:id="rId4"/>
    <p:sldLayoutId id="2147483671" r:id="rId5"/>
    <p:sldLayoutId id="2147483672" r:id="rId6"/>
    <p:sldLayoutId id="2147483674" r:id="rId7"/>
    <p:sldLayoutId id="2147483675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221;p28">
            <a:extLst>
              <a:ext uri="{FF2B5EF4-FFF2-40B4-BE49-F238E27FC236}">
                <a16:creationId xmlns:a16="http://schemas.microsoft.com/office/drawing/2014/main" id="{D244C02C-8672-234E-9816-9983BE5BBB68}"/>
              </a:ext>
            </a:extLst>
          </p:cNvPr>
          <p:cNvSpPr txBox="1">
            <a:spLocks/>
          </p:cNvSpPr>
          <p:nvPr/>
        </p:nvSpPr>
        <p:spPr>
          <a:xfrm>
            <a:off x="878541" y="2233506"/>
            <a:ext cx="734209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4000" b="1" dirty="0">
                <a:solidFill>
                  <a:schemeClr val="tx1">
                    <a:lumMod val="50000"/>
                  </a:schemeClr>
                </a:solidFill>
              </a:rPr>
              <a:t>The Managers Role</a:t>
            </a:r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2809875" y="4377943"/>
            <a:ext cx="352425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2809875" y="2098599"/>
            <a:ext cx="352425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2728258" y="3063257"/>
            <a:ext cx="3751348" cy="64633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Prepared and presented by: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Heba N Bushiha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Email: hbitalla_3285@limu.edu.ly</a:t>
            </a:r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840230" y="3761629"/>
            <a:ext cx="1233031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b="1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ID Number:</a:t>
            </a:r>
          </a:p>
          <a:p>
            <a:pPr algn="ctr"/>
            <a:r>
              <a:rPr lang="en-US" sz="1050" b="1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3285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2304585" y="395147"/>
            <a:ext cx="4326674" cy="60016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Libyan International</a:t>
            </a:r>
          </a:p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Medical University</a:t>
            </a: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388892" y="1130156"/>
            <a:ext cx="2222083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Faculty of</a:t>
            </a:r>
          </a:p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Business Administration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69" y="229022"/>
            <a:ext cx="1246542" cy="93241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36" y="223407"/>
            <a:ext cx="1123552" cy="112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113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>
            <a:extLst>
              <a:ext uri="{FF2B5EF4-FFF2-40B4-BE49-F238E27FC236}">
                <a16:creationId xmlns:a16="http://schemas.microsoft.com/office/drawing/2014/main" id="{848DBD50-D29C-154E-BC7C-F3512DC27413}"/>
              </a:ext>
            </a:extLst>
          </p:cNvPr>
          <p:cNvSpPr/>
          <p:nvPr/>
        </p:nvSpPr>
        <p:spPr>
          <a:xfrm flipV="1">
            <a:off x="4499934" y="2050698"/>
            <a:ext cx="604421" cy="521052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21" name="TextBox 20"/>
          <p:cNvSpPr txBox="1"/>
          <p:nvPr/>
        </p:nvSpPr>
        <p:spPr>
          <a:xfrm>
            <a:off x="2430564" y="1851576"/>
            <a:ext cx="4349269" cy="957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625" b="1" spc="3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THANK YOU </a:t>
            </a:r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2825453" y="3606515"/>
            <a:ext cx="3524250" cy="0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2825453" y="1525412"/>
            <a:ext cx="3524250" cy="0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324705" y="2685462"/>
            <a:ext cx="2494594" cy="43858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250" b="1" spc="225" dirty="0">
                <a:solidFill>
                  <a:schemeClr val="accent6"/>
                </a:solidFill>
                <a:latin typeface="Poppins SemiBold" charset="0"/>
                <a:ea typeface="Poppins SemiBold" charset="0"/>
                <a:cs typeface="Poppins SemiBold" charset="0"/>
              </a:rPr>
              <a:t>Heba N Bushiha</a:t>
            </a:r>
          </a:p>
        </p:txBody>
      </p:sp>
    </p:spTree>
    <p:extLst>
      <p:ext uri="{BB962C8B-B14F-4D97-AF65-F5344CB8AC3E}">
        <p14:creationId xmlns:p14="http://schemas.microsoft.com/office/powerpoint/2010/main" val="6039374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ctrTitle" idx="9"/>
          </p:nvPr>
        </p:nvSpPr>
        <p:spPr>
          <a:xfrm rot="5400000">
            <a:off x="667286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TABLE OF CONTENTS</a:t>
            </a:r>
            <a:endParaRPr sz="2400"/>
          </a:p>
        </p:txBody>
      </p:sp>
      <p:sp>
        <p:nvSpPr>
          <p:cNvPr id="142" name="Google Shape;142;p26"/>
          <p:cNvSpPr/>
          <p:nvPr/>
        </p:nvSpPr>
        <p:spPr>
          <a:xfrm rot="-5400000" flipH="1">
            <a:off x="-957850" y="957900"/>
            <a:ext cx="5140800" cy="322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4" name="Google Shape;144;p26"/>
          <p:cNvSpPr txBox="1">
            <a:spLocks noGrp="1"/>
          </p:cNvSpPr>
          <p:nvPr>
            <p:ph type="ctrTitle" idx="6"/>
          </p:nvPr>
        </p:nvSpPr>
        <p:spPr>
          <a:xfrm>
            <a:off x="3410140" y="1488652"/>
            <a:ext cx="3716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Informational Management Roles</a:t>
            </a:r>
            <a:endParaRPr sz="1600" dirty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Google Shape;145;p26"/>
          <p:cNvSpPr txBox="1">
            <a:spLocks noGrp="1"/>
          </p:cNvSpPr>
          <p:nvPr>
            <p:ph type="title" idx="8"/>
          </p:nvPr>
        </p:nvSpPr>
        <p:spPr>
          <a:xfrm>
            <a:off x="2076047" y="1668179"/>
            <a:ext cx="1501893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03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6" name="Google Shape;146;p26"/>
          <p:cNvSpPr txBox="1">
            <a:spLocks noGrp="1"/>
          </p:cNvSpPr>
          <p:nvPr>
            <p:ph type="ctrTitle"/>
          </p:nvPr>
        </p:nvSpPr>
        <p:spPr>
          <a:xfrm>
            <a:off x="3410141" y="139787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troduction</a:t>
            </a:r>
            <a:endParaRPr sz="1600" dirty="0">
              <a:solidFill>
                <a:schemeClr val="tx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8" name="Google Shape;148;p26"/>
          <p:cNvSpPr txBox="1">
            <a:spLocks noGrp="1"/>
          </p:cNvSpPr>
          <p:nvPr>
            <p:ph type="title" idx="2"/>
          </p:nvPr>
        </p:nvSpPr>
        <p:spPr>
          <a:xfrm>
            <a:off x="2095945" y="292202"/>
            <a:ext cx="1659957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01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49" name="Google Shape;149;p26"/>
          <p:cNvSpPr txBox="1">
            <a:spLocks noGrp="1"/>
          </p:cNvSpPr>
          <p:nvPr>
            <p:ph type="ctrTitle" idx="3"/>
          </p:nvPr>
        </p:nvSpPr>
        <p:spPr>
          <a:xfrm>
            <a:off x="3410141" y="770398"/>
            <a:ext cx="3651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Interpersonal Management Roles</a:t>
            </a:r>
          </a:p>
        </p:txBody>
      </p:sp>
      <p:sp>
        <p:nvSpPr>
          <p:cNvPr id="151" name="Google Shape;151;p26"/>
          <p:cNvSpPr txBox="1">
            <a:spLocks noGrp="1"/>
          </p:cNvSpPr>
          <p:nvPr>
            <p:ph type="title" idx="5"/>
          </p:nvPr>
        </p:nvSpPr>
        <p:spPr>
          <a:xfrm>
            <a:off x="2095945" y="940307"/>
            <a:ext cx="1541695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02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2" name="Google Shape;152;p26"/>
          <p:cNvSpPr txBox="1">
            <a:spLocks noGrp="1"/>
          </p:cNvSpPr>
          <p:nvPr>
            <p:ph type="ctrTitle" idx="13"/>
          </p:nvPr>
        </p:nvSpPr>
        <p:spPr>
          <a:xfrm>
            <a:off x="3410140" y="2914401"/>
            <a:ext cx="334374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Quote</a:t>
            </a:r>
          </a:p>
        </p:txBody>
      </p:sp>
      <p:sp>
        <p:nvSpPr>
          <p:cNvPr id="154" name="Google Shape;154;p26"/>
          <p:cNvSpPr txBox="1">
            <a:spLocks noGrp="1"/>
          </p:cNvSpPr>
          <p:nvPr>
            <p:ph type="title" idx="15"/>
          </p:nvPr>
        </p:nvSpPr>
        <p:spPr>
          <a:xfrm>
            <a:off x="2095947" y="2393572"/>
            <a:ext cx="1501893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04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57" name="Google Shape;157;p26"/>
          <p:cNvSpPr txBox="1">
            <a:spLocks noGrp="1"/>
          </p:cNvSpPr>
          <p:nvPr>
            <p:ph type="title" idx="18"/>
          </p:nvPr>
        </p:nvSpPr>
        <p:spPr>
          <a:xfrm>
            <a:off x="2095947" y="3063867"/>
            <a:ext cx="1501893" cy="3559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05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30" name="Google Shape;155;p26">
            <a:extLst>
              <a:ext uri="{FF2B5EF4-FFF2-40B4-BE49-F238E27FC236}">
                <a16:creationId xmlns:a16="http://schemas.microsoft.com/office/drawing/2014/main" id="{59FD4B3C-EC8B-7041-AB73-5838D55447F3}"/>
              </a:ext>
            </a:extLst>
          </p:cNvPr>
          <p:cNvSpPr txBox="1">
            <a:spLocks/>
          </p:cNvSpPr>
          <p:nvPr/>
        </p:nvSpPr>
        <p:spPr>
          <a:xfrm>
            <a:off x="3410141" y="3602630"/>
            <a:ext cx="2251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31" name="Google Shape;157;p26">
            <a:extLst>
              <a:ext uri="{FF2B5EF4-FFF2-40B4-BE49-F238E27FC236}">
                <a16:creationId xmlns:a16="http://schemas.microsoft.com/office/drawing/2014/main" id="{5EC473D1-E0EF-5341-B11B-28AFEF98E1F8}"/>
              </a:ext>
            </a:extLst>
          </p:cNvPr>
          <p:cNvSpPr txBox="1">
            <a:spLocks/>
          </p:cNvSpPr>
          <p:nvPr/>
        </p:nvSpPr>
        <p:spPr>
          <a:xfrm>
            <a:off x="2095946" y="3766959"/>
            <a:ext cx="1501893" cy="355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vvic"/>
              <a:buNone/>
              <a:defRPr sz="4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s" dirty="0">
                <a:solidFill>
                  <a:schemeClr val="lt1"/>
                </a:solidFill>
              </a:rPr>
              <a:t>06</a:t>
            </a:r>
          </a:p>
        </p:txBody>
      </p:sp>
      <p:sp>
        <p:nvSpPr>
          <p:cNvPr id="32" name="Google Shape;155;p26">
            <a:extLst>
              <a:ext uri="{FF2B5EF4-FFF2-40B4-BE49-F238E27FC236}">
                <a16:creationId xmlns:a16="http://schemas.microsoft.com/office/drawing/2014/main" id="{7AA537EC-D434-5A40-8B33-DFF3A00B8214}"/>
              </a:ext>
            </a:extLst>
          </p:cNvPr>
          <p:cNvSpPr txBox="1">
            <a:spLocks/>
          </p:cNvSpPr>
          <p:nvPr/>
        </p:nvSpPr>
        <p:spPr>
          <a:xfrm>
            <a:off x="3410141" y="4214330"/>
            <a:ext cx="22518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</a:p>
        </p:txBody>
      </p:sp>
      <p:sp>
        <p:nvSpPr>
          <p:cNvPr id="33" name="Google Shape;157;p26">
            <a:extLst>
              <a:ext uri="{FF2B5EF4-FFF2-40B4-BE49-F238E27FC236}">
                <a16:creationId xmlns:a16="http://schemas.microsoft.com/office/drawing/2014/main" id="{9D3A0A71-3C62-2F4A-8B4C-B5DFA5F2E844}"/>
              </a:ext>
            </a:extLst>
          </p:cNvPr>
          <p:cNvSpPr txBox="1">
            <a:spLocks/>
          </p:cNvSpPr>
          <p:nvPr/>
        </p:nvSpPr>
        <p:spPr>
          <a:xfrm>
            <a:off x="2095945" y="4445882"/>
            <a:ext cx="1501893" cy="355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ivvic"/>
              <a:buNone/>
              <a:defRPr sz="48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Fira Sans Extra Condensed Medium"/>
              <a:buNone/>
              <a:defRPr sz="4800" b="1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lang="es" dirty="0">
                <a:solidFill>
                  <a:schemeClr val="lt1"/>
                </a:solidFill>
              </a:rPr>
              <a:t>07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F6C740B-E41C-3D4D-8538-5379F68F4E19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2</a:t>
            </a:r>
          </a:p>
        </p:txBody>
      </p:sp>
      <p:sp>
        <p:nvSpPr>
          <p:cNvPr id="21" name="Google Shape;152;p26">
            <a:extLst>
              <a:ext uri="{FF2B5EF4-FFF2-40B4-BE49-F238E27FC236}">
                <a16:creationId xmlns:a16="http://schemas.microsoft.com/office/drawing/2014/main" id="{49637467-978C-9A48-A81E-EFF494F5CAC6}"/>
              </a:ext>
            </a:extLst>
          </p:cNvPr>
          <p:cNvSpPr txBox="1">
            <a:spLocks/>
          </p:cNvSpPr>
          <p:nvPr/>
        </p:nvSpPr>
        <p:spPr>
          <a:xfrm>
            <a:off x="3410140" y="2245979"/>
            <a:ext cx="3343745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None/>
              <a:defRPr sz="1200" b="1" i="0" u="none" strike="noStrike" cap="none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Decisional Management Roles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145" grpId="0"/>
      <p:bldP spid="146" grpId="0"/>
      <p:bldP spid="148" grpId="0"/>
      <p:bldP spid="149" grpId="0"/>
      <p:bldP spid="151" grpId="0"/>
      <p:bldP spid="152" grpId="0"/>
      <p:bldP spid="154" grpId="0"/>
      <p:bldP spid="157" grpId="0"/>
      <p:bldP spid="30" grpId="0"/>
      <p:bldP spid="31" grpId="0"/>
      <p:bldP spid="32" grpId="0"/>
      <p:bldP spid="33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رابط مستقيم 2"/>
          <p:cNvCxnSpPr/>
          <p:nvPr/>
        </p:nvCxnSpPr>
        <p:spPr>
          <a:xfrm>
            <a:off x="576053" y="1179833"/>
            <a:ext cx="192024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2">
            <a:extLst>
              <a:ext uri="{FF2B5EF4-FFF2-40B4-BE49-F238E27FC236}">
                <a16:creationId xmlns:a16="http://schemas.microsoft.com/office/drawing/2014/main" id="{E47C7CC7-2DD7-F34A-BA48-6DE83BF041E0}"/>
              </a:ext>
            </a:extLst>
          </p:cNvPr>
          <p:cNvSpPr txBox="1">
            <a:spLocks/>
          </p:cNvSpPr>
          <p:nvPr/>
        </p:nvSpPr>
        <p:spPr>
          <a:xfrm>
            <a:off x="366381" y="1502768"/>
            <a:ext cx="4012558" cy="2812846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SzPct val="100000"/>
              <a:buFont typeface="Wingdings" pitchFamily="2" charset="2"/>
              <a:buChar char="Ø"/>
            </a:pPr>
            <a:r>
              <a:rPr lang="es-ES_tradnl" sz="16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As a manager,  you probably fulfill many different roles everyday.</a:t>
            </a:r>
          </a:p>
          <a:p>
            <a:pPr marL="285750" indent="-285750" algn="just">
              <a:buSzPct val="100000"/>
              <a:buFont typeface="Wingdings" pitchFamily="2" charset="2"/>
              <a:buChar char="Ø"/>
            </a:pPr>
            <a:r>
              <a:rPr lang="es-ES_tradnl" sz="16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Managers' roles fall into three basic categories: informational roles, interpersonal roles, and decisional roles.</a:t>
            </a:r>
          </a:p>
          <a:p>
            <a:pPr marL="285750" indent="-285750" algn="just">
              <a:buSzPct val="100000"/>
              <a:buFont typeface="Wingdings" pitchFamily="2" charset="2"/>
              <a:buChar char="Ø"/>
            </a:pPr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A</a:t>
            </a:r>
            <a:r>
              <a:rPr lang="es-ES_tradnl" sz="16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s well as leading your team, a manager might find </a:t>
            </a:r>
            <a:r>
              <a:rPr lang="es-ES_tradnl" sz="1600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himself</a:t>
            </a:r>
            <a:r>
              <a:rPr lang="es-ES_tradnl" sz="16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 resolving a conflict or negotiating new contracts.</a:t>
            </a:r>
          </a:p>
        </p:txBody>
      </p:sp>
      <p:sp>
        <p:nvSpPr>
          <p:cNvPr id="22" name="Google Shape;176;p28">
            <a:extLst>
              <a:ext uri="{FF2B5EF4-FFF2-40B4-BE49-F238E27FC236}">
                <a16:creationId xmlns:a16="http://schemas.microsoft.com/office/drawing/2014/main" id="{1B785AA3-A37A-714A-B7EA-E4FB60B0D4DF}"/>
              </a:ext>
            </a:extLst>
          </p:cNvPr>
          <p:cNvSpPr/>
          <p:nvPr/>
        </p:nvSpPr>
        <p:spPr>
          <a:xfrm>
            <a:off x="4843607" y="1179833"/>
            <a:ext cx="3934012" cy="35302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        </a:t>
            </a:r>
            <a:endParaRPr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334D97-5A8E-3E42-9010-C7BCC25E0C2A}"/>
              </a:ext>
            </a:extLst>
          </p:cNvPr>
          <p:cNvSpPr txBox="1"/>
          <p:nvPr/>
        </p:nvSpPr>
        <p:spPr>
          <a:xfrm>
            <a:off x="432618" y="526073"/>
            <a:ext cx="2573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</a:rPr>
              <a:t>Introduction</a:t>
            </a:r>
            <a:endParaRPr lang="en-US" sz="3200" b="1" spc="300" dirty="0">
              <a:solidFill>
                <a:schemeClr val="tx1">
                  <a:lumMod val="50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FDAA8D6-A0E2-3E49-AFFC-4C76D8217DD2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8773A9-1070-4D4C-AD0C-81A274931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43607" y="1249256"/>
            <a:ext cx="3934012" cy="346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965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>
            <a:spLocks noGrp="1"/>
          </p:cNvSpPr>
          <p:nvPr>
            <p:ph type="title" idx="2"/>
          </p:nvPr>
        </p:nvSpPr>
        <p:spPr>
          <a:xfrm>
            <a:off x="756381" y="3653808"/>
            <a:ext cx="1780500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Figurehead</a:t>
            </a:r>
            <a:endParaRPr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9" name="Google Shape;159;p27"/>
          <p:cNvSpPr txBox="1">
            <a:spLocks noGrp="1"/>
          </p:cNvSpPr>
          <p:nvPr>
            <p:ph type="title" idx="3"/>
          </p:nvPr>
        </p:nvSpPr>
        <p:spPr>
          <a:xfrm>
            <a:off x="3295304" y="3653808"/>
            <a:ext cx="2682155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Leader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1" name="Google Shape;161;p27"/>
          <p:cNvSpPr txBox="1">
            <a:spLocks noGrp="1"/>
          </p:cNvSpPr>
          <p:nvPr>
            <p:ph type="title" idx="5"/>
          </p:nvPr>
        </p:nvSpPr>
        <p:spPr>
          <a:xfrm>
            <a:off x="6389476" y="3653808"/>
            <a:ext cx="2369977" cy="50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/>
              <a:t>Liaison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9" name="Google Shape;169;p27"/>
          <p:cNvSpPr/>
          <p:nvPr/>
        </p:nvSpPr>
        <p:spPr>
          <a:xfrm>
            <a:off x="620390" y="1669399"/>
            <a:ext cx="2052482" cy="18834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7"/>
          <p:cNvSpPr/>
          <p:nvPr/>
        </p:nvSpPr>
        <p:spPr>
          <a:xfrm>
            <a:off x="3616100" y="1669400"/>
            <a:ext cx="2052482" cy="18834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7"/>
          <p:cNvSpPr/>
          <p:nvPr/>
        </p:nvSpPr>
        <p:spPr>
          <a:xfrm>
            <a:off x="6435704" y="1669399"/>
            <a:ext cx="2046391" cy="18834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46FD111-6503-D049-85F7-0255BCF50C21}"/>
              </a:ext>
            </a:extLst>
          </p:cNvPr>
          <p:cNvCxnSpPr>
            <a:cxnSpLocks/>
          </p:cNvCxnSpPr>
          <p:nvPr/>
        </p:nvCxnSpPr>
        <p:spPr>
          <a:xfrm>
            <a:off x="4006972" y="4448166"/>
            <a:ext cx="1258817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7E86F8E-9662-6B4D-A73D-CCF6E0CDD6CC}"/>
              </a:ext>
            </a:extLst>
          </p:cNvPr>
          <p:cNvCxnSpPr>
            <a:cxnSpLocks/>
          </p:cNvCxnSpPr>
          <p:nvPr/>
        </p:nvCxnSpPr>
        <p:spPr>
          <a:xfrm>
            <a:off x="6945055" y="4453863"/>
            <a:ext cx="1258817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2F341AB-9A7F-6D45-A7D1-2CD83C338A14}"/>
              </a:ext>
            </a:extLst>
          </p:cNvPr>
          <p:cNvCxnSpPr>
            <a:cxnSpLocks/>
          </p:cNvCxnSpPr>
          <p:nvPr/>
        </p:nvCxnSpPr>
        <p:spPr>
          <a:xfrm>
            <a:off x="1017222" y="4448166"/>
            <a:ext cx="1258817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F482226-291C-0F43-942F-4F70A4A94DFC}"/>
              </a:ext>
            </a:extLst>
          </p:cNvPr>
          <p:cNvSpPr txBox="1"/>
          <p:nvPr/>
        </p:nvSpPr>
        <p:spPr>
          <a:xfrm>
            <a:off x="352501" y="375441"/>
            <a:ext cx="54566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</a:schemeClr>
                </a:solidFill>
              </a:rPr>
              <a:t>Interpersonal Management Roles</a:t>
            </a:r>
          </a:p>
          <a:p>
            <a:r>
              <a:rPr lang="en-US" sz="2100" b="1" dirty="0">
                <a:solidFill>
                  <a:schemeClr val="tx1">
                    <a:lumMod val="50000"/>
                  </a:schemeClr>
                </a:solidFill>
              </a:rPr>
              <a:t>      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E544118-4067-734A-9B5F-C2AA4AD9CFD6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75B763-C44D-5D4C-8155-2F250047F5E3}"/>
              </a:ext>
            </a:extLst>
          </p:cNvPr>
          <p:cNvSpPr txBox="1"/>
          <p:nvPr/>
        </p:nvSpPr>
        <p:spPr>
          <a:xfrm>
            <a:off x="768669" y="1041473"/>
            <a:ext cx="7321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managerial roles in this category involve providing information and ideas</a:t>
            </a:r>
            <a:r>
              <a:rPr lang="en-US" dirty="0"/>
              <a:t>.</a:t>
            </a:r>
            <a:endParaRPr lang="en-LY" dirty="0"/>
          </a:p>
        </p:txBody>
      </p:sp>
      <p:pic>
        <p:nvPicPr>
          <p:cNvPr id="23" name="Picture 6" descr="What Does A Product Manager Do - Job Description, Role &amp; Responsibility">
            <a:extLst>
              <a:ext uri="{FF2B5EF4-FFF2-40B4-BE49-F238E27FC236}">
                <a16:creationId xmlns:a16="http://schemas.microsoft.com/office/drawing/2014/main" id="{666E2C44-2EE4-0449-90D6-CC27E1F47C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299"/>
          <a:stretch/>
        </p:blipFill>
        <p:spPr bwMode="auto">
          <a:xfrm>
            <a:off x="6572932" y="1782593"/>
            <a:ext cx="1771933" cy="16570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remium Vector | Company leader, business coach, executive manager pointing  on flip chart graph, cartoon flat illustration">
            <a:extLst>
              <a:ext uri="{FF2B5EF4-FFF2-40B4-BE49-F238E27FC236}">
                <a16:creationId xmlns:a16="http://schemas.microsoft.com/office/drawing/2014/main" id="{563039BB-DD8F-224A-AB25-800765D53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111" y="1782593"/>
            <a:ext cx="1774543" cy="16570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artoon business team leader Royalty Free Vector Image">
            <a:extLst>
              <a:ext uri="{FF2B5EF4-FFF2-40B4-BE49-F238E27FC236}">
                <a16:creationId xmlns:a16="http://schemas.microsoft.com/office/drawing/2014/main" id="{FA011410-4DA8-E149-AEC6-5656EA1B3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5"/>
          <a:stretch/>
        </p:blipFill>
        <p:spPr bwMode="auto">
          <a:xfrm>
            <a:off x="756381" y="1782592"/>
            <a:ext cx="1780866" cy="165706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4E491D-5C50-F848-BF4D-8D5A97B54688}"/>
              </a:ext>
            </a:extLst>
          </p:cNvPr>
          <p:cNvSpPr txBox="1"/>
          <p:nvPr/>
        </p:nvSpPr>
        <p:spPr>
          <a:xfrm>
            <a:off x="7574464" y="4782735"/>
            <a:ext cx="1538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Mindtools,2009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4245385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9" grpId="0"/>
      <p:bldP spid="161" grpId="0"/>
      <p:bldP spid="169" grpId="0" animBg="1"/>
      <p:bldP spid="170" grpId="0" animBg="1"/>
      <p:bldP spid="1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9"/>
          <p:cNvSpPr/>
          <p:nvPr/>
        </p:nvSpPr>
        <p:spPr>
          <a:xfrm rot="5400000">
            <a:off x="2437673" y="-1436012"/>
            <a:ext cx="4160019" cy="8188554"/>
          </a:xfrm>
          <a:prstGeom prst="rect">
            <a:avLst/>
          </a:prstGeom>
          <a:solidFill>
            <a:schemeClr val="accent1">
              <a:lumMod val="60000"/>
              <a:lumOff val="40000"/>
              <a:alpha val="61799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575" name="Google Shape;575;p49"/>
          <p:cNvSpPr txBox="1">
            <a:spLocks noGrp="1"/>
          </p:cNvSpPr>
          <p:nvPr>
            <p:ph type="subTitle" idx="1"/>
          </p:nvPr>
        </p:nvSpPr>
        <p:spPr>
          <a:xfrm>
            <a:off x="634122" y="2513883"/>
            <a:ext cx="3343152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Clr>
                <a:schemeClr val="tx1">
                  <a:lumMod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The managerial roles in this category involve processing information.</a:t>
            </a:r>
            <a:endParaRPr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76" name="Google Shape;576;p49"/>
          <p:cNvSpPr txBox="1">
            <a:spLocks noGrp="1"/>
          </p:cNvSpPr>
          <p:nvPr>
            <p:ph type="ctrTitle"/>
          </p:nvPr>
        </p:nvSpPr>
        <p:spPr>
          <a:xfrm>
            <a:off x="732349" y="605344"/>
            <a:ext cx="6862173" cy="84634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fontAlgn="base"/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Informational Management Roles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3F40CD2-628B-5C4D-890D-0D277C68E20F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5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9B27DD7-4FC5-1740-AD12-2FB6D14B9FC8}"/>
              </a:ext>
            </a:extLst>
          </p:cNvPr>
          <p:cNvCxnSpPr>
            <a:cxnSpLocks/>
          </p:cNvCxnSpPr>
          <p:nvPr/>
        </p:nvCxnSpPr>
        <p:spPr>
          <a:xfrm>
            <a:off x="4336610" y="2066219"/>
            <a:ext cx="0" cy="223206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DC517A5-FCD6-3D46-A745-EE1EE8BEA9B2}"/>
              </a:ext>
            </a:extLst>
          </p:cNvPr>
          <p:cNvCxnSpPr>
            <a:cxnSpLocks/>
          </p:cNvCxnSpPr>
          <p:nvPr/>
        </p:nvCxnSpPr>
        <p:spPr>
          <a:xfrm flipV="1">
            <a:off x="4333140" y="2325129"/>
            <a:ext cx="1459243" cy="75609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D55C3B4-0D98-5B4A-92C9-47ECAB216695}"/>
              </a:ext>
            </a:extLst>
          </p:cNvPr>
          <p:cNvCxnSpPr>
            <a:cxnSpLocks/>
          </p:cNvCxnSpPr>
          <p:nvPr/>
        </p:nvCxnSpPr>
        <p:spPr>
          <a:xfrm>
            <a:off x="4336610" y="3079297"/>
            <a:ext cx="1549267" cy="149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38B135-947E-A94D-9265-A8C4501DAFCD}"/>
              </a:ext>
            </a:extLst>
          </p:cNvPr>
          <p:cNvCxnSpPr>
            <a:cxnSpLocks/>
          </p:cNvCxnSpPr>
          <p:nvPr/>
        </p:nvCxnSpPr>
        <p:spPr>
          <a:xfrm>
            <a:off x="4348447" y="3094223"/>
            <a:ext cx="1495318" cy="74116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Google Shape;575;p49">
            <a:extLst>
              <a:ext uri="{FF2B5EF4-FFF2-40B4-BE49-F238E27FC236}">
                <a16:creationId xmlns:a16="http://schemas.microsoft.com/office/drawing/2014/main" id="{3428F9BB-D4B5-0746-AE85-3F753D31E603}"/>
              </a:ext>
            </a:extLst>
          </p:cNvPr>
          <p:cNvSpPr txBox="1">
            <a:spLocks/>
          </p:cNvSpPr>
          <p:nvPr/>
        </p:nvSpPr>
        <p:spPr>
          <a:xfrm>
            <a:off x="5962087" y="2126358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Monitor</a:t>
            </a:r>
          </a:p>
        </p:txBody>
      </p:sp>
      <p:sp>
        <p:nvSpPr>
          <p:cNvPr id="44" name="Google Shape;575;p49">
            <a:extLst>
              <a:ext uri="{FF2B5EF4-FFF2-40B4-BE49-F238E27FC236}">
                <a16:creationId xmlns:a16="http://schemas.microsoft.com/office/drawing/2014/main" id="{EAED1518-EF55-CD4A-98E5-EE9BF40A993F}"/>
              </a:ext>
            </a:extLst>
          </p:cNvPr>
          <p:cNvSpPr txBox="1">
            <a:spLocks/>
          </p:cNvSpPr>
          <p:nvPr/>
        </p:nvSpPr>
        <p:spPr>
          <a:xfrm>
            <a:off x="5965557" y="2880675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Disseminator</a:t>
            </a:r>
          </a:p>
        </p:txBody>
      </p:sp>
      <p:sp>
        <p:nvSpPr>
          <p:cNvPr id="46" name="Google Shape;575;p49">
            <a:extLst>
              <a:ext uri="{FF2B5EF4-FFF2-40B4-BE49-F238E27FC236}">
                <a16:creationId xmlns:a16="http://schemas.microsoft.com/office/drawing/2014/main" id="{4BC0C71A-C6EF-F240-B92F-6C9CA71E6309}"/>
              </a:ext>
            </a:extLst>
          </p:cNvPr>
          <p:cNvSpPr txBox="1">
            <a:spLocks/>
          </p:cNvSpPr>
          <p:nvPr/>
        </p:nvSpPr>
        <p:spPr>
          <a:xfrm>
            <a:off x="5962087" y="3636118"/>
            <a:ext cx="2585868" cy="559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dk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tamaran Thin"/>
              <a:buNone/>
              <a:defRPr sz="1200" b="0" i="0" u="none" strike="noStrike" cap="none">
                <a:solidFill>
                  <a:schemeClr val="lt1"/>
                </a:solidFill>
                <a:latin typeface="Catamaran Thin"/>
                <a:ea typeface="Catamaran Thin"/>
                <a:cs typeface="Catamaran Thin"/>
                <a:sym typeface="Catamaran Thin"/>
              </a:defRPr>
            </a:lvl9pPr>
          </a:lstStyle>
          <a:p>
            <a:pPr marL="0" indent="0">
              <a:buClr>
                <a:schemeClr val="bg1"/>
              </a:buClr>
              <a:buSzPct val="100000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Spokesperson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C8FBC1-7E16-B24C-8B0B-6F58F25A2966}"/>
              </a:ext>
            </a:extLst>
          </p:cNvPr>
          <p:cNvSpPr txBox="1"/>
          <p:nvPr/>
        </p:nvSpPr>
        <p:spPr>
          <a:xfrm>
            <a:off x="7004649" y="4393963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Mindtools, 2009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38588025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30"/>
          <p:cNvSpPr/>
          <p:nvPr/>
        </p:nvSpPr>
        <p:spPr>
          <a:xfrm>
            <a:off x="1308857" y="1916886"/>
            <a:ext cx="2281101" cy="635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55" name="Straight Connector 54"/>
          <p:cNvCxnSpPr/>
          <p:nvPr/>
        </p:nvCxnSpPr>
        <p:spPr>
          <a:xfrm>
            <a:off x="3090705" y="906694"/>
            <a:ext cx="2926384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794420" y="2080873"/>
            <a:ext cx="1309974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/>
              <a:t>Entrepreneur</a:t>
            </a:r>
            <a:endParaRPr lang="en-US" sz="1200" b="1" dirty="0">
              <a:solidFill>
                <a:schemeClr val="tx2"/>
              </a:solidFill>
              <a:latin typeface="Poppins SemiBold" charset="0"/>
              <a:ea typeface="Poppins SemiBold" charset="0"/>
              <a:cs typeface="Poppins SemiBold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9E770E-8582-3F4A-9B51-D1B005C49561}"/>
              </a:ext>
            </a:extLst>
          </p:cNvPr>
          <p:cNvSpPr txBox="1"/>
          <p:nvPr/>
        </p:nvSpPr>
        <p:spPr>
          <a:xfrm>
            <a:off x="2371496" y="302927"/>
            <a:ext cx="4613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</a:schemeClr>
                </a:solidFill>
              </a:rPr>
              <a:t>Decisional Management Roles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FD65585-9ABA-214D-ADD6-D2C67C67B220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6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A9C671-FF1E-2847-867C-2FFE9F4898D9}"/>
              </a:ext>
            </a:extLst>
          </p:cNvPr>
          <p:cNvCxnSpPr>
            <a:cxnSpLocks/>
          </p:cNvCxnSpPr>
          <p:nvPr/>
        </p:nvCxnSpPr>
        <p:spPr>
          <a:xfrm>
            <a:off x="633743" y="3060799"/>
            <a:ext cx="8089271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F80C22-0E4E-0642-9683-A6D607D06D03}"/>
              </a:ext>
            </a:extLst>
          </p:cNvPr>
          <p:cNvCxnSpPr>
            <a:cxnSpLocks/>
          </p:cNvCxnSpPr>
          <p:nvPr/>
        </p:nvCxnSpPr>
        <p:spPr>
          <a:xfrm>
            <a:off x="4572000" y="1518092"/>
            <a:ext cx="0" cy="3466749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608EA87-2D91-1047-AAFC-0648A6B538D7}"/>
              </a:ext>
            </a:extLst>
          </p:cNvPr>
          <p:cNvSpPr txBox="1"/>
          <p:nvPr/>
        </p:nvSpPr>
        <p:spPr>
          <a:xfrm>
            <a:off x="416595" y="1103475"/>
            <a:ext cx="6230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managerial roles in this category involve using information.</a:t>
            </a:r>
            <a:endParaRPr lang="en-LY" sz="1600" dirty="0"/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id="{156055EF-B9A9-084C-99E0-09DBE4EA3EE9}"/>
              </a:ext>
            </a:extLst>
          </p:cNvPr>
          <p:cNvSpPr/>
          <p:nvPr/>
        </p:nvSpPr>
        <p:spPr>
          <a:xfrm>
            <a:off x="5506957" y="1924765"/>
            <a:ext cx="2281101" cy="635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BE285B-2BEE-8746-AA1F-6CD95D6AC476}"/>
              </a:ext>
            </a:extLst>
          </p:cNvPr>
          <p:cNvSpPr txBox="1"/>
          <p:nvPr/>
        </p:nvSpPr>
        <p:spPr>
          <a:xfrm>
            <a:off x="5679934" y="2088752"/>
            <a:ext cx="1935146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/>
              <a:t>Disturbance Handler</a:t>
            </a:r>
            <a:endParaRPr lang="en-US" sz="1200" b="1" dirty="0">
              <a:solidFill>
                <a:schemeClr val="tx2"/>
              </a:solidFill>
              <a:latin typeface="Poppins SemiBold" charset="0"/>
              <a:ea typeface="Poppins SemiBold" charset="0"/>
              <a:cs typeface="Poppins SemiBold" charset="0"/>
            </a:endParaRPr>
          </a:p>
        </p:txBody>
      </p:sp>
      <p:sp>
        <p:nvSpPr>
          <p:cNvPr id="30" name="Rectangle 30">
            <a:extLst>
              <a:ext uri="{FF2B5EF4-FFF2-40B4-BE49-F238E27FC236}">
                <a16:creationId xmlns:a16="http://schemas.microsoft.com/office/drawing/2014/main" id="{C1FDCFCF-4DD8-1B4C-848E-888B83B2AAB6}"/>
              </a:ext>
            </a:extLst>
          </p:cNvPr>
          <p:cNvSpPr/>
          <p:nvPr/>
        </p:nvSpPr>
        <p:spPr>
          <a:xfrm>
            <a:off x="1355943" y="3568960"/>
            <a:ext cx="2281101" cy="635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235D9E-4035-0C48-A66B-158A1DFB0A88}"/>
              </a:ext>
            </a:extLst>
          </p:cNvPr>
          <p:cNvSpPr txBox="1"/>
          <p:nvPr/>
        </p:nvSpPr>
        <p:spPr>
          <a:xfrm>
            <a:off x="1583422" y="3732947"/>
            <a:ext cx="1826142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/>
              <a:t>Resource Allocator</a:t>
            </a:r>
            <a:endParaRPr lang="en-US" sz="1200" b="1" dirty="0">
              <a:solidFill>
                <a:schemeClr val="tx2"/>
              </a:solidFill>
              <a:latin typeface="Poppins SemiBold" charset="0"/>
              <a:ea typeface="Poppins SemiBold" charset="0"/>
              <a:cs typeface="Poppins SemiBold" charset="0"/>
            </a:endParaRPr>
          </a:p>
        </p:txBody>
      </p:sp>
      <p:sp>
        <p:nvSpPr>
          <p:cNvPr id="32" name="Rectangle 30">
            <a:extLst>
              <a:ext uri="{FF2B5EF4-FFF2-40B4-BE49-F238E27FC236}">
                <a16:creationId xmlns:a16="http://schemas.microsoft.com/office/drawing/2014/main" id="{19A371C4-4836-A249-BCA1-6AB92D4EB5BB}"/>
              </a:ext>
            </a:extLst>
          </p:cNvPr>
          <p:cNvSpPr/>
          <p:nvPr/>
        </p:nvSpPr>
        <p:spPr>
          <a:xfrm>
            <a:off x="5506956" y="3568960"/>
            <a:ext cx="2281101" cy="6357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733E26-06A1-A04A-8D84-4A493035BAA5}"/>
              </a:ext>
            </a:extLst>
          </p:cNvPr>
          <p:cNvSpPr txBox="1"/>
          <p:nvPr/>
        </p:nvSpPr>
        <p:spPr>
          <a:xfrm>
            <a:off x="6107935" y="3732947"/>
            <a:ext cx="1079142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/>
              <a:t>Negotiator</a:t>
            </a:r>
            <a:endParaRPr lang="en-US" sz="1200" b="1" dirty="0">
              <a:solidFill>
                <a:schemeClr val="tx2"/>
              </a:solidFill>
              <a:latin typeface="Poppins SemiBold" charset="0"/>
              <a:ea typeface="Poppins SemiBold" charset="0"/>
              <a:cs typeface="Poppins SemiBold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3294C7-01CD-3945-8218-4306D1474179}"/>
              </a:ext>
            </a:extLst>
          </p:cNvPr>
          <p:cNvSpPr txBox="1"/>
          <p:nvPr/>
        </p:nvSpPr>
        <p:spPr>
          <a:xfrm>
            <a:off x="7462600" y="4671363"/>
            <a:ext cx="14751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Mindtools,2009</a:t>
            </a:r>
            <a:endParaRPr lang="en-LY" dirty="0"/>
          </a:p>
        </p:txBody>
      </p:sp>
    </p:spTree>
    <p:extLst>
      <p:ext uri="{BB962C8B-B14F-4D97-AF65-F5344CB8AC3E}">
        <p14:creationId xmlns:p14="http://schemas.microsoft.com/office/powerpoint/2010/main" val="878677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70" grpId="0"/>
      <p:bldP spid="26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0">
            <a:extLst>
              <a:ext uri="{FF2B5EF4-FFF2-40B4-BE49-F238E27FC236}">
                <a16:creationId xmlns:a16="http://schemas.microsoft.com/office/drawing/2014/main" id="{2DE8C1E7-3AE9-0C47-8CD8-CCE963BD8DD5}"/>
              </a:ext>
            </a:extLst>
          </p:cNvPr>
          <p:cNvSpPr/>
          <p:nvPr/>
        </p:nvSpPr>
        <p:spPr>
          <a:xfrm>
            <a:off x="453076" y="1234441"/>
            <a:ext cx="3941729" cy="34630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36" name="TextBox 35"/>
          <p:cNvSpPr txBox="1"/>
          <p:nvPr/>
        </p:nvSpPr>
        <p:spPr>
          <a:xfrm>
            <a:off x="709806" y="1999647"/>
            <a:ext cx="3229863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900" dirty="0"/>
              <a:t>"If your actions inspire others to dream more, learn more, do more and become more, you are a leader."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 algn="just"/>
            <a:r>
              <a:rPr lang="en-US" sz="2000" b="1" dirty="0"/>
              <a:t>- John Quincy Adams</a:t>
            </a:r>
          </a:p>
          <a:p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E0F9F-A2FE-024D-A5B8-48B2829C4315}"/>
              </a:ext>
            </a:extLst>
          </p:cNvPr>
          <p:cNvCxnSpPr>
            <a:cxnSpLocks/>
          </p:cNvCxnSpPr>
          <p:nvPr/>
        </p:nvCxnSpPr>
        <p:spPr>
          <a:xfrm>
            <a:off x="3712558" y="833457"/>
            <a:ext cx="1718883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6370D94-7186-C243-8B13-730101114221}"/>
              </a:ext>
            </a:extLst>
          </p:cNvPr>
          <p:cNvSpPr txBox="1"/>
          <p:nvPr/>
        </p:nvSpPr>
        <p:spPr>
          <a:xfrm>
            <a:off x="2394797" y="163114"/>
            <a:ext cx="4354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3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A Quote</a:t>
            </a:r>
          </a:p>
          <a:p>
            <a:pPr algn="ctr"/>
            <a:endParaRPr lang="en-US" sz="3000" b="1" spc="3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96B9A62-FF3A-C542-902A-632F017A4DDC}"/>
              </a:ext>
            </a:extLst>
          </p:cNvPr>
          <p:cNvSpPr/>
          <p:nvPr/>
        </p:nvSpPr>
        <p:spPr>
          <a:xfrm>
            <a:off x="8533226" y="247791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7</a:t>
            </a:r>
          </a:p>
        </p:txBody>
      </p:sp>
      <p:pic>
        <p:nvPicPr>
          <p:cNvPr id="3074" name="Picture 2" descr="How to Become a Great Leader: 7 Tips for Being a Leader - Insperity">
            <a:extLst>
              <a:ext uri="{FF2B5EF4-FFF2-40B4-BE49-F238E27FC236}">
                <a16:creationId xmlns:a16="http://schemas.microsoft.com/office/drawing/2014/main" id="{D2381C77-48E2-524C-AAC2-5E05457C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234441"/>
            <a:ext cx="3941729" cy="346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1289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/>
          <p:nvPr/>
        </p:nvSpPr>
        <p:spPr>
          <a:xfrm>
            <a:off x="4490104" y="1222743"/>
            <a:ext cx="4653896" cy="3306727"/>
          </a:xfrm>
          <a:prstGeom prst="rect">
            <a:avLst/>
          </a:prstGeom>
          <a:solidFill>
            <a:schemeClr val="accent1">
              <a:lumMod val="40000"/>
              <a:lumOff val="60000"/>
              <a:alpha val="584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7"/>
          <p:cNvSpPr txBox="1">
            <a:spLocks noGrp="1"/>
          </p:cNvSpPr>
          <p:nvPr>
            <p:ph type="subTitle" idx="1"/>
          </p:nvPr>
        </p:nvSpPr>
        <p:spPr>
          <a:xfrm flipH="1">
            <a:off x="527522" y="2406220"/>
            <a:ext cx="3498000" cy="19954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SzPts val="1100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To sum up,  the ten roles of managers are divided into three categories which are</a:t>
            </a:r>
            <a:r>
              <a:rPr lang="ar-SA" sz="1500" b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:</a:t>
            </a:r>
            <a:endParaRPr lang="en-US" sz="1500" b="1" dirty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marL="0" indent="0" algn="just">
              <a:buSzPts val="1100"/>
            </a:pPr>
            <a:endParaRPr lang="ar-SA" sz="15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  <a:p>
            <a:pPr marL="285750" indent="-285750" algn="just">
              <a:buSzPct val="8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Interpersonal Roles.</a:t>
            </a:r>
          </a:p>
          <a:p>
            <a:pPr marL="285750" indent="-285750" algn="just">
              <a:buSzPct val="8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Informational Roles.</a:t>
            </a:r>
          </a:p>
          <a:p>
            <a:pPr marL="285750" indent="-285750" algn="just">
              <a:buSzPct val="8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Decisional Roles.</a:t>
            </a:r>
          </a:p>
        </p:txBody>
      </p:sp>
      <p:sp>
        <p:nvSpPr>
          <p:cNvPr id="166" name="Google Shape;166;p27"/>
          <p:cNvSpPr txBox="1">
            <a:spLocks noGrp="1"/>
          </p:cNvSpPr>
          <p:nvPr>
            <p:ph type="title"/>
          </p:nvPr>
        </p:nvSpPr>
        <p:spPr>
          <a:xfrm>
            <a:off x="527522" y="1431899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200" dirty="0">
                <a:solidFill>
                  <a:schemeClr val="tx1">
                    <a:lumMod val="75000"/>
                  </a:schemeClr>
                </a:solidFill>
              </a:rPr>
              <a:t>Conclusion</a:t>
            </a:r>
            <a:endParaRPr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68" name="Google Shape;168;p27"/>
          <p:cNvSpPr/>
          <p:nvPr/>
        </p:nvSpPr>
        <p:spPr>
          <a:xfrm>
            <a:off x="0" y="1222742"/>
            <a:ext cx="362100" cy="3306727"/>
          </a:xfrm>
          <a:prstGeom prst="rect">
            <a:avLst/>
          </a:prstGeom>
          <a:solidFill>
            <a:schemeClr val="accent1">
              <a:lumMod val="40000"/>
              <a:lumOff val="60000"/>
              <a:alpha val="584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C5B9BA8-60DC-5948-92B8-B5346A5EF8C9}"/>
              </a:ext>
            </a:extLst>
          </p:cNvPr>
          <p:cNvSpPr/>
          <p:nvPr/>
        </p:nvSpPr>
        <p:spPr>
          <a:xfrm>
            <a:off x="8649767" y="247791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8</a:t>
            </a:r>
          </a:p>
        </p:txBody>
      </p:sp>
      <p:pic>
        <p:nvPicPr>
          <p:cNvPr id="4098" name="Picture 2" descr="Leadership advice | Hudson">
            <a:extLst>
              <a:ext uri="{FF2B5EF4-FFF2-40B4-BE49-F238E27FC236}">
                <a16:creationId xmlns:a16="http://schemas.microsoft.com/office/drawing/2014/main" id="{286BB6B9-4B64-2941-8CCC-CD6FCFCC0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753" y="1431899"/>
            <a:ext cx="4391247" cy="28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2"/>
          <p:cNvSpPr/>
          <p:nvPr/>
        </p:nvSpPr>
        <p:spPr>
          <a:xfrm rot="5400000">
            <a:off x="-752200" y="2013850"/>
            <a:ext cx="4059900" cy="1115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32"/>
          <p:cNvSpPr txBox="1">
            <a:spLocks noGrp="1"/>
          </p:cNvSpPr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REFERNCES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224" name="Google Shape;224;p32"/>
          <p:cNvSpPr txBox="1">
            <a:spLocks noGrp="1"/>
          </p:cNvSpPr>
          <p:nvPr>
            <p:ph type="subTitle" idx="1"/>
          </p:nvPr>
        </p:nvSpPr>
        <p:spPr>
          <a:xfrm>
            <a:off x="1977930" y="1668968"/>
            <a:ext cx="6182663" cy="3966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spcAft>
                <a:spcPts val="1600"/>
              </a:spcAft>
              <a:buSzPct val="9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mindtools. “Mintzberg’s Management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RolesIdentifying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the Roles Managers Play.”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Mindtools.com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, 2009,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www.mindtools.com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/pages/article/management-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roles.htm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marL="285750" lvl="0" indent="-285750">
              <a:spcAft>
                <a:spcPts val="1600"/>
              </a:spcAft>
              <a:buSzPct val="90000"/>
              <a:buFont typeface="Courier New" panose="02070309020205020404" pitchFamily="49" charset="0"/>
              <a:buChar char="o"/>
            </a:pP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spcAft>
                <a:spcPts val="1600"/>
              </a:spcAft>
              <a:buSzPct val="90000"/>
              <a:buFont typeface="Courier New" panose="02070309020205020404" pitchFamily="49" charset="0"/>
              <a:buChar char="o"/>
            </a:pPr>
            <a:endParaRPr lang="en-US" sz="1300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spcAft>
                <a:spcPts val="1600"/>
              </a:spcAft>
              <a:buSzPct val="90000"/>
            </a:pPr>
            <a:r>
              <a:rPr lang="en-US" sz="1300" dirty="0">
                <a:solidFill>
                  <a:schemeClr val="tx1">
                    <a:lumMod val="50000"/>
                  </a:schemeClr>
                </a:solidFill>
              </a:rPr>
              <a:t>‌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CC0160D-03CE-A74C-B458-0D25554A286E}"/>
              </a:ext>
            </a:extLst>
          </p:cNvPr>
          <p:cNvSpPr/>
          <p:nvPr/>
        </p:nvSpPr>
        <p:spPr>
          <a:xfrm>
            <a:off x="8654903" y="167326"/>
            <a:ext cx="264187" cy="26604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A16685"/>
      </a:accent1>
      <a:accent2>
        <a:srgbClr val="212121"/>
      </a:accent2>
      <a:accent3>
        <a:srgbClr val="D4AFC3"/>
      </a:accent3>
      <a:accent4>
        <a:srgbClr val="AD3E79"/>
      </a:accent4>
      <a:accent5>
        <a:srgbClr val="CF6DA1"/>
      </a:accent5>
      <a:accent6>
        <a:srgbClr val="6E3855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2831</TotalTime>
  <Words>242</Words>
  <Application>Microsoft Office PowerPoint</Application>
  <PresentationFormat>On-screen Show (16:9)</PresentationFormat>
  <Paragraphs>84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Poppins Light</vt:lpstr>
      <vt:lpstr>Poppins SemiBold</vt:lpstr>
      <vt:lpstr>Calibri</vt:lpstr>
      <vt:lpstr>Courier New</vt:lpstr>
      <vt:lpstr>Wingdings</vt:lpstr>
      <vt:lpstr>Arial</vt:lpstr>
      <vt:lpstr>Livvic</vt:lpstr>
      <vt:lpstr>Lato Black</vt:lpstr>
      <vt:lpstr>Raleway Black</vt:lpstr>
      <vt:lpstr>Raleway Light</vt:lpstr>
      <vt:lpstr>Catamaran Thin</vt:lpstr>
      <vt:lpstr>Open Sans Light</vt:lpstr>
      <vt:lpstr>Fira Sans Extra Condensed Medium</vt:lpstr>
      <vt:lpstr>Engineering Project Proposal by Slidesgo</vt:lpstr>
      <vt:lpstr>PowerPoint Presentation</vt:lpstr>
      <vt:lpstr>TABLE OF CONTENTS</vt:lpstr>
      <vt:lpstr>PowerPoint Presentation</vt:lpstr>
      <vt:lpstr>Figurehead</vt:lpstr>
      <vt:lpstr>Informational Management Roles</vt:lpstr>
      <vt:lpstr>PowerPoint Presentation</vt:lpstr>
      <vt:lpstr>PowerPoint Presentation</vt:lpstr>
      <vt:lpstr>Conclusion</vt:lpstr>
      <vt:lpstr>REFERNCES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PROJECT PROPOSAL</dc:title>
  <cp:lastModifiedBy>Maher Fattouh</cp:lastModifiedBy>
  <cp:revision>145</cp:revision>
  <dcterms:modified xsi:type="dcterms:W3CDTF">2022-05-25T09:24:54Z</dcterms:modified>
</cp:coreProperties>
</file>