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338" r:id="rId3"/>
    <p:sldId id="343" r:id="rId4"/>
    <p:sldId id="342" r:id="rId5"/>
    <p:sldId id="344" r:id="rId6"/>
    <p:sldId id="345" r:id="rId7"/>
    <p:sldId id="257" r:id="rId8"/>
    <p:sldId id="258" r:id="rId9"/>
    <p:sldId id="346" r:id="rId10"/>
    <p:sldId id="265" r:id="rId11"/>
    <p:sldId id="267" r:id="rId12"/>
    <p:sldId id="268" r:id="rId13"/>
    <p:sldId id="269" r:id="rId14"/>
    <p:sldId id="270" r:id="rId15"/>
    <p:sldId id="347" r:id="rId16"/>
    <p:sldId id="348" r:id="rId17"/>
    <p:sldId id="266" r:id="rId18"/>
    <p:sldId id="349" r:id="rId19"/>
    <p:sldId id="351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353" r:id="rId29"/>
    <p:sldId id="354" r:id="rId30"/>
    <p:sldId id="352" r:id="rId31"/>
    <p:sldId id="279" r:id="rId32"/>
    <p:sldId id="280" r:id="rId33"/>
    <p:sldId id="281" r:id="rId34"/>
    <p:sldId id="282" r:id="rId35"/>
    <p:sldId id="284" r:id="rId36"/>
    <p:sldId id="285" r:id="rId37"/>
    <p:sldId id="283" r:id="rId38"/>
    <p:sldId id="290" r:id="rId39"/>
    <p:sldId id="289" r:id="rId40"/>
    <p:sldId id="288" r:id="rId41"/>
    <p:sldId id="291" r:id="rId42"/>
    <p:sldId id="298" r:id="rId43"/>
    <p:sldId id="299" r:id="rId44"/>
    <p:sldId id="287" r:id="rId45"/>
    <p:sldId id="292" r:id="rId46"/>
    <p:sldId id="293" r:id="rId47"/>
    <p:sldId id="294" r:id="rId48"/>
    <p:sldId id="295" r:id="rId49"/>
    <p:sldId id="300" r:id="rId50"/>
    <p:sldId id="296" r:id="rId51"/>
    <p:sldId id="297" r:id="rId52"/>
    <p:sldId id="286" r:id="rId53"/>
    <p:sldId id="263" r:id="rId54"/>
    <p:sldId id="264" r:id="rId55"/>
    <p:sldId id="262" r:id="rId56"/>
    <p:sldId id="259" r:id="rId57"/>
    <p:sldId id="301" r:id="rId58"/>
    <p:sldId id="261" r:id="rId59"/>
    <p:sldId id="260" r:id="rId60"/>
    <p:sldId id="308" r:id="rId61"/>
    <p:sldId id="302" r:id="rId62"/>
    <p:sldId id="304" r:id="rId63"/>
    <p:sldId id="303" r:id="rId64"/>
    <p:sldId id="305" r:id="rId65"/>
    <p:sldId id="306" r:id="rId66"/>
    <p:sldId id="355" r:id="rId67"/>
    <p:sldId id="307" r:id="rId68"/>
    <p:sldId id="309" r:id="rId69"/>
    <p:sldId id="310" r:id="rId70"/>
    <p:sldId id="311" r:id="rId71"/>
    <p:sldId id="312" r:id="rId72"/>
    <p:sldId id="313" r:id="rId73"/>
    <p:sldId id="314" r:id="rId74"/>
    <p:sldId id="315" r:id="rId75"/>
    <p:sldId id="316" r:id="rId76"/>
    <p:sldId id="317" r:id="rId77"/>
    <p:sldId id="319" r:id="rId78"/>
    <p:sldId id="320" r:id="rId79"/>
    <p:sldId id="321" r:id="rId80"/>
    <p:sldId id="322" r:id="rId81"/>
    <p:sldId id="357" r:id="rId82"/>
    <p:sldId id="358" r:id="rId83"/>
    <p:sldId id="359" r:id="rId84"/>
    <p:sldId id="362" r:id="rId85"/>
    <p:sldId id="360" r:id="rId86"/>
    <p:sldId id="361" r:id="rId87"/>
    <p:sldId id="363" r:id="rId88"/>
    <p:sldId id="323" r:id="rId89"/>
    <p:sldId id="325" r:id="rId90"/>
    <p:sldId id="326" r:id="rId91"/>
    <p:sldId id="364" r:id="rId92"/>
    <p:sldId id="365" r:id="rId93"/>
    <p:sldId id="327" r:id="rId94"/>
    <p:sldId id="328" r:id="rId95"/>
    <p:sldId id="329" r:id="rId96"/>
    <p:sldId id="331" r:id="rId97"/>
    <p:sldId id="356" r:id="rId98"/>
    <p:sldId id="330" r:id="rId99"/>
    <p:sldId id="332" r:id="rId100"/>
    <p:sldId id="333" r:id="rId101"/>
    <p:sldId id="334" r:id="rId102"/>
    <p:sldId id="366" r:id="rId103"/>
    <p:sldId id="335" r:id="rId104"/>
    <p:sldId id="337" r:id="rId105"/>
    <p:sldId id="336" r:id="rId106"/>
    <p:sldId id="339" r:id="rId107"/>
    <p:sldId id="340" r:id="rId108"/>
    <p:sldId id="341" r:id="rId10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312FA-6A66-4259-9DE9-902C96CC21B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78AD33C-7580-4DA3-BF5B-E57A5B89C1BA}">
      <dgm:prSet/>
      <dgm:spPr/>
      <dgm:t>
        <a:bodyPr/>
        <a:lstStyle/>
        <a:p>
          <a:pPr rtl="0"/>
          <a:r>
            <a:rPr lang="en-US" b="1" dirty="0" smtClean="0"/>
            <a:t>Color Codes Triage Tag </a:t>
          </a:r>
          <a:endParaRPr lang="en-IN" dirty="0"/>
        </a:p>
      </dgm:t>
    </dgm:pt>
    <dgm:pt modelId="{540044FA-9343-4EE8-845A-34AA04622A80}" type="parTrans" cxnId="{E34BBF8F-9927-4197-BA25-056214ED3011}">
      <dgm:prSet/>
      <dgm:spPr/>
      <dgm:t>
        <a:bodyPr/>
        <a:lstStyle/>
        <a:p>
          <a:endParaRPr lang="en-IN"/>
        </a:p>
      </dgm:t>
    </dgm:pt>
    <dgm:pt modelId="{5C8FF933-65C2-4139-956A-54CF7A3ACE06}" type="sibTrans" cxnId="{E34BBF8F-9927-4197-BA25-056214ED3011}">
      <dgm:prSet/>
      <dgm:spPr/>
      <dgm:t>
        <a:bodyPr/>
        <a:lstStyle/>
        <a:p>
          <a:endParaRPr lang="en-IN"/>
        </a:p>
      </dgm:t>
    </dgm:pt>
    <dgm:pt modelId="{FA874EC7-FBFB-4C66-B9FB-12BD9C34F981}">
      <dgm:prSet/>
      <dgm:spPr>
        <a:solidFill>
          <a:srgbClr val="FF000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RED : Most critical injury.</a:t>
          </a:r>
          <a:endParaRPr lang="en-IN" dirty="0"/>
        </a:p>
      </dgm:t>
    </dgm:pt>
    <dgm:pt modelId="{0023F836-4675-4FAD-861F-BF6CF244D2F9}" type="parTrans" cxnId="{04ECB004-F59A-4E35-A7C4-5568523DBBEF}">
      <dgm:prSet/>
      <dgm:spPr/>
      <dgm:t>
        <a:bodyPr/>
        <a:lstStyle/>
        <a:p>
          <a:endParaRPr lang="en-IN"/>
        </a:p>
      </dgm:t>
    </dgm:pt>
    <dgm:pt modelId="{1F36798D-A270-4F57-A369-F3F5D39E2404}" type="sibTrans" cxnId="{04ECB004-F59A-4E35-A7C4-5568523DBBEF}">
      <dgm:prSet/>
      <dgm:spPr/>
      <dgm:t>
        <a:bodyPr/>
        <a:lstStyle/>
        <a:p>
          <a:endParaRPr lang="en-IN"/>
        </a:p>
      </dgm:t>
    </dgm:pt>
    <dgm:pt modelId="{83995A99-E166-4058-8404-190D4ECE9765}">
      <dgm:prSet/>
      <dgm:spPr>
        <a:solidFill>
          <a:srgbClr val="FFFF0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YELLOW : Less critical injured.</a:t>
          </a:r>
          <a:endParaRPr lang="en-IN" dirty="0"/>
        </a:p>
      </dgm:t>
    </dgm:pt>
    <dgm:pt modelId="{C4FD8119-5674-49AC-9290-DECE01033617}" type="parTrans" cxnId="{DA2EC1E2-B52C-4039-9061-FDD7D42E860B}">
      <dgm:prSet/>
      <dgm:spPr/>
      <dgm:t>
        <a:bodyPr/>
        <a:lstStyle/>
        <a:p>
          <a:endParaRPr lang="en-IN"/>
        </a:p>
      </dgm:t>
    </dgm:pt>
    <dgm:pt modelId="{439165B6-5441-474B-8842-093440CF9DE5}" type="sibTrans" cxnId="{DA2EC1E2-B52C-4039-9061-FDD7D42E860B}">
      <dgm:prSet/>
      <dgm:spPr/>
      <dgm:t>
        <a:bodyPr/>
        <a:lstStyle/>
        <a:p>
          <a:endParaRPr lang="en-IN"/>
        </a:p>
      </dgm:t>
    </dgm:pt>
    <dgm:pt modelId="{2918A2D5-3576-45BD-80EB-73A7EAEA60DF}">
      <dgm:prSet/>
      <dgm:spPr>
        <a:solidFill>
          <a:srgbClr val="00B05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GREEN : No life threatened injury.</a:t>
          </a:r>
          <a:endParaRPr lang="en-IN" dirty="0"/>
        </a:p>
      </dgm:t>
    </dgm:pt>
    <dgm:pt modelId="{7D2D01CB-7911-4353-BC8D-889C6FA02CEE}" type="parTrans" cxnId="{E8916CF2-79E4-427A-BF32-3C4CE6E05A52}">
      <dgm:prSet/>
      <dgm:spPr/>
      <dgm:t>
        <a:bodyPr/>
        <a:lstStyle/>
        <a:p>
          <a:endParaRPr lang="en-IN"/>
        </a:p>
      </dgm:t>
    </dgm:pt>
    <dgm:pt modelId="{352949DE-F3DE-4866-B1C7-A44585ACE489}" type="sibTrans" cxnId="{E8916CF2-79E4-427A-BF32-3C4CE6E05A52}">
      <dgm:prSet/>
      <dgm:spPr/>
      <dgm:t>
        <a:bodyPr/>
        <a:lstStyle/>
        <a:p>
          <a:endParaRPr lang="en-IN"/>
        </a:p>
      </dgm:t>
    </dgm:pt>
    <dgm:pt modelId="{4E5C4D29-6E85-4D00-8484-0D88E65FD4E5}">
      <dgm:prSet/>
      <dgm:spPr>
        <a:solidFill>
          <a:schemeClr val="bg2">
            <a:lumMod val="50000"/>
            <a:alpha val="90000"/>
          </a:schemeClr>
        </a:solidFill>
      </dgm:spPr>
      <dgm:t>
        <a:bodyPr/>
        <a:lstStyle/>
        <a:p>
          <a:pPr rtl="0"/>
          <a:r>
            <a:rPr kumimoji="1" lang="en-US" b="1" dirty="0" smtClean="0"/>
            <a:t>BLACK : Death or obviously fatal injury.</a:t>
          </a:r>
          <a:endParaRPr kumimoji="1" lang="en-US" b="1" dirty="0"/>
        </a:p>
      </dgm:t>
    </dgm:pt>
    <dgm:pt modelId="{5691A9DC-B1CF-47BB-8A26-B5AECD76DF5B}" type="parTrans" cxnId="{0D9CC2A4-1444-4187-B0D4-01C442E5BD3F}">
      <dgm:prSet/>
      <dgm:spPr/>
      <dgm:t>
        <a:bodyPr/>
        <a:lstStyle/>
        <a:p>
          <a:endParaRPr lang="en-IN"/>
        </a:p>
      </dgm:t>
    </dgm:pt>
    <dgm:pt modelId="{F9D99519-567F-4626-8682-719B6597EB1D}" type="sibTrans" cxnId="{0D9CC2A4-1444-4187-B0D4-01C442E5BD3F}">
      <dgm:prSet/>
      <dgm:spPr/>
      <dgm:t>
        <a:bodyPr/>
        <a:lstStyle/>
        <a:p>
          <a:endParaRPr lang="en-IN"/>
        </a:p>
      </dgm:t>
    </dgm:pt>
    <dgm:pt modelId="{8E11B36E-75AD-4AF6-9567-2F72D6810BC1}" type="pres">
      <dgm:prSet presAssocID="{E81312FA-6A66-4259-9DE9-902C96CC21B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E4C61BE-FE20-488B-91F8-460412E152F1}" type="pres">
      <dgm:prSet presAssocID="{178AD33C-7580-4DA3-BF5B-E57A5B89C1BA}" presName="horFlow" presStyleCnt="0"/>
      <dgm:spPr/>
    </dgm:pt>
    <dgm:pt modelId="{E0906F1C-0B3F-4240-8284-AEF22DF36401}" type="pres">
      <dgm:prSet presAssocID="{178AD33C-7580-4DA3-BF5B-E57A5B89C1BA}" presName="bigChev" presStyleLbl="node1" presStyleIdx="0" presStyleCnt="1"/>
      <dgm:spPr/>
      <dgm:t>
        <a:bodyPr/>
        <a:lstStyle/>
        <a:p>
          <a:endParaRPr lang="en-US"/>
        </a:p>
      </dgm:t>
    </dgm:pt>
    <dgm:pt modelId="{E1B73B93-BEB2-4EB8-BD46-AACD0D01127D}" type="pres">
      <dgm:prSet presAssocID="{0023F836-4675-4FAD-861F-BF6CF244D2F9}" presName="parTrans" presStyleCnt="0"/>
      <dgm:spPr/>
    </dgm:pt>
    <dgm:pt modelId="{BA84EF68-023D-4F2F-B872-84DFD1A45FF3}" type="pres">
      <dgm:prSet presAssocID="{FA874EC7-FBFB-4C66-B9FB-12BD9C34F981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2DFABC-C13C-404E-96BF-40375B1BA5EC}" type="pres">
      <dgm:prSet presAssocID="{1F36798D-A270-4F57-A369-F3F5D39E2404}" presName="sibTrans" presStyleCnt="0"/>
      <dgm:spPr/>
    </dgm:pt>
    <dgm:pt modelId="{2C804D5F-734F-41D5-B978-89EEF69A9BDE}" type="pres">
      <dgm:prSet presAssocID="{83995A99-E166-4058-8404-190D4ECE9765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F3813-2A30-4E68-BB2B-CFDC22CFDB91}" type="pres">
      <dgm:prSet presAssocID="{439165B6-5441-474B-8842-093440CF9DE5}" presName="sibTrans" presStyleCnt="0"/>
      <dgm:spPr/>
    </dgm:pt>
    <dgm:pt modelId="{26000B18-7B92-4DA1-B0EE-71870AAE66E6}" type="pres">
      <dgm:prSet presAssocID="{2918A2D5-3576-45BD-80EB-73A7EAEA60DF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6ECDF-8525-4F54-BCC3-EC47BFAEEF8D}" type="pres">
      <dgm:prSet presAssocID="{352949DE-F3DE-4866-B1C7-A44585ACE489}" presName="sibTrans" presStyleCnt="0"/>
      <dgm:spPr/>
    </dgm:pt>
    <dgm:pt modelId="{A5E8D194-1ABB-40ED-9D2A-E5E5780CB13A}" type="pres">
      <dgm:prSet presAssocID="{4E5C4D29-6E85-4D00-8484-0D88E65FD4E5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4E8BD1-C203-410C-99CF-0CE1C3C9B194}" type="presOf" srcId="{E81312FA-6A66-4259-9DE9-902C96CC21B4}" destId="{8E11B36E-75AD-4AF6-9567-2F72D6810BC1}" srcOrd="0" destOrd="0" presId="urn:microsoft.com/office/officeart/2005/8/layout/lProcess3"/>
    <dgm:cxn modelId="{DA2EC1E2-B52C-4039-9061-FDD7D42E860B}" srcId="{178AD33C-7580-4DA3-BF5B-E57A5B89C1BA}" destId="{83995A99-E166-4058-8404-190D4ECE9765}" srcOrd="1" destOrd="0" parTransId="{C4FD8119-5674-49AC-9290-DECE01033617}" sibTransId="{439165B6-5441-474B-8842-093440CF9DE5}"/>
    <dgm:cxn modelId="{B07C44E4-1562-431D-857B-74052293723A}" type="presOf" srcId="{178AD33C-7580-4DA3-BF5B-E57A5B89C1BA}" destId="{E0906F1C-0B3F-4240-8284-AEF22DF36401}" srcOrd="0" destOrd="0" presId="urn:microsoft.com/office/officeart/2005/8/layout/lProcess3"/>
    <dgm:cxn modelId="{21C30F98-37FF-4084-B41D-09035AD2461A}" type="presOf" srcId="{4E5C4D29-6E85-4D00-8484-0D88E65FD4E5}" destId="{A5E8D194-1ABB-40ED-9D2A-E5E5780CB13A}" srcOrd="0" destOrd="0" presId="urn:microsoft.com/office/officeart/2005/8/layout/lProcess3"/>
    <dgm:cxn modelId="{7DE6BC0D-E2E6-443A-9A48-664F0CC0C537}" type="presOf" srcId="{83995A99-E166-4058-8404-190D4ECE9765}" destId="{2C804D5F-734F-41D5-B978-89EEF69A9BDE}" srcOrd="0" destOrd="0" presId="urn:microsoft.com/office/officeart/2005/8/layout/lProcess3"/>
    <dgm:cxn modelId="{E34BBF8F-9927-4197-BA25-056214ED3011}" srcId="{E81312FA-6A66-4259-9DE9-902C96CC21B4}" destId="{178AD33C-7580-4DA3-BF5B-E57A5B89C1BA}" srcOrd="0" destOrd="0" parTransId="{540044FA-9343-4EE8-845A-34AA04622A80}" sibTransId="{5C8FF933-65C2-4139-956A-54CF7A3ACE06}"/>
    <dgm:cxn modelId="{0033F39C-94B3-4FEF-AADD-7EF6B5B44D78}" type="presOf" srcId="{2918A2D5-3576-45BD-80EB-73A7EAEA60DF}" destId="{26000B18-7B92-4DA1-B0EE-71870AAE66E6}" srcOrd="0" destOrd="0" presId="urn:microsoft.com/office/officeart/2005/8/layout/lProcess3"/>
    <dgm:cxn modelId="{E8916CF2-79E4-427A-BF32-3C4CE6E05A52}" srcId="{178AD33C-7580-4DA3-BF5B-E57A5B89C1BA}" destId="{2918A2D5-3576-45BD-80EB-73A7EAEA60DF}" srcOrd="2" destOrd="0" parTransId="{7D2D01CB-7911-4353-BC8D-889C6FA02CEE}" sibTransId="{352949DE-F3DE-4866-B1C7-A44585ACE489}"/>
    <dgm:cxn modelId="{0D9CC2A4-1444-4187-B0D4-01C442E5BD3F}" srcId="{178AD33C-7580-4DA3-BF5B-E57A5B89C1BA}" destId="{4E5C4D29-6E85-4D00-8484-0D88E65FD4E5}" srcOrd="3" destOrd="0" parTransId="{5691A9DC-B1CF-47BB-8A26-B5AECD76DF5B}" sibTransId="{F9D99519-567F-4626-8682-719B6597EB1D}"/>
    <dgm:cxn modelId="{69DBEBAD-E526-4DE8-9EB6-4BA4EA8CD926}" type="presOf" srcId="{FA874EC7-FBFB-4C66-B9FB-12BD9C34F981}" destId="{BA84EF68-023D-4F2F-B872-84DFD1A45FF3}" srcOrd="0" destOrd="0" presId="urn:microsoft.com/office/officeart/2005/8/layout/lProcess3"/>
    <dgm:cxn modelId="{04ECB004-F59A-4E35-A7C4-5568523DBBEF}" srcId="{178AD33C-7580-4DA3-BF5B-E57A5B89C1BA}" destId="{FA874EC7-FBFB-4C66-B9FB-12BD9C34F981}" srcOrd="0" destOrd="0" parTransId="{0023F836-4675-4FAD-861F-BF6CF244D2F9}" sibTransId="{1F36798D-A270-4F57-A369-F3F5D39E2404}"/>
    <dgm:cxn modelId="{E5D262F4-EACF-4773-9AA0-7831A1FF44CE}" type="presParOf" srcId="{8E11B36E-75AD-4AF6-9567-2F72D6810BC1}" destId="{9E4C61BE-FE20-488B-91F8-460412E152F1}" srcOrd="0" destOrd="0" presId="urn:microsoft.com/office/officeart/2005/8/layout/lProcess3"/>
    <dgm:cxn modelId="{F9A0F356-FC1B-4316-936C-67C737B97108}" type="presParOf" srcId="{9E4C61BE-FE20-488B-91F8-460412E152F1}" destId="{E0906F1C-0B3F-4240-8284-AEF22DF36401}" srcOrd="0" destOrd="0" presId="urn:microsoft.com/office/officeart/2005/8/layout/lProcess3"/>
    <dgm:cxn modelId="{31828C8E-AF2B-4242-B781-85EDAC505D49}" type="presParOf" srcId="{9E4C61BE-FE20-488B-91F8-460412E152F1}" destId="{E1B73B93-BEB2-4EB8-BD46-AACD0D01127D}" srcOrd="1" destOrd="0" presId="urn:microsoft.com/office/officeart/2005/8/layout/lProcess3"/>
    <dgm:cxn modelId="{0087637E-5C09-4A2C-928C-8BE96D8C61E8}" type="presParOf" srcId="{9E4C61BE-FE20-488B-91F8-460412E152F1}" destId="{BA84EF68-023D-4F2F-B872-84DFD1A45FF3}" srcOrd="2" destOrd="0" presId="urn:microsoft.com/office/officeart/2005/8/layout/lProcess3"/>
    <dgm:cxn modelId="{15C91797-EEB6-40D0-B07E-9BE870FF449B}" type="presParOf" srcId="{9E4C61BE-FE20-488B-91F8-460412E152F1}" destId="{FE2DFABC-C13C-404E-96BF-40375B1BA5EC}" srcOrd="3" destOrd="0" presId="urn:microsoft.com/office/officeart/2005/8/layout/lProcess3"/>
    <dgm:cxn modelId="{521DEA78-F834-4D61-B26D-FD823A7AF9AC}" type="presParOf" srcId="{9E4C61BE-FE20-488B-91F8-460412E152F1}" destId="{2C804D5F-734F-41D5-B978-89EEF69A9BDE}" srcOrd="4" destOrd="0" presId="urn:microsoft.com/office/officeart/2005/8/layout/lProcess3"/>
    <dgm:cxn modelId="{04DBDFF0-8A19-4502-882E-F910F701E815}" type="presParOf" srcId="{9E4C61BE-FE20-488B-91F8-460412E152F1}" destId="{BD7F3813-2A30-4E68-BB2B-CFDC22CFDB91}" srcOrd="5" destOrd="0" presId="urn:microsoft.com/office/officeart/2005/8/layout/lProcess3"/>
    <dgm:cxn modelId="{5ED4C3A3-48CE-461C-9D69-B90134E89A1C}" type="presParOf" srcId="{9E4C61BE-FE20-488B-91F8-460412E152F1}" destId="{26000B18-7B92-4DA1-B0EE-71870AAE66E6}" srcOrd="6" destOrd="0" presId="urn:microsoft.com/office/officeart/2005/8/layout/lProcess3"/>
    <dgm:cxn modelId="{725DF63B-83F8-45BE-9115-9B41253C2E80}" type="presParOf" srcId="{9E4C61BE-FE20-488B-91F8-460412E152F1}" destId="{F096ECDF-8525-4F54-BCC3-EC47BFAEEF8D}" srcOrd="7" destOrd="0" presId="urn:microsoft.com/office/officeart/2005/8/layout/lProcess3"/>
    <dgm:cxn modelId="{D59D7C2C-0CE0-43C6-8938-B4B5D4FF786E}" type="presParOf" srcId="{9E4C61BE-FE20-488B-91F8-460412E152F1}" destId="{A5E8D194-1ABB-40ED-9D2A-E5E5780CB13A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08F85-19F8-4FDE-9739-0CB87198DDB5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LY"/>
        </a:p>
      </dgm:t>
    </dgm:pt>
    <dgm:pt modelId="{D0E6994B-F80E-4952-95E6-C6A3677F60D5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u="none" dirty="0">
            <a:solidFill>
              <a:schemeClr val="tx1"/>
            </a:solidFill>
          </a:endParaRPr>
        </a:p>
      </dgm:t>
    </dgm:pt>
    <dgm:pt modelId="{1D19F6CF-0B80-419D-BCEA-AD5EFF444EF8}" type="par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8A7A5DA4-4560-4E08-83D5-5D54F273F4F7}" type="sib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22B2FBB9-6F19-4173-8899-4F20E0FD2BB9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u="none" dirty="0">
            <a:solidFill>
              <a:schemeClr val="tx1"/>
            </a:solidFill>
          </a:endParaRPr>
        </a:p>
      </dgm:t>
    </dgm:pt>
    <dgm:pt modelId="{026B6E00-C0B2-4242-BFE3-5E70FEE7CF2C}" type="par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2DD7ADA6-F664-4D01-B5E0-D2825EF14C8D}" type="sib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F70BA947-92CD-4231-8EF7-120B4BEE43A0}">
      <dgm:prSet phldrT="[نص]" custT="1"/>
      <dgm:spPr/>
      <dgm:t>
        <a:bodyPr/>
        <a:lstStyle/>
        <a:p>
          <a:pPr algn="ctr" rtl="0"/>
          <a:r>
            <a:rPr lang="en-US" sz="1800" b="1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dirty="0">
            <a:solidFill>
              <a:schemeClr val="tx1"/>
            </a:solidFill>
            <a:latin typeface="Bookman Old Style" pitchFamily="18" charset="0"/>
          </a:endParaRPr>
        </a:p>
      </dgm:t>
    </dgm:pt>
    <dgm:pt modelId="{E45C10A0-EC44-45C6-913B-902DE5620799}" type="par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955EC038-0184-4D4F-995A-954EB03E1650}" type="sib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2F37C492-C616-417C-BB65-0D875990C96D}">
      <dgm:prSet/>
      <dgm:spPr/>
      <dgm:t>
        <a:bodyPr/>
        <a:lstStyle/>
        <a:p>
          <a:pPr rtl="1"/>
          <a:endParaRPr lang="ar-LY" dirty="0"/>
        </a:p>
      </dgm:t>
    </dgm:pt>
    <dgm:pt modelId="{6CF5C3B5-2705-4C74-A9CD-D712A6E9E68E}" type="par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40C2E6E2-AB08-4F1B-ACDC-FDF060F41972}" type="sib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BDC4EA3F-5438-4EA2-B280-AB83359F262C}">
      <dgm:prSet custT="1"/>
      <dgm:spPr/>
      <dgm:t>
        <a:bodyPr/>
        <a:lstStyle/>
        <a:p>
          <a:pPr rtl="1"/>
          <a:r>
            <a:rPr lang="en-US" altLang="en-US" sz="1800" b="1" u="none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gm:t>
    </dgm:pt>
    <dgm:pt modelId="{84A4F396-5568-4AFA-AE6E-F2B7ADBDE6FD}" type="par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9485FF60-E10F-4507-B623-9052C2016270}" type="sib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33626762-7277-4AC5-B7E6-5F35D709E868}" type="pres">
      <dgm:prSet presAssocID="{22D08F85-19F8-4FDE-9739-0CB87198DDB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A3A6BE6-9953-4565-A204-EBDFEAE75842}" type="pres">
      <dgm:prSet presAssocID="{D0E6994B-F80E-4952-95E6-C6A3677F60D5}" presName="composite" presStyleCnt="0"/>
      <dgm:spPr/>
    </dgm:pt>
    <dgm:pt modelId="{E3F7530D-091A-43BF-B90F-986A83E7669F}" type="pres">
      <dgm:prSet presAssocID="{D0E6994B-F80E-4952-95E6-C6A3677F60D5}" presName="bentUpArrow1" presStyleLbl="alignImgPlace1" presStyleIdx="0" presStyleCnt="3"/>
      <dgm:spPr/>
    </dgm:pt>
    <dgm:pt modelId="{F1521A2F-B212-47BE-B4D2-C50B42A8761D}" type="pres">
      <dgm:prSet presAssocID="{D0E6994B-F80E-4952-95E6-C6A3677F60D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59F44C5-0971-4F33-940D-6783F41728B6}" type="pres">
      <dgm:prSet presAssocID="{D0E6994B-F80E-4952-95E6-C6A3677F60D5}" presName="ChildText" presStyleLbl="revTx" presStyleIdx="0" presStyleCnt="4" custLinFactX="-200000" custLinFactY="100000" custLinFactNeighborX="-255949" custLinFactNeighborY="1218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F326D70E-C1A5-4A38-944F-CE3545F56844}" type="pres">
      <dgm:prSet presAssocID="{8A7A5DA4-4560-4E08-83D5-5D54F273F4F7}" presName="sibTrans" presStyleCnt="0"/>
      <dgm:spPr/>
    </dgm:pt>
    <dgm:pt modelId="{F71324C0-72D8-4626-9CA0-B490B07B6730}" type="pres">
      <dgm:prSet presAssocID="{2F37C492-C616-417C-BB65-0D875990C96D}" presName="composite" presStyleCnt="0"/>
      <dgm:spPr/>
    </dgm:pt>
    <dgm:pt modelId="{0F212FD5-B3FF-4EC8-A04E-F4FA3359C4CC}" type="pres">
      <dgm:prSet presAssocID="{2F37C492-C616-417C-BB65-0D875990C96D}" presName="bentUpArrow1" presStyleLbl="alignImgPlace1" presStyleIdx="1" presStyleCnt="3"/>
      <dgm:spPr/>
    </dgm:pt>
    <dgm:pt modelId="{93F8055D-5C9A-44A5-8C33-383939346C6E}" type="pres">
      <dgm:prSet presAssocID="{2F37C492-C616-417C-BB65-0D875990C96D}" presName="ParentText" presStyleLbl="node1" presStyleIdx="1" presStyleCnt="4" custScaleX="121933" custLinFactX="97094" custLinFactY="100000" custLinFactNeighborX="100000" custLinFactNeighborY="1193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0AEE6E5A-16D0-4E4F-9B5D-880545697460}" type="pres">
      <dgm:prSet presAssocID="{2F37C492-C616-417C-BB65-0D875990C96D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36AA2B5B-AEEF-4E00-AC6B-4BF51FF7595B}" type="pres">
      <dgm:prSet presAssocID="{40C2E6E2-AB08-4F1B-ACDC-FDF060F41972}" presName="sibTrans" presStyleCnt="0"/>
      <dgm:spPr/>
    </dgm:pt>
    <dgm:pt modelId="{C7E3CC20-310A-4288-A682-75275CD4B886}" type="pres">
      <dgm:prSet presAssocID="{BDC4EA3F-5438-4EA2-B280-AB83359F262C}" presName="composite" presStyleCnt="0"/>
      <dgm:spPr/>
    </dgm:pt>
    <dgm:pt modelId="{F6E61D0A-EC92-4CD3-9358-AF8832A63F2A}" type="pres">
      <dgm:prSet presAssocID="{BDC4EA3F-5438-4EA2-B280-AB83359F262C}" presName="bentUpArrow1" presStyleLbl="alignImgPlace1" presStyleIdx="2" presStyleCnt="3"/>
      <dgm:spPr/>
    </dgm:pt>
    <dgm:pt modelId="{00B498A5-006C-4BEC-A4F7-C5CD3473A391}" type="pres">
      <dgm:prSet presAssocID="{BDC4EA3F-5438-4EA2-B280-AB83359F262C}" presName="ParentText" presStyleLbl="node1" presStyleIdx="2" presStyleCnt="4" custScaleX="155593" custLinFactY="-21955" custLinFactNeighborX="-83826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E4AD3-B527-4D40-A9E7-13E6681DC9AC}" type="pres">
      <dgm:prSet presAssocID="{BDC4EA3F-5438-4EA2-B280-AB83359F262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3BD0BB7-308F-4DC0-A9AB-41134D00A06A}" type="pres">
      <dgm:prSet presAssocID="{9485FF60-E10F-4507-B623-9052C2016270}" presName="sibTrans" presStyleCnt="0"/>
      <dgm:spPr/>
    </dgm:pt>
    <dgm:pt modelId="{005FB7BF-B9F8-430E-87FC-A7F6472FF630}" type="pres">
      <dgm:prSet presAssocID="{22B2FBB9-6F19-4173-8899-4F20E0FD2BB9}" presName="composite" presStyleCnt="0"/>
      <dgm:spPr/>
    </dgm:pt>
    <dgm:pt modelId="{59ECE53E-B2AB-423C-9F99-84AC73543F48}" type="pres">
      <dgm:prSet presAssocID="{22B2FBB9-6F19-4173-8899-4F20E0FD2BB9}" presName="ParentText" presStyleLbl="node1" presStyleIdx="3" presStyleCnt="4" custLinFactY="-8949" custLinFactNeighborX="-80065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1FFE51C-809D-4D40-A035-8AC0541F6621}" type="pres">
      <dgm:prSet presAssocID="{22B2FBB9-6F19-4173-8899-4F20E0FD2BB9}" presName="FinalChildText" presStyleLbl="revTx" presStyleIdx="3" presStyleCnt="4" custScaleX="169509" custLinFactNeighborX="-67280" custLinFactNeighborY="-1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</dgm:ptLst>
  <dgm:cxnLst>
    <dgm:cxn modelId="{FCBD387E-6907-433A-882F-119D439BD03A}" type="presOf" srcId="{22B2FBB9-6F19-4173-8899-4F20E0FD2BB9}" destId="{59ECE53E-B2AB-423C-9F99-84AC73543F48}" srcOrd="0" destOrd="0" presId="urn:microsoft.com/office/officeart/2005/8/layout/StepDownProcess"/>
    <dgm:cxn modelId="{981461AC-9EA8-4AA9-8F22-06579DFDF9DC}" type="presOf" srcId="{2F37C492-C616-417C-BB65-0D875990C96D}" destId="{93F8055D-5C9A-44A5-8C33-383939346C6E}" srcOrd="0" destOrd="0" presId="urn:microsoft.com/office/officeart/2005/8/layout/StepDownProcess"/>
    <dgm:cxn modelId="{82AB94BB-6E70-4E6B-84B1-A332C37B75B3}" srcId="{22D08F85-19F8-4FDE-9739-0CB87198DDB5}" destId="{22B2FBB9-6F19-4173-8899-4F20E0FD2BB9}" srcOrd="3" destOrd="0" parTransId="{026B6E00-C0B2-4242-BFE3-5E70FEE7CF2C}" sibTransId="{2DD7ADA6-F664-4D01-B5E0-D2825EF14C8D}"/>
    <dgm:cxn modelId="{3BD6512C-5CFE-4445-B925-8DF16C8AD96E}" type="presOf" srcId="{BDC4EA3F-5438-4EA2-B280-AB83359F262C}" destId="{00B498A5-006C-4BEC-A4F7-C5CD3473A391}" srcOrd="0" destOrd="0" presId="urn:microsoft.com/office/officeart/2005/8/layout/StepDownProcess"/>
    <dgm:cxn modelId="{EC24192B-1B5B-4919-9B0F-2A5BE6C0A6BE}" srcId="{22D08F85-19F8-4FDE-9739-0CB87198DDB5}" destId="{BDC4EA3F-5438-4EA2-B280-AB83359F262C}" srcOrd="2" destOrd="0" parTransId="{84A4F396-5568-4AFA-AE6E-F2B7ADBDE6FD}" sibTransId="{9485FF60-E10F-4507-B623-9052C2016270}"/>
    <dgm:cxn modelId="{FAD72EAA-1A95-4B15-B343-C830EFD6B766}" srcId="{22D08F85-19F8-4FDE-9739-0CB87198DDB5}" destId="{2F37C492-C616-417C-BB65-0D875990C96D}" srcOrd="1" destOrd="0" parTransId="{6CF5C3B5-2705-4C74-A9CD-D712A6E9E68E}" sibTransId="{40C2E6E2-AB08-4F1B-ACDC-FDF060F41972}"/>
    <dgm:cxn modelId="{76648D1C-B8E0-4F36-85E0-10F2E317EC02}" srcId="{22D08F85-19F8-4FDE-9739-0CB87198DDB5}" destId="{D0E6994B-F80E-4952-95E6-C6A3677F60D5}" srcOrd="0" destOrd="0" parTransId="{1D19F6CF-0B80-419D-BCEA-AD5EFF444EF8}" sibTransId="{8A7A5DA4-4560-4E08-83D5-5D54F273F4F7}"/>
    <dgm:cxn modelId="{8FED2349-AC71-495B-BC7F-7BB17F84B5C4}" type="presOf" srcId="{22D08F85-19F8-4FDE-9739-0CB87198DDB5}" destId="{33626762-7277-4AC5-B7E6-5F35D709E868}" srcOrd="0" destOrd="0" presId="urn:microsoft.com/office/officeart/2005/8/layout/StepDownProcess"/>
    <dgm:cxn modelId="{DDAE6760-5F2D-4592-AF35-5F7AEA5555E6}" srcId="{22B2FBB9-6F19-4173-8899-4F20E0FD2BB9}" destId="{F70BA947-92CD-4231-8EF7-120B4BEE43A0}" srcOrd="0" destOrd="0" parTransId="{E45C10A0-EC44-45C6-913B-902DE5620799}" sibTransId="{955EC038-0184-4D4F-995A-954EB03E1650}"/>
    <dgm:cxn modelId="{69EB4135-D488-4002-B125-9E21362ACD3A}" type="presOf" srcId="{F70BA947-92CD-4231-8EF7-120B4BEE43A0}" destId="{B1FFE51C-809D-4D40-A035-8AC0541F6621}" srcOrd="0" destOrd="0" presId="urn:microsoft.com/office/officeart/2005/8/layout/StepDownProcess"/>
    <dgm:cxn modelId="{291E325B-FDA9-48B1-8D85-468333BA24E6}" type="presOf" srcId="{D0E6994B-F80E-4952-95E6-C6A3677F60D5}" destId="{F1521A2F-B212-47BE-B4D2-C50B42A8761D}" srcOrd="0" destOrd="0" presId="urn:microsoft.com/office/officeart/2005/8/layout/StepDownProcess"/>
    <dgm:cxn modelId="{0D4CE3DB-9EDE-4114-B132-2F60F7BCCB94}" type="presParOf" srcId="{33626762-7277-4AC5-B7E6-5F35D709E868}" destId="{3A3A6BE6-9953-4565-A204-EBDFEAE75842}" srcOrd="0" destOrd="0" presId="urn:microsoft.com/office/officeart/2005/8/layout/StepDownProcess"/>
    <dgm:cxn modelId="{16934FD3-FA9D-42C9-A0A4-9DDBEF34C2EF}" type="presParOf" srcId="{3A3A6BE6-9953-4565-A204-EBDFEAE75842}" destId="{E3F7530D-091A-43BF-B90F-986A83E7669F}" srcOrd="0" destOrd="0" presId="urn:microsoft.com/office/officeart/2005/8/layout/StepDownProcess"/>
    <dgm:cxn modelId="{7CB18E2D-7C06-491F-B110-EC1E7DD1B556}" type="presParOf" srcId="{3A3A6BE6-9953-4565-A204-EBDFEAE75842}" destId="{F1521A2F-B212-47BE-B4D2-C50B42A8761D}" srcOrd="1" destOrd="0" presId="urn:microsoft.com/office/officeart/2005/8/layout/StepDownProcess"/>
    <dgm:cxn modelId="{E7A2CD26-FF48-436B-A62F-AB11B9B8F574}" type="presParOf" srcId="{3A3A6BE6-9953-4565-A204-EBDFEAE75842}" destId="{B59F44C5-0971-4F33-940D-6783F41728B6}" srcOrd="2" destOrd="0" presId="urn:microsoft.com/office/officeart/2005/8/layout/StepDownProcess"/>
    <dgm:cxn modelId="{92CEFC5C-92B9-4D69-BC93-039FC1FEEF6C}" type="presParOf" srcId="{33626762-7277-4AC5-B7E6-5F35D709E868}" destId="{F326D70E-C1A5-4A38-944F-CE3545F56844}" srcOrd="1" destOrd="0" presId="urn:microsoft.com/office/officeart/2005/8/layout/StepDownProcess"/>
    <dgm:cxn modelId="{4A2720A1-BE77-440F-A5FF-996004406B95}" type="presParOf" srcId="{33626762-7277-4AC5-B7E6-5F35D709E868}" destId="{F71324C0-72D8-4626-9CA0-B490B07B6730}" srcOrd="2" destOrd="0" presId="urn:microsoft.com/office/officeart/2005/8/layout/StepDownProcess"/>
    <dgm:cxn modelId="{77C2B3A4-F6CF-4842-AD68-287970C47B51}" type="presParOf" srcId="{F71324C0-72D8-4626-9CA0-B490B07B6730}" destId="{0F212FD5-B3FF-4EC8-A04E-F4FA3359C4CC}" srcOrd="0" destOrd="0" presId="urn:microsoft.com/office/officeart/2005/8/layout/StepDownProcess"/>
    <dgm:cxn modelId="{4634F8F8-6873-443E-AAFA-5BF33F39FDB6}" type="presParOf" srcId="{F71324C0-72D8-4626-9CA0-B490B07B6730}" destId="{93F8055D-5C9A-44A5-8C33-383939346C6E}" srcOrd="1" destOrd="0" presId="urn:microsoft.com/office/officeart/2005/8/layout/StepDownProcess"/>
    <dgm:cxn modelId="{DD80528C-2EDF-4E11-AAEE-B8198AA597C0}" type="presParOf" srcId="{F71324C0-72D8-4626-9CA0-B490B07B6730}" destId="{0AEE6E5A-16D0-4E4F-9B5D-880545697460}" srcOrd="2" destOrd="0" presId="urn:microsoft.com/office/officeart/2005/8/layout/StepDownProcess"/>
    <dgm:cxn modelId="{302EC557-302D-4D7A-93C5-AC67A0BF58AD}" type="presParOf" srcId="{33626762-7277-4AC5-B7E6-5F35D709E868}" destId="{36AA2B5B-AEEF-4E00-AC6B-4BF51FF7595B}" srcOrd="3" destOrd="0" presId="urn:microsoft.com/office/officeart/2005/8/layout/StepDownProcess"/>
    <dgm:cxn modelId="{DF76D464-23CA-44CC-9114-1FF5E69F55F7}" type="presParOf" srcId="{33626762-7277-4AC5-B7E6-5F35D709E868}" destId="{C7E3CC20-310A-4288-A682-75275CD4B886}" srcOrd="4" destOrd="0" presId="urn:microsoft.com/office/officeart/2005/8/layout/StepDownProcess"/>
    <dgm:cxn modelId="{B9328BE0-BFB1-4464-BF73-1A89B81A2225}" type="presParOf" srcId="{C7E3CC20-310A-4288-A682-75275CD4B886}" destId="{F6E61D0A-EC92-4CD3-9358-AF8832A63F2A}" srcOrd="0" destOrd="0" presId="urn:microsoft.com/office/officeart/2005/8/layout/StepDownProcess"/>
    <dgm:cxn modelId="{6E5AF3EF-7488-4980-A088-B3968B79CA09}" type="presParOf" srcId="{C7E3CC20-310A-4288-A682-75275CD4B886}" destId="{00B498A5-006C-4BEC-A4F7-C5CD3473A391}" srcOrd="1" destOrd="0" presId="urn:microsoft.com/office/officeart/2005/8/layout/StepDownProcess"/>
    <dgm:cxn modelId="{615468B6-65B8-4021-9822-82CB45425D24}" type="presParOf" srcId="{C7E3CC20-310A-4288-A682-75275CD4B886}" destId="{CA4E4AD3-B527-4D40-A9E7-13E6681DC9AC}" srcOrd="2" destOrd="0" presId="urn:microsoft.com/office/officeart/2005/8/layout/StepDownProcess"/>
    <dgm:cxn modelId="{B5EDB9A7-E1D5-4279-A250-FF7E783B5A2E}" type="presParOf" srcId="{33626762-7277-4AC5-B7E6-5F35D709E868}" destId="{83BD0BB7-308F-4DC0-A9AB-41134D00A06A}" srcOrd="5" destOrd="0" presId="urn:microsoft.com/office/officeart/2005/8/layout/StepDownProcess"/>
    <dgm:cxn modelId="{D3DE43A8-10AA-4013-BAEC-F8A9006AE0F5}" type="presParOf" srcId="{33626762-7277-4AC5-B7E6-5F35D709E868}" destId="{005FB7BF-B9F8-430E-87FC-A7F6472FF630}" srcOrd="6" destOrd="0" presId="urn:microsoft.com/office/officeart/2005/8/layout/StepDownProcess"/>
    <dgm:cxn modelId="{A6908A18-3EE9-445E-95B1-23FD7A729C03}" type="presParOf" srcId="{005FB7BF-B9F8-430E-87FC-A7F6472FF630}" destId="{59ECE53E-B2AB-423C-9F99-84AC73543F48}" srcOrd="0" destOrd="0" presId="urn:microsoft.com/office/officeart/2005/8/layout/StepDownProcess"/>
    <dgm:cxn modelId="{504D4599-0260-4899-AB5E-2A99F167E4DD}" type="presParOf" srcId="{005FB7BF-B9F8-430E-87FC-A7F6472FF630}" destId="{B1FFE51C-809D-4D40-A035-8AC0541F662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D08F85-19F8-4FDE-9739-0CB87198DDB5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LY"/>
        </a:p>
      </dgm:t>
    </dgm:pt>
    <dgm:pt modelId="{D0E6994B-F80E-4952-95E6-C6A3677F60D5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u="none" dirty="0">
            <a:solidFill>
              <a:schemeClr val="tx1"/>
            </a:solidFill>
          </a:endParaRPr>
        </a:p>
      </dgm:t>
    </dgm:pt>
    <dgm:pt modelId="{1D19F6CF-0B80-419D-BCEA-AD5EFF444EF8}" type="par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8A7A5DA4-4560-4E08-83D5-5D54F273F4F7}" type="sib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22B2FBB9-6F19-4173-8899-4F20E0FD2BB9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u="none" dirty="0">
            <a:solidFill>
              <a:schemeClr val="tx1"/>
            </a:solidFill>
          </a:endParaRPr>
        </a:p>
      </dgm:t>
    </dgm:pt>
    <dgm:pt modelId="{026B6E00-C0B2-4242-BFE3-5E70FEE7CF2C}" type="par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2DD7ADA6-F664-4D01-B5E0-D2825EF14C8D}" type="sib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F70BA947-92CD-4231-8EF7-120B4BEE43A0}">
      <dgm:prSet phldrT="[نص]" custT="1"/>
      <dgm:spPr/>
      <dgm:t>
        <a:bodyPr/>
        <a:lstStyle/>
        <a:p>
          <a:pPr algn="ctr" rtl="0"/>
          <a:r>
            <a:rPr lang="en-US" sz="1800" b="1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dirty="0">
            <a:solidFill>
              <a:schemeClr val="tx1"/>
            </a:solidFill>
            <a:latin typeface="Bookman Old Style" pitchFamily="18" charset="0"/>
          </a:endParaRPr>
        </a:p>
      </dgm:t>
    </dgm:pt>
    <dgm:pt modelId="{E45C10A0-EC44-45C6-913B-902DE5620799}" type="par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955EC038-0184-4D4F-995A-954EB03E1650}" type="sib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2F37C492-C616-417C-BB65-0D875990C96D}">
      <dgm:prSet/>
      <dgm:spPr/>
      <dgm:t>
        <a:bodyPr/>
        <a:lstStyle/>
        <a:p>
          <a:pPr rtl="1"/>
          <a:endParaRPr lang="ar-LY" dirty="0"/>
        </a:p>
      </dgm:t>
    </dgm:pt>
    <dgm:pt modelId="{6CF5C3B5-2705-4C74-A9CD-D712A6E9E68E}" type="par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40C2E6E2-AB08-4F1B-ACDC-FDF060F41972}" type="sib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BDC4EA3F-5438-4EA2-B280-AB83359F262C}">
      <dgm:prSet custT="1"/>
      <dgm:spPr/>
      <dgm:t>
        <a:bodyPr/>
        <a:lstStyle/>
        <a:p>
          <a:pPr rtl="1"/>
          <a:r>
            <a:rPr lang="en-US" altLang="en-US" sz="1800" b="1" u="none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gm:t>
    </dgm:pt>
    <dgm:pt modelId="{84A4F396-5568-4AFA-AE6E-F2B7ADBDE6FD}" type="par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9485FF60-E10F-4507-B623-9052C2016270}" type="sib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33626762-7277-4AC5-B7E6-5F35D709E868}" type="pres">
      <dgm:prSet presAssocID="{22D08F85-19F8-4FDE-9739-0CB87198DDB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A3A6BE6-9953-4565-A204-EBDFEAE75842}" type="pres">
      <dgm:prSet presAssocID="{D0E6994B-F80E-4952-95E6-C6A3677F60D5}" presName="composite" presStyleCnt="0"/>
      <dgm:spPr/>
    </dgm:pt>
    <dgm:pt modelId="{E3F7530D-091A-43BF-B90F-986A83E7669F}" type="pres">
      <dgm:prSet presAssocID="{D0E6994B-F80E-4952-95E6-C6A3677F60D5}" presName="bentUpArrow1" presStyleLbl="alignImgPlace1" presStyleIdx="0" presStyleCnt="3"/>
      <dgm:spPr/>
    </dgm:pt>
    <dgm:pt modelId="{F1521A2F-B212-47BE-B4D2-C50B42A8761D}" type="pres">
      <dgm:prSet presAssocID="{D0E6994B-F80E-4952-95E6-C6A3677F60D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59F44C5-0971-4F33-940D-6783F41728B6}" type="pres">
      <dgm:prSet presAssocID="{D0E6994B-F80E-4952-95E6-C6A3677F60D5}" presName="ChildText" presStyleLbl="revTx" presStyleIdx="0" presStyleCnt="4" custLinFactX="-200000" custLinFactY="100000" custLinFactNeighborX="-255949" custLinFactNeighborY="1218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F326D70E-C1A5-4A38-944F-CE3545F56844}" type="pres">
      <dgm:prSet presAssocID="{8A7A5DA4-4560-4E08-83D5-5D54F273F4F7}" presName="sibTrans" presStyleCnt="0"/>
      <dgm:spPr/>
    </dgm:pt>
    <dgm:pt modelId="{F71324C0-72D8-4626-9CA0-B490B07B6730}" type="pres">
      <dgm:prSet presAssocID="{2F37C492-C616-417C-BB65-0D875990C96D}" presName="composite" presStyleCnt="0"/>
      <dgm:spPr/>
    </dgm:pt>
    <dgm:pt modelId="{0F212FD5-B3FF-4EC8-A04E-F4FA3359C4CC}" type="pres">
      <dgm:prSet presAssocID="{2F37C492-C616-417C-BB65-0D875990C96D}" presName="bentUpArrow1" presStyleLbl="alignImgPlace1" presStyleIdx="1" presStyleCnt="3"/>
      <dgm:spPr/>
    </dgm:pt>
    <dgm:pt modelId="{93F8055D-5C9A-44A5-8C33-383939346C6E}" type="pres">
      <dgm:prSet presAssocID="{2F37C492-C616-417C-BB65-0D875990C96D}" presName="ParentText" presStyleLbl="node1" presStyleIdx="1" presStyleCnt="4" custScaleX="121933" custLinFactX="97094" custLinFactY="100000" custLinFactNeighborX="100000" custLinFactNeighborY="1193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0AEE6E5A-16D0-4E4F-9B5D-880545697460}" type="pres">
      <dgm:prSet presAssocID="{2F37C492-C616-417C-BB65-0D875990C96D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36AA2B5B-AEEF-4E00-AC6B-4BF51FF7595B}" type="pres">
      <dgm:prSet presAssocID="{40C2E6E2-AB08-4F1B-ACDC-FDF060F41972}" presName="sibTrans" presStyleCnt="0"/>
      <dgm:spPr/>
    </dgm:pt>
    <dgm:pt modelId="{C7E3CC20-310A-4288-A682-75275CD4B886}" type="pres">
      <dgm:prSet presAssocID="{BDC4EA3F-5438-4EA2-B280-AB83359F262C}" presName="composite" presStyleCnt="0"/>
      <dgm:spPr/>
    </dgm:pt>
    <dgm:pt modelId="{F6E61D0A-EC92-4CD3-9358-AF8832A63F2A}" type="pres">
      <dgm:prSet presAssocID="{BDC4EA3F-5438-4EA2-B280-AB83359F262C}" presName="bentUpArrow1" presStyleLbl="alignImgPlace1" presStyleIdx="2" presStyleCnt="3"/>
      <dgm:spPr/>
    </dgm:pt>
    <dgm:pt modelId="{00B498A5-006C-4BEC-A4F7-C5CD3473A391}" type="pres">
      <dgm:prSet presAssocID="{BDC4EA3F-5438-4EA2-B280-AB83359F262C}" presName="ParentText" presStyleLbl="node1" presStyleIdx="2" presStyleCnt="4" custScaleX="155593" custLinFactY="-21955" custLinFactNeighborX="-83826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E4AD3-B527-4D40-A9E7-13E6681DC9AC}" type="pres">
      <dgm:prSet presAssocID="{BDC4EA3F-5438-4EA2-B280-AB83359F262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3BD0BB7-308F-4DC0-A9AB-41134D00A06A}" type="pres">
      <dgm:prSet presAssocID="{9485FF60-E10F-4507-B623-9052C2016270}" presName="sibTrans" presStyleCnt="0"/>
      <dgm:spPr/>
    </dgm:pt>
    <dgm:pt modelId="{005FB7BF-B9F8-430E-87FC-A7F6472FF630}" type="pres">
      <dgm:prSet presAssocID="{22B2FBB9-6F19-4173-8899-4F20E0FD2BB9}" presName="composite" presStyleCnt="0"/>
      <dgm:spPr/>
    </dgm:pt>
    <dgm:pt modelId="{59ECE53E-B2AB-423C-9F99-84AC73543F48}" type="pres">
      <dgm:prSet presAssocID="{22B2FBB9-6F19-4173-8899-4F20E0FD2BB9}" presName="ParentText" presStyleLbl="node1" presStyleIdx="3" presStyleCnt="4" custLinFactY="-8949" custLinFactNeighborX="-80065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1FFE51C-809D-4D40-A035-8AC0541F6621}" type="pres">
      <dgm:prSet presAssocID="{22B2FBB9-6F19-4173-8899-4F20E0FD2BB9}" presName="FinalChildText" presStyleLbl="revTx" presStyleIdx="3" presStyleCnt="4" custScaleX="169509" custLinFactNeighborX="-67280" custLinFactNeighborY="-1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</dgm:ptLst>
  <dgm:cxnLst>
    <dgm:cxn modelId="{6742361A-3A82-489D-9E7D-9CCBF746DB7E}" type="presOf" srcId="{D0E6994B-F80E-4952-95E6-C6A3677F60D5}" destId="{F1521A2F-B212-47BE-B4D2-C50B42A8761D}" srcOrd="0" destOrd="0" presId="urn:microsoft.com/office/officeart/2005/8/layout/StepDownProcess"/>
    <dgm:cxn modelId="{DDAE6760-5F2D-4592-AF35-5F7AEA5555E6}" srcId="{22B2FBB9-6F19-4173-8899-4F20E0FD2BB9}" destId="{F70BA947-92CD-4231-8EF7-120B4BEE43A0}" srcOrd="0" destOrd="0" parTransId="{E45C10A0-EC44-45C6-913B-902DE5620799}" sibTransId="{955EC038-0184-4D4F-995A-954EB03E1650}"/>
    <dgm:cxn modelId="{76648D1C-B8E0-4F36-85E0-10F2E317EC02}" srcId="{22D08F85-19F8-4FDE-9739-0CB87198DDB5}" destId="{D0E6994B-F80E-4952-95E6-C6A3677F60D5}" srcOrd="0" destOrd="0" parTransId="{1D19F6CF-0B80-419D-BCEA-AD5EFF444EF8}" sibTransId="{8A7A5DA4-4560-4E08-83D5-5D54F273F4F7}"/>
    <dgm:cxn modelId="{5E326475-5382-4381-80B8-1B8D8751E957}" type="presOf" srcId="{22B2FBB9-6F19-4173-8899-4F20E0FD2BB9}" destId="{59ECE53E-B2AB-423C-9F99-84AC73543F48}" srcOrd="0" destOrd="0" presId="urn:microsoft.com/office/officeart/2005/8/layout/StepDownProcess"/>
    <dgm:cxn modelId="{EC24192B-1B5B-4919-9B0F-2A5BE6C0A6BE}" srcId="{22D08F85-19F8-4FDE-9739-0CB87198DDB5}" destId="{BDC4EA3F-5438-4EA2-B280-AB83359F262C}" srcOrd="2" destOrd="0" parTransId="{84A4F396-5568-4AFA-AE6E-F2B7ADBDE6FD}" sibTransId="{9485FF60-E10F-4507-B623-9052C2016270}"/>
    <dgm:cxn modelId="{FAD72EAA-1A95-4B15-B343-C830EFD6B766}" srcId="{22D08F85-19F8-4FDE-9739-0CB87198DDB5}" destId="{2F37C492-C616-417C-BB65-0D875990C96D}" srcOrd="1" destOrd="0" parTransId="{6CF5C3B5-2705-4C74-A9CD-D712A6E9E68E}" sibTransId="{40C2E6E2-AB08-4F1B-ACDC-FDF060F41972}"/>
    <dgm:cxn modelId="{A854308D-7117-40B8-9B61-C08C35BCF36F}" type="presOf" srcId="{2F37C492-C616-417C-BB65-0D875990C96D}" destId="{93F8055D-5C9A-44A5-8C33-383939346C6E}" srcOrd="0" destOrd="0" presId="urn:microsoft.com/office/officeart/2005/8/layout/StepDownProcess"/>
    <dgm:cxn modelId="{82AB94BB-6E70-4E6B-84B1-A332C37B75B3}" srcId="{22D08F85-19F8-4FDE-9739-0CB87198DDB5}" destId="{22B2FBB9-6F19-4173-8899-4F20E0FD2BB9}" srcOrd="3" destOrd="0" parTransId="{026B6E00-C0B2-4242-BFE3-5E70FEE7CF2C}" sibTransId="{2DD7ADA6-F664-4D01-B5E0-D2825EF14C8D}"/>
    <dgm:cxn modelId="{9CFFECB0-5874-4B97-980B-165D48FA9199}" type="presOf" srcId="{F70BA947-92CD-4231-8EF7-120B4BEE43A0}" destId="{B1FFE51C-809D-4D40-A035-8AC0541F6621}" srcOrd="0" destOrd="0" presId="urn:microsoft.com/office/officeart/2005/8/layout/StepDownProcess"/>
    <dgm:cxn modelId="{D202C438-B21C-4100-8B66-CD2116C7BB88}" type="presOf" srcId="{22D08F85-19F8-4FDE-9739-0CB87198DDB5}" destId="{33626762-7277-4AC5-B7E6-5F35D709E868}" srcOrd="0" destOrd="0" presId="urn:microsoft.com/office/officeart/2005/8/layout/StepDownProcess"/>
    <dgm:cxn modelId="{EC632ED5-60E6-4BBC-BB77-6AFF5E0A07B9}" type="presOf" srcId="{BDC4EA3F-5438-4EA2-B280-AB83359F262C}" destId="{00B498A5-006C-4BEC-A4F7-C5CD3473A391}" srcOrd="0" destOrd="0" presId="urn:microsoft.com/office/officeart/2005/8/layout/StepDownProcess"/>
    <dgm:cxn modelId="{72E7A552-A248-496A-8E9E-1EE61C2D124F}" type="presParOf" srcId="{33626762-7277-4AC5-B7E6-5F35D709E868}" destId="{3A3A6BE6-9953-4565-A204-EBDFEAE75842}" srcOrd="0" destOrd="0" presId="urn:microsoft.com/office/officeart/2005/8/layout/StepDownProcess"/>
    <dgm:cxn modelId="{27C1DAD1-E934-4887-9DDE-C75B008CA069}" type="presParOf" srcId="{3A3A6BE6-9953-4565-A204-EBDFEAE75842}" destId="{E3F7530D-091A-43BF-B90F-986A83E7669F}" srcOrd="0" destOrd="0" presId="urn:microsoft.com/office/officeart/2005/8/layout/StepDownProcess"/>
    <dgm:cxn modelId="{A4F276D4-0E25-4060-8E33-3E1EA1AEE436}" type="presParOf" srcId="{3A3A6BE6-9953-4565-A204-EBDFEAE75842}" destId="{F1521A2F-B212-47BE-B4D2-C50B42A8761D}" srcOrd="1" destOrd="0" presId="urn:microsoft.com/office/officeart/2005/8/layout/StepDownProcess"/>
    <dgm:cxn modelId="{7A3E5591-A47B-4595-B9FC-29A1EE1BD56A}" type="presParOf" srcId="{3A3A6BE6-9953-4565-A204-EBDFEAE75842}" destId="{B59F44C5-0971-4F33-940D-6783F41728B6}" srcOrd="2" destOrd="0" presId="urn:microsoft.com/office/officeart/2005/8/layout/StepDownProcess"/>
    <dgm:cxn modelId="{DADEE8F4-8037-4CAF-941B-5A004D25C718}" type="presParOf" srcId="{33626762-7277-4AC5-B7E6-5F35D709E868}" destId="{F326D70E-C1A5-4A38-944F-CE3545F56844}" srcOrd="1" destOrd="0" presId="urn:microsoft.com/office/officeart/2005/8/layout/StepDownProcess"/>
    <dgm:cxn modelId="{85B2FFFD-0F9E-42B4-8886-CC8526D690D5}" type="presParOf" srcId="{33626762-7277-4AC5-B7E6-5F35D709E868}" destId="{F71324C0-72D8-4626-9CA0-B490B07B6730}" srcOrd="2" destOrd="0" presId="urn:microsoft.com/office/officeart/2005/8/layout/StepDownProcess"/>
    <dgm:cxn modelId="{0E40352A-1191-4424-904B-BACE695359B2}" type="presParOf" srcId="{F71324C0-72D8-4626-9CA0-B490B07B6730}" destId="{0F212FD5-B3FF-4EC8-A04E-F4FA3359C4CC}" srcOrd="0" destOrd="0" presId="urn:microsoft.com/office/officeart/2005/8/layout/StepDownProcess"/>
    <dgm:cxn modelId="{8C34E856-CBE6-453C-A1E2-DF80DD90AE01}" type="presParOf" srcId="{F71324C0-72D8-4626-9CA0-B490B07B6730}" destId="{93F8055D-5C9A-44A5-8C33-383939346C6E}" srcOrd="1" destOrd="0" presId="urn:microsoft.com/office/officeart/2005/8/layout/StepDownProcess"/>
    <dgm:cxn modelId="{DE564058-02E1-4275-B11F-1232FEDE7BF3}" type="presParOf" srcId="{F71324C0-72D8-4626-9CA0-B490B07B6730}" destId="{0AEE6E5A-16D0-4E4F-9B5D-880545697460}" srcOrd="2" destOrd="0" presId="urn:microsoft.com/office/officeart/2005/8/layout/StepDownProcess"/>
    <dgm:cxn modelId="{131D11F0-B321-45A8-AD66-BFF5A3A4F0E2}" type="presParOf" srcId="{33626762-7277-4AC5-B7E6-5F35D709E868}" destId="{36AA2B5B-AEEF-4E00-AC6B-4BF51FF7595B}" srcOrd="3" destOrd="0" presId="urn:microsoft.com/office/officeart/2005/8/layout/StepDownProcess"/>
    <dgm:cxn modelId="{F2C6794D-E537-406C-8EFA-BDE499C8E1B9}" type="presParOf" srcId="{33626762-7277-4AC5-B7E6-5F35D709E868}" destId="{C7E3CC20-310A-4288-A682-75275CD4B886}" srcOrd="4" destOrd="0" presId="urn:microsoft.com/office/officeart/2005/8/layout/StepDownProcess"/>
    <dgm:cxn modelId="{E12AD5A7-3FA1-4400-9A22-6EF3F3C0914D}" type="presParOf" srcId="{C7E3CC20-310A-4288-A682-75275CD4B886}" destId="{F6E61D0A-EC92-4CD3-9358-AF8832A63F2A}" srcOrd="0" destOrd="0" presId="urn:microsoft.com/office/officeart/2005/8/layout/StepDownProcess"/>
    <dgm:cxn modelId="{1A773981-A1A0-4BB2-9EE8-711776ED319A}" type="presParOf" srcId="{C7E3CC20-310A-4288-A682-75275CD4B886}" destId="{00B498A5-006C-4BEC-A4F7-C5CD3473A391}" srcOrd="1" destOrd="0" presId="urn:microsoft.com/office/officeart/2005/8/layout/StepDownProcess"/>
    <dgm:cxn modelId="{2A7C9F1B-2AD3-41D9-85DF-773425199952}" type="presParOf" srcId="{C7E3CC20-310A-4288-A682-75275CD4B886}" destId="{CA4E4AD3-B527-4D40-A9E7-13E6681DC9AC}" srcOrd="2" destOrd="0" presId="urn:microsoft.com/office/officeart/2005/8/layout/StepDownProcess"/>
    <dgm:cxn modelId="{86F7F0DA-F235-470E-9241-7DCD96A38CE4}" type="presParOf" srcId="{33626762-7277-4AC5-B7E6-5F35D709E868}" destId="{83BD0BB7-308F-4DC0-A9AB-41134D00A06A}" srcOrd="5" destOrd="0" presId="urn:microsoft.com/office/officeart/2005/8/layout/StepDownProcess"/>
    <dgm:cxn modelId="{BD70B437-BE4A-4D66-BA0E-B8B3DEC1F1CE}" type="presParOf" srcId="{33626762-7277-4AC5-B7E6-5F35D709E868}" destId="{005FB7BF-B9F8-430E-87FC-A7F6472FF630}" srcOrd="6" destOrd="0" presId="urn:microsoft.com/office/officeart/2005/8/layout/StepDownProcess"/>
    <dgm:cxn modelId="{8CF605BE-8B70-408A-B058-8DDF6D1D50A2}" type="presParOf" srcId="{005FB7BF-B9F8-430E-87FC-A7F6472FF630}" destId="{59ECE53E-B2AB-423C-9F99-84AC73543F48}" srcOrd="0" destOrd="0" presId="urn:microsoft.com/office/officeart/2005/8/layout/StepDownProcess"/>
    <dgm:cxn modelId="{9D467040-3C3C-4BE2-8C4D-1C309A0BFD24}" type="presParOf" srcId="{005FB7BF-B9F8-430E-87FC-A7F6472FF630}" destId="{B1FFE51C-809D-4D40-A035-8AC0541F662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06F1C-0B3F-4240-8284-AEF22DF36401}">
      <dsp:nvSpPr>
        <dsp:cNvPr id="0" name=""/>
        <dsp:cNvSpPr/>
      </dsp:nvSpPr>
      <dsp:spPr>
        <a:xfrm>
          <a:off x="1146" y="1717723"/>
          <a:ext cx="2289728" cy="9158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Color Codes Triage Tag </a:t>
          </a:r>
          <a:endParaRPr lang="en-IN" sz="2100" kern="1200" dirty="0"/>
        </a:p>
      </dsp:txBody>
      <dsp:txXfrm>
        <a:off x="459092" y="1717723"/>
        <a:ext cx="1373837" cy="915891"/>
      </dsp:txXfrm>
    </dsp:sp>
    <dsp:sp modelId="{BA84EF68-023D-4F2F-B872-84DFD1A45FF3}">
      <dsp:nvSpPr>
        <dsp:cNvPr id="0" name=""/>
        <dsp:cNvSpPr/>
      </dsp:nvSpPr>
      <dsp:spPr>
        <a:xfrm>
          <a:off x="1993210" y="1795574"/>
          <a:ext cx="1900474" cy="760189"/>
        </a:xfrm>
        <a:prstGeom prst="chevron">
          <a:avLst/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b="1" kern="1200" dirty="0" smtClean="0"/>
            <a:t>RED : Most critical injury.</a:t>
          </a:r>
          <a:endParaRPr lang="en-IN" sz="1400" kern="1200" dirty="0"/>
        </a:p>
      </dsp:txBody>
      <dsp:txXfrm>
        <a:off x="2373305" y="1795574"/>
        <a:ext cx="1140285" cy="760189"/>
      </dsp:txXfrm>
    </dsp:sp>
    <dsp:sp modelId="{2C804D5F-734F-41D5-B978-89EEF69A9BDE}">
      <dsp:nvSpPr>
        <dsp:cNvPr id="0" name=""/>
        <dsp:cNvSpPr/>
      </dsp:nvSpPr>
      <dsp:spPr>
        <a:xfrm>
          <a:off x="3627618" y="1795574"/>
          <a:ext cx="1900474" cy="760189"/>
        </a:xfrm>
        <a:prstGeom prst="chevron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b="1" kern="1200" dirty="0" smtClean="0"/>
            <a:t>YELLOW : Less critical injured.</a:t>
          </a:r>
          <a:endParaRPr lang="en-IN" sz="1400" kern="1200" dirty="0"/>
        </a:p>
      </dsp:txBody>
      <dsp:txXfrm>
        <a:off x="4007713" y="1795574"/>
        <a:ext cx="1140285" cy="760189"/>
      </dsp:txXfrm>
    </dsp:sp>
    <dsp:sp modelId="{26000B18-7B92-4DA1-B0EE-71870AAE66E6}">
      <dsp:nvSpPr>
        <dsp:cNvPr id="0" name=""/>
        <dsp:cNvSpPr/>
      </dsp:nvSpPr>
      <dsp:spPr>
        <a:xfrm>
          <a:off x="5262026" y="1795574"/>
          <a:ext cx="1900474" cy="760189"/>
        </a:xfrm>
        <a:prstGeom prst="chevron">
          <a:avLst/>
        </a:prstGeom>
        <a:solidFill>
          <a:srgbClr val="00B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b="1" kern="1200" dirty="0" smtClean="0"/>
            <a:t>GREEN : No life threatened injury.</a:t>
          </a:r>
          <a:endParaRPr lang="en-IN" sz="1400" kern="1200" dirty="0"/>
        </a:p>
      </dsp:txBody>
      <dsp:txXfrm>
        <a:off x="5642121" y="1795574"/>
        <a:ext cx="1140285" cy="760189"/>
      </dsp:txXfrm>
    </dsp:sp>
    <dsp:sp modelId="{A5E8D194-1ABB-40ED-9D2A-E5E5780CB13A}">
      <dsp:nvSpPr>
        <dsp:cNvPr id="0" name=""/>
        <dsp:cNvSpPr/>
      </dsp:nvSpPr>
      <dsp:spPr>
        <a:xfrm>
          <a:off x="6896434" y="1795574"/>
          <a:ext cx="1900474" cy="760189"/>
        </a:xfrm>
        <a:prstGeom prst="chevron">
          <a:avLst/>
        </a:prstGeom>
        <a:solidFill>
          <a:schemeClr val="bg2">
            <a:lumMod val="5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b="1" kern="1200" dirty="0" smtClean="0"/>
            <a:t>BLACK : Death or obviously fatal injury.</a:t>
          </a:r>
          <a:endParaRPr kumimoji="1" lang="en-US" sz="1400" b="1" kern="1200" dirty="0"/>
        </a:p>
      </dsp:txBody>
      <dsp:txXfrm>
        <a:off x="7276529" y="1795574"/>
        <a:ext cx="1140285" cy="760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7530D-091A-43BF-B90F-986A83E7669F}">
      <dsp:nvSpPr>
        <dsp:cNvPr id="0" name=""/>
        <dsp:cNvSpPr/>
      </dsp:nvSpPr>
      <dsp:spPr>
        <a:xfrm rot="5400000">
          <a:off x="321331" y="888273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1521A2F-B212-47BE-B4D2-C50B42A8761D}">
      <dsp:nvSpPr>
        <dsp:cNvPr id="0" name=""/>
        <dsp:cNvSpPr/>
      </dsp:nvSpPr>
      <dsp:spPr>
        <a:xfrm>
          <a:off x="114652" y="23520"/>
          <a:ext cx="131322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b="1" u="none" kern="1200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sz="1600" u="none" kern="1200" dirty="0">
            <a:solidFill>
              <a:schemeClr val="tx1"/>
            </a:solidFill>
          </a:endParaRPr>
        </a:p>
      </dsp:txBody>
      <dsp:txXfrm>
        <a:off x="159532" y="68400"/>
        <a:ext cx="1223464" cy="829454"/>
      </dsp:txXfrm>
    </dsp:sp>
    <dsp:sp modelId="{B59F44C5-0971-4F33-940D-6783F41728B6}">
      <dsp:nvSpPr>
        <dsp:cNvPr id="0" name=""/>
        <dsp:cNvSpPr/>
      </dsp:nvSpPr>
      <dsp:spPr>
        <a:xfrm>
          <a:off x="0" y="1759742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12FD5-B3FF-4EC8-A04E-F4FA3359C4CC}">
      <dsp:nvSpPr>
        <dsp:cNvPr id="0" name=""/>
        <dsp:cNvSpPr/>
      </dsp:nvSpPr>
      <dsp:spPr>
        <a:xfrm rot="5400000">
          <a:off x="1554149" y="1920855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6544757"/>
                <a:satOff val="-351"/>
                <a:lumOff val="5682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-6544757"/>
                <a:satOff val="-351"/>
                <a:lumOff val="5682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-6544757"/>
                <a:satOff val="-351"/>
                <a:lumOff val="5682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-6544757"/>
                <a:satOff val="-351"/>
                <a:lumOff val="5682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-6544757"/>
                <a:satOff val="-351"/>
                <a:lumOff val="5682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3F8055D-5C9A-44A5-8C33-383939346C6E}">
      <dsp:nvSpPr>
        <dsp:cNvPr id="0" name=""/>
        <dsp:cNvSpPr/>
      </dsp:nvSpPr>
      <dsp:spPr>
        <a:xfrm>
          <a:off x="3791743" y="3072776"/>
          <a:ext cx="160125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Y" sz="1600" kern="1200" dirty="0"/>
        </a:p>
      </dsp:txBody>
      <dsp:txXfrm>
        <a:off x="3836623" y="3117656"/>
        <a:ext cx="1511494" cy="829454"/>
      </dsp:txXfrm>
    </dsp:sp>
    <dsp:sp modelId="{0AEE6E5A-16D0-4E4F-9B5D-880545697460}">
      <dsp:nvSpPr>
        <dsp:cNvPr id="0" name=""/>
        <dsp:cNvSpPr/>
      </dsp:nvSpPr>
      <dsp:spPr>
        <a:xfrm>
          <a:off x="2660695" y="1143769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61D0A-EC92-4CD3-9358-AF8832A63F2A}">
      <dsp:nvSpPr>
        <dsp:cNvPr id="0" name=""/>
        <dsp:cNvSpPr/>
      </dsp:nvSpPr>
      <dsp:spPr>
        <a:xfrm rot="5400000">
          <a:off x="2863968" y="2953437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13089513"/>
                <a:satOff val="-703"/>
                <a:lumOff val="11364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-13089513"/>
                <a:satOff val="-703"/>
                <a:lumOff val="11364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-13089513"/>
                <a:satOff val="-703"/>
                <a:lumOff val="11364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-13089513"/>
                <a:satOff val="-703"/>
                <a:lumOff val="11364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-13089513"/>
                <a:satOff val="-703"/>
                <a:lumOff val="11364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0B498A5-006C-4BEC-A4F7-C5CD3473A391}">
      <dsp:nvSpPr>
        <dsp:cNvPr id="0" name=""/>
        <dsp:cNvSpPr/>
      </dsp:nvSpPr>
      <dsp:spPr>
        <a:xfrm>
          <a:off x="1191435" y="967654"/>
          <a:ext cx="2043286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u="none" kern="1200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sp:txBody>
      <dsp:txXfrm>
        <a:off x="1236315" y="1012534"/>
        <a:ext cx="1953526" cy="829454"/>
      </dsp:txXfrm>
    </dsp:sp>
    <dsp:sp modelId="{CA4E4AD3-B527-4D40-A9E7-13E6681DC9AC}">
      <dsp:nvSpPr>
        <dsp:cNvPr id="0" name=""/>
        <dsp:cNvSpPr/>
      </dsp:nvSpPr>
      <dsp:spPr>
        <a:xfrm>
          <a:off x="3970514" y="2176351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CE53E-B2AB-423C-9F99-84AC73543F48}">
      <dsp:nvSpPr>
        <dsp:cNvPr id="0" name=""/>
        <dsp:cNvSpPr/>
      </dsp:nvSpPr>
      <dsp:spPr>
        <a:xfrm>
          <a:off x="2329628" y="2119789"/>
          <a:ext cx="131322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b="1" u="none" kern="1200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sz="1600" u="none" kern="1200" dirty="0">
            <a:solidFill>
              <a:schemeClr val="tx1"/>
            </a:solidFill>
          </a:endParaRPr>
        </a:p>
      </dsp:txBody>
      <dsp:txXfrm>
        <a:off x="2374508" y="2164669"/>
        <a:ext cx="1223464" cy="829454"/>
      </dsp:txXfrm>
    </dsp:sp>
    <dsp:sp modelId="{B1FFE51C-809D-4D40-A035-8AC0541F6621}">
      <dsp:nvSpPr>
        <dsp:cNvPr id="0" name=""/>
        <dsp:cNvSpPr/>
      </dsp:nvSpPr>
      <dsp:spPr>
        <a:xfrm>
          <a:off x="3719740" y="3199906"/>
          <a:ext cx="1619005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719740" y="3199906"/>
        <a:ext cx="1619005" cy="7429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7530D-091A-43BF-B90F-986A83E7669F}">
      <dsp:nvSpPr>
        <dsp:cNvPr id="0" name=""/>
        <dsp:cNvSpPr/>
      </dsp:nvSpPr>
      <dsp:spPr>
        <a:xfrm rot="5400000">
          <a:off x="321331" y="888273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1521A2F-B212-47BE-B4D2-C50B42A8761D}">
      <dsp:nvSpPr>
        <dsp:cNvPr id="0" name=""/>
        <dsp:cNvSpPr/>
      </dsp:nvSpPr>
      <dsp:spPr>
        <a:xfrm>
          <a:off x="114652" y="23520"/>
          <a:ext cx="131322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b="1" u="none" kern="1200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sz="1600" u="none" kern="1200" dirty="0">
            <a:solidFill>
              <a:schemeClr val="tx1"/>
            </a:solidFill>
          </a:endParaRPr>
        </a:p>
      </dsp:txBody>
      <dsp:txXfrm>
        <a:off x="159532" y="68400"/>
        <a:ext cx="1223464" cy="829454"/>
      </dsp:txXfrm>
    </dsp:sp>
    <dsp:sp modelId="{B59F44C5-0971-4F33-940D-6783F41728B6}">
      <dsp:nvSpPr>
        <dsp:cNvPr id="0" name=""/>
        <dsp:cNvSpPr/>
      </dsp:nvSpPr>
      <dsp:spPr>
        <a:xfrm>
          <a:off x="0" y="1759742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12FD5-B3FF-4EC8-A04E-F4FA3359C4CC}">
      <dsp:nvSpPr>
        <dsp:cNvPr id="0" name=""/>
        <dsp:cNvSpPr/>
      </dsp:nvSpPr>
      <dsp:spPr>
        <a:xfrm rot="5400000">
          <a:off x="1554149" y="1920855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6544757"/>
                <a:satOff val="-351"/>
                <a:lumOff val="5682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-6544757"/>
                <a:satOff val="-351"/>
                <a:lumOff val="5682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-6544757"/>
                <a:satOff val="-351"/>
                <a:lumOff val="5682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-6544757"/>
                <a:satOff val="-351"/>
                <a:lumOff val="5682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-6544757"/>
                <a:satOff val="-351"/>
                <a:lumOff val="5682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3F8055D-5C9A-44A5-8C33-383939346C6E}">
      <dsp:nvSpPr>
        <dsp:cNvPr id="0" name=""/>
        <dsp:cNvSpPr/>
      </dsp:nvSpPr>
      <dsp:spPr>
        <a:xfrm>
          <a:off x="3791743" y="3072776"/>
          <a:ext cx="160125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Y" sz="1600" kern="1200" dirty="0"/>
        </a:p>
      </dsp:txBody>
      <dsp:txXfrm>
        <a:off x="3836623" y="3117656"/>
        <a:ext cx="1511494" cy="829454"/>
      </dsp:txXfrm>
    </dsp:sp>
    <dsp:sp modelId="{0AEE6E5A-16D0-4E4F-9B5D-880545697460}">
      <dsp:nvSpPr>
        <dsp:cNvPr id="0" name=""/>
        <dsp:cNvSpPr/>
      </dsp:nvSpPr>
      <dsp:spPr>
        <a:xfrm>
          <a:off x="2660695" y="1143769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61D0A-EC92-4CD3-9358-AF8832A63F2A}">
      <dsp:nvSpPr>
        <dsp:cNvPr id="0" name=""/>
        <dsp:cNvSpPr/>
      </dsp:nvSpPr>
      <dsp:spPr>
        <a:xfrm rot="5400000">
          <a:off x="2863968" y="2953437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13089513"/>
                <a:satOff val="-703"/>
                <a:lumOff val="11364"/>
                <a:alphaOff val="0"/>
                <a:tint val="92000"/>
                <a:satMod val="170000"/>
              </a:schemeClr>
            </a:gs>
            <a:gs pos="15000">
              <a:schemeClr val="accent1">
                <a:tint val="50000"/>
                <a:hueOff val="-13089513"/>
                <a:satOff val="-703"/>
                <a:lumOff val="11364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50000"/>
                <a:hueOff val="-13089513"/>
                <a:satOff val="-703"/>
                <a:lumOff val="11364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50000"/>
                <a:hueOff val="-13089513"/>
                <a:satOff val="-703"/>
                <a:lumOff val="11364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50000"/>
                <a:hueOff val="-13089513"/>
                <a:satOff val="-703"/>
                <a:lumOff val="11364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0B498A5-006C-4BEC-A4F7-C5CD3473A391}">
      <dsp:nvSpPr>
        <dsp:cNvPr id="0" name=""/>
        <dsp:cNvSpPr/>
      </dsp:nvSpPr>
      <dsp:spPr>
        <a:xfrm>
          <a:off x="1191435" y="967654"/>
          <a:ext cx="2043286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1" u="none" kern="1200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sp:txBody>
      <dsp:txXfrm>
        <a:off x="1236315" y="1012534"/>
        <a:ext cx="1953526" cy="829454"/>
      </dsp:txXfrm>
    </dsp:sp>
    <dsp:sp modelId="{CA4E4AD3-B527-4D40-A9E7-13E6681DC9AC}">
      <dsp:nvSpPr>
        <dsp:cNvPr id="0" name=""/>
        <dsp:cNvSpPr/>
      </dsp:nvSpPr>
      <dsp:spPr>
        <a:xfrm>
          <a:off x="3970514" y="2176351"/>
          <a:ext cx="955114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CE53E-B2AB-423C-9F99-84AC73543F48}">
      <dsp:nvSpPr>
        <dsp:cNvPr id="0" name=""/>
        <dsp:cNvSpPr/>
      </dsp:nvSpPr>
      <dsp:spPr>
        <a:xfrm>
          <a:off x="2329628" y="2119789"/>
          <a:ext cx="1313224" cy="91921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b="1" u="none" kern="1200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sz="1600" u="none" kern="1200" dirty="0">
            <a:solidFill>
              <a:schemeClr val="tx1"/>
            </a:solidFill>
          </a:endParaRPr>
        </a:p>
      </dsp:txBody>
      <dsp:txXfrm>
        <a:off x="2374508" y="2164669"/>
        <a:ext cx="1223464" cy="829454"/>
      </dsp:txXfrm>
    </dsp:sp>
    <dsp:sp modelId="{B1FFE51C-809D-4D40-A035-8AC0541F6621}">
      <dsp:nvSpPr>
        <dsp:cNvPr id="0" name=""/>
        <dsp:cNvSpPr/>
      </dsp:nvSpPr>
      <dsp:spPr>
        <a:xfrm>
          <a:off x="3719740" y="3199906"/>
          <a:ext cx="1619005" cy="742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719740" y="3199906"/>
        <a:ext cx="1619005" cy="742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17/06/1440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8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8.pn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8.png"/><Relationship Id="rId9" Type="http://schemas.microsoft.com/office/2007/relationships/diagramDrawing" Target="../diagrams/drawing3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8.png"/><Relationship Id="rId9" Type="http://schemas.microsoft.com/office/2007/relationships/diagramDrawing" Target="../diagrams/drawing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gif"/><Relationship Id="rId4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g"/><Relationship Id="rId4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1.jp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8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8.pn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8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8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8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8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8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1.jpe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2.jpe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3.jpe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8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5.png"/><Relationship Id="rId4" Type="http://schemas.openxmlformats.org/officeDocument/2006/relationships/image" Target="../media/image8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8.jp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8.pn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8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8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g"/><Relationship Id="rId4" Type="http://schemas.openxmlformats.org/officeDocument/2006/relationships/image" Target="../media/image8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مجموعة 14"/>
          <p:cNvGrpSpPr/>
          <p:nvPr/>
        </p:nvGrpSpPr>
        <p:grpSpPr>
          <a:xfrm>
            <a:off x="6204527" y="-2971740"/>
            <a:ext cx="3027136" cy="9958938"/>
            <a:chOff x="6204527" y="-2971740"/>
            <a:chExt cx="3027136" cy="9958938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" name="مستطيل مستدير الزوايا 3"/>
            <p:cNvSpPr/>
            <p:nvPr/>
          </p:nvSpPr>
          <p:spPr>
            <a:xfrm rot="18879040">
              <a:off x="3151337" y="123357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5" name="مستطيل مستدير الزوايا 4"/>
            <p:cNvSpPr/>
            <p:nvPr/>
          </p:nvSpPr>
          <p:spPr>
            <a:xfrm rot="18879040">
              <a:off x="3187791" y="2097131"/>
              <a:ext cx="7149555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6" name="مستطيل مستدير الزوايا 5"/>
            <p:cNvSpPr/>
            <p:nvPr/>
          </p:nvSpPr>
          <p:spPr>
            <a:xfrm rot="18879040">
              <a:off x="5530401" y="314297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 rot="18879040">
              <a:off x="4374815" y="3285937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 rot="18879040">
              <a:off x="4614656" y="195365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 rot="18879040">
              <a:off x="3174499" y="81450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11" name="مستطيل 10"/>
          <p:cNvSpPr/>
          <p:nvPr/>
        </p:nvSpPr>
        <p:spPr>
          <a:xfrm>
            <a:off x="-1" y="-2224816"/>
            <a:ext cx="9132539" cy="23414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2" name="مستطيل 11"/>
          <p:cNvSpPr/>
          <p:nvPr/>
        </p:nvSpPr>
        <p:spPr>
          <a:xfrm rot="5400000">
            <a:off x="5796393" y="970664"/>
            <a:ext cx="9099878" cy="27089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6" name="مربع نص 15"/>
          <p:cNvSpPr txBox="1"/>
          <p:nvPr/>
        </p:nvSpPr>
        <p:spPr>
          <a:xfrm>
            <a:off x="611560" y="213285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-324544" y="1580599"/>
            <a:ext cx="5184576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Multiple  injured patient </a:t>
            </a:r>
            <a:endParaRPr lang="ar-LY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1403648" y="250218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-36512" y="2996952"/>
            <a:ext cx="4608512" cy="70788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+mj-cs"/>
              </a:rPr>
              <a:t>HAITHAM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+mj-cs"/>
              </a:rPr>
              <a:t>R. ELMEHDAWI</a:t>
            </a:r>
          </a:p>
          <a:p>
            <a:pPr algn="ctr" rtl="0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+mj-cs"/>
              </a:rPr>
              <a:t> </a:t>
            </a:r>
            <a:endParaRPr lang="ar-LY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  <a:cs typeface="+mj-cs"/>
            </a:endParaRPr>
          </a:p>
        </p:txBody>
      </p:sp>
      <p:pic>
        <p:nvPicPr>
          <p:cNvPr id="20" name="عنصر نائب للمحتوى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309320"/>
            <a:ext cx="82296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0" y="20608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TAYPES OF TRAUMA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443526" cy="266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188640" y="242088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Blunt Trauma</a:t>
            </a:r>
            <a:endParaRPr lang="en-GB" dirty="0"/>
          </a:p>
        </p:txBody>
      </p:sp>
      <p:sp>
        <p:nvSpPr>
          <p:cNvPr id="8" name="Rectangle 3"/>
          <p:cNvSpPr/>
          <p:nvPr/>
        </p:nvSpPr>
        <p:spPr>
          <a:xfrm>
            <a:off x="377788" y="3530371"/>
            <a:ext cx="3816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Motor vehicle collision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Assaults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Falls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539552" y="2246014"/>
            <a:ext cx="6614520" cy="4351338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CXR</a:t>
            </a:r>
          </a:p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PELVIS AP</a:t>
            </a:r>
          </a:p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LATERAL C-SPINE</a:t>
            </a:r>
          </a:p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DPL</a:t>
            </a:r>
          </a:p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FAST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User\Desktop\slide-51-728.jpg"/>
          <p:cNvPicPr>
            <a:picLocks noChangeAspect="1" noChangeArrowheads="1"/>
          </p:cNvPicPr>
          <p:nvPr/>
        </p:nvPicPr>
        <p:blipFill>
          <a:blip r:embed="rId5" cstate="print"/>
          <a:srcRect l="8036" t="36000" r="35714" b="44000"/>
          <a:stretch>
            <a:fillRect/>
          </a:stretch>
        </p:blipFill>
        <p:spPr bwMode="auto">
          <a:xfrm>
            <a:off x="467544" y="5301208"/>
            <a:ext cx="8037264" cy="83721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</p:pic>
      <p:pic>
        <p:nvPicPr>
          <p:cNvPr id="6" name="Picture 5" descr="C:\Documents and Settings\User\Desktop\trauma\download (1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204864"/>
            <a:ext cx="4366353" cy="2372817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4" name="Picture 2" descr="C:\Documents and Settings\User\Desktop\slide-39-6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024" y="908720"/>
            <a:ext cx="8748464" cy="4921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811282749"/>
              </p:ext>
            </p:extLst>
          </p:nvPr>
        </p:nvGraphicFramePr>
        <p:xfrm>
          <a:off x="971600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553687" y="4211796"/>
            <a:ext cx="1858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patent respond </a:t>
            </a:r>
            <a:endParaRPr lang="en-US" dirty="0"/>
          </a:p>
        </p:txBody>
      </p:sp>
      <p:sp>
        <p:nvSpPr>
          <p:cNvPr id="6" name="سهم إلى اليمين 5"/>
          <p:cNvSpPr/>
          <p:nvPr/>
        </p:nvSpPr>
        <p:spPr>
          <a:xfrm>
            <a:off x="4499992" y="3140968"/>
            <a:ext cx="1296144" cy="504056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/>
          <p:cNvSpPr txBox="1"/>
          <p:nvPr/>
        </p:nvSpPr>
        <p:spPr>
          <a:xfrm>
            <a:off x="4306306" y="2843644"/>
            <a:ext cx="1561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not respond </a:t>
            </a:r>
            <a:endParaRPr lang="en-US" dirty="0"/>
          </a:p>
        </p:txBody>
      </p:sp>
      <p:grpSp>
        <p:nvGrpSpPr>
          <p:cNvPr id="11" name="مجموعة 10"/>
          <p:cNvGrpSpPr/>
          <p:nvPr/>
        </p:nvGrpSpPr>
        <p:grpSpPr>
          <a:xfrm>
            <a:off x="6012160" y="2564904"/>
            <a:ext cx="2952328" cy="1656184"/>
            <a:chOff x="3791743" y="3072776"/>
            <a:chExt cx="1601254" cy="919214"/>
          </a:xfrm>
          <a:scene3d>
            <a:camera prst="orthographicFront"/>
            <a:lightRig rig="flat" dir="t"/>
          </a:scene3d>
        </p:grpSpPr>
        <p:sp>
          <p:nvSpPr>
            <p:cNvPr id="12" name="مستطيل مستدير الزوايا 11"/>
            <p:cNvSpPr/>
            <p:nvPr/>
          </p:nvSpPr>
          <p:spPr>
            <a:xfrm>
              <a:off x="3791743" y="3072776"/>
              <a:ext cx="1601254" cy="919214"/>
            </a:xfrm>
            <a:prstGeom prst="roundRect">
              <a:avLst>
                <a:gd name="adj" fmla="val 1667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836623" y="3117656"/>
              <a:ext cx="1511494" cy="8294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dirty="0" smtClean="0"/>
                <a:t>Surgery</a:t>
              </a:r>
            </a:p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 smtClean="0"/>
                <a:t>(damage control surgery) </a:t>
              </a:r>
              <a:endParaRPr lang="ar-LY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820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8520" y="2879065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secondary survey does not begin until the primary survey (ABCDEs) is completed, resuscitative efforts are underway, and the normalization of vital functions has been demonstrated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396379" y="2924944"/>
            <a:ext cx="7920037" cy="25922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GB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Allergies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Medication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Past illnesses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Last Meal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Ethanol/ Drug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abuse</a:t>
            </a:r>
            <a:endParaRPr lang="en-GB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91208" y="1929026"/>
            <a:ext cx="5892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AMPLE </a:t>
            </a:r>
            <a:r>
              <a:rPr lang="en-GB" sz="4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Key terminology </a:t>
            </a:r>
            <a:endParaRPr lang="ar-LY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95536" y="2860481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to Toe 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examination. </a:t>
            </a:r>
          </a:p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reassessment of all vital  signs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patent needs extra investigation </a:t>
            </a:r>
          </a:p>
          <a:p>
            <a:pPr algn="ctr" rtl="0">
              <a:spcBef>
                <a:spcPct val="50000"/>
              </a:spcBef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Abdominal </a:t>
            </a:r>
            <a:r>
              <a:rPr kumimoji="1"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uss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CT brain , etc. ) </a:t>
            </a:r>
            <a:endParaRPr kumimoji="1"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21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صورة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0" name="مجموعة 19"/>
          <p:cNvGrpSpPr/>
          <p:nvPr/>
        </p:nvGrpSpPr>
        <p:grpSpPr>
          <a:xfrm>
            <a:off x="1691680" y="1124744"/>
            <a:ext cx="5040560" cy="5184576"/>
            <a:chOff x="1691680" y="1124744"/>
            <a:chExt cx="5040560" cy="5184576"/>
          </a:xfr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" name="مستطيل مستدير الزوايا 4"/>
            <p:cNvSpPr/>
            <p:nvPr/>
          </p:nvSpPr>
          <p:spPr>
            <a:xfrm>
              <a:off x="2255167" y="1124744"/>
              <a:ext cx="2112235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6" name="مستطيل مستدير الزوايا 5"/>
            <p:cNvSpPr/>
            <p:nvPr/>
          </p:nvSpPr>
          <p:spPr>
            <a:xfrm>
              <a:off x="4211960" y="1268760"/>
              <a:ext cx="1909035" cy="6924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 dirty="0"/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 rot="5400000">
              <a:off x="4211960" y="3212976"/>
              <a:ext cx="1584176" cy="14401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>
              <a:off x="4221493" y="1988840"/>
              <a:ext cx="1502635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>
              <a:off x="1691680" y="2924944"/>
              <a:ext cx="609600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0" name="مستطيل مستدير الزوايا 9"/>
            <p:cNvSpPr/>
            <p:nvPr/>
          </p:nvSpPr>
          <p:spPr>
            <a:xfrm rot="5400000">
              <a:off x="5102442" y="3717032"/>
              <a:ext cx="1728192" cy="2352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1" name="مستطيل مستدير الزوايا 10"/>
            <p:cNvSpPr/>
            <p:nvPr/>
          </p:nvSpPr>
          <p:spPr>
            <a:xfrm>
              <a:off x="2123728" y="4509120"/>
              <a:ext cx="1776197" cy="792088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2" name="مستطيل مستدير الزوايا 11"/>
            <p:cNvSpPr/>
            <p:nvPr/>
          </p:nvSpPr>
          <p:spPr>
            <a:xfrm>
              <a:off x="3851920" y="4797152"/>
              <a:ext cx="1936981" cy="936104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3" name="مستطيل مستدير الزوايا 12"/>
            <p:cNvSpPr/>
            <p:nvPr/>
          </p:nvSpPr>
          <p:spPr>
            <a:xfrm rot="5400000">
              <a:off x="2122865" y="2373170"/>
              <a:ext cx="2124236" cy="2003647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4" name="مستطيل مستدير الزوايا 13"/>
            <p:cNvSpPr/>
            <p:nvPr/>
          </p:nvSpPr>
          <p:spPr>
            <a:xfrm rot="5400000">
              <a:off x="5508104" y="4725144"/>
              <a:ext cx="1584176" cy="864096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5" name="مستطيل مستدير الزوايا 14"/>
            <p:cNvSpPr/>
            <p:nvPr/>
          </p:nvSpPr>
          <p:spPr>
            <a:xfrm>
              <a:off x="2039143" y="5445224"/>
              <a:ext cx="4512501" cy="864096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21" name="مستطيل 20"/>
          <p:cNvSpPr/>
          <p:nvPr/>
        </p:nvSpPr>
        <p:spPr>
          <a:xfrm>
            <a:off x="4744608" y="5025950"/>
            <a:ext cx="3787832" cy="923330"/>
          </a:xfrm>
          <a:prstGeom prst="rect">
            <a:avLst/>
          </a:prstGeom>
          <a:scene3d>
            <a:camera prst="perspectiveHeroicExtremeRightFacing"/>
            <a:lightRig rig="brightRoom" dir="tl">
              <a:rot lat="0" lon="0" rev="5400000"/>
            </a:lightRig>
          </a:scene3d>
          <a:sp3d contourW="12700">
            <a:bevelT w="25400" h="50800"/>
            <a:contourClr>
              <a:schemeClr val="accent6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THANK YOU 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313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3271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2" descr="E:\JUBA\IMG_40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72505" y="3160343"/>
            <a:ext cx="3567342" cy="26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828600" y="198884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Penetrating injuries</a:t>
            </a:r>
            <a:endParaRPr lang="en-GB" dirty="0"/>
          </a:p>
        </p:txBody>
      </p:sp>
      <p:sp>
        <p:nvSpPr>
          <p:cNvPr id="7" name="Rectangle 2"/>
          <p:cNvSpPr/>
          <p:nvPr/>
        </p:nvSpPr>
        <p:spPr>
          <a:xfrm>
            <a:off x="720080" y="299695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Bullets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Fragments</a:t>
            </a:r>
          </a:p>
          <a:p>
            <a:pPr marL="742950" lvl="1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000" dirty="0" smtClean="0">
                <a:solidFill>
                  <a:srgbClr val="002060"/>
                </a:solidFill>
              </a:rPr>
              <a:t>Bombs / Rockets 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Anti-personnel mines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Knife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image.jp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3563888" y="2420888"/>
            <a:ext cx="5188744" cy="3599804"/>
          </a:xfrm>
          <a:prstGeom prst="rect">
            <a:avLst/>
          </a:prstGeom>
          <a:ln w="76200">
            <a:solidFill>
              <a:srgbClr val="FFFFFF"/>
            </a:solidFill>
            <a:miter/>
          </a:ln>
          <a:effectLst>
            <a:outerShdw blurRad="190500" dist="8455" dir="5400000" rotWithShape="0">
              <a:srgbClr val="000000"/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24544" y="1988840"/>
            <a:ext cx="4138909" cy="5715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Blast injuries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9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496" y="2636912"/>
            <a:ext cx="4138909" cy="5715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Thermal &amp; chemical injuries</a:t>
            </a:r>
            <a:endParaRPr lang="en-GB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413" y="2420888"/>
            <a:ext cx="4646067" cy="34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3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374848" y="2921595"/>
            <a:ext cx="8229600" cy="2235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/>
            <a:r>
              <a:rPr lang="en-US" sz="3200" dirty="0"/>
              <a:t> A major trauma is characterized by a series of </a:t>
            </a:r>
            <a:r>
              <a:rPr lang="en-US" sz="3200" dirty="0">
                <a:solidFill>
                  <a:srgbClr val="3333FF"/>
                </a:solidFill>
              </a:rPr>
              <a:t>complex pathophysiological reactions</a:t>
            </a:r>
            <a:r>
              <a:rPr lang="en-US" sz="3200" dirty="0"/>
              <a:t>, some directly as a result of the event itself, others as part of a compensatory response.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2116013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solidFill>
                  <a:srgbClr val="C00000"/>
                </a:solidFill>
              </a:rPr>
              <a:t>Systemic inflammatory response syndrome (SIRS) </a:t>
            </a: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/>
              <a:t>It </a:t>
            </a:r>
            <a:r>
              <a:rPr lang="en-US" sz="2800" dirty="0"/>
              <a:t>is clinically recognized by the presence of two or more of the </a:t>
            </a:r>
            <a:r>
              <a:rPr lang="en-US" sz="2800" dirty="0" smtClean="0"/>
              <a:t>following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585390"/>
              </p:ext>
            </p:extLst>
          </p:nvPr>
        </p:nvGraphicFramePr>
        <p:xfrm>
          <a:off x="768424" y="3861048"/>
          <a:ext cx="7620000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Temperature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&gt;38.5ºC or &lt;35ºC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Heart rate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&gt;90 beats/min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Respiratory rate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&gt;20 breaths/min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WBC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&gt;12,000 /mm3, &lt;4000 /mm3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0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0" y="2867452"/>
            <a:ext cx="9108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SIRS can result from a variety of conditions, such as autoimmune disorders, pancreatitis, </a:t>
            </a:r>
            <a:r>
              <a:rPr lang="en-US" sz="3200" dirty="0" err="1"/>
              <a:t>vasculitis</a:t>
            </a:r>
            <a:r>
              <a:rPr lang="en-US" sz="3200" dirty="0"/>
              <a:t>, thromboembolism, burns, </a:t>
            </a:r>
            <a:r>
              <a:rPr lang="en-US" sz="3200" dirty="0" smtClean="0"/>
              <a:t>surgery or multiple injury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609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518864" y="2564904"/>
            <a:ext cx="8229600" cy="2983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 </a:t>
            </a:r>
            <a:r>
              <a:rPr lang="en-US" sz="3200" dirty="0"/>
              <a:t>The main features are triggered by: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>
                <a:solidFill>
                  <a:srgbClr val="3333FF"/>
                </a:solidFill>
              </a:rPr>
              <a:t>hypoxia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>
                <a:solidFill>
                  <a:srgbClr val="3333FF"/>
                </a:solidFill>
              </a:rPr>
              <a:t>shock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 err="1">
                <a:solidFill>
                  <a:srgbClr val="3333FF"/>
                </a:solidFill>
              </a:rPr>
              <a:t>neurohumoral</a:t>
            </a:r>
            <a:r>
              <a:rPr lang="en-US" sz="3200" dirty="0">
                <a:solidFill>
                  <a:srgbClr val="3333FF"/>
                </a:solidFill>
              </a:rPr>
              <a:t> responses</a:t>
            </a:r>
            <a:r>
              <a:rPr lang="en-US" sz="3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3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382" r="2546" b="15095"/>
          <a:stretch/>
        </p:blipFill>
        <p:spPr>
          <a:xfrm>
            <a:off x="0" y="1715004"/>
            <a:ext cx="9144000" cy="4639390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1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88840"/>
            <a:ext cx="493769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6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8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374848" y="2503437"/>
            <a:ext cx="8229600" cy="3085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itchFamily="2" charset="2"/>
              <a:buNone/>
            </a:pPr>
            <a:r>
              <a:rPr lang="en-US" sz="3200" dirty="0"/>
              <a:t>The magnitude of an injury is related to 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u="sng" dirty="0"/>
              <a:t>energy </a:t>
            </a:r>
            <a:r>
              <a:rPr lang="en-US" sz="3200" dirty="0"/>
              <a:t>transferred to the victim during the event,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dirty="0"/>
              <a:t>the </a:t>
            </a:r>
            <a:r>
              <a:rPr lang="en-US" sz="3200" u="sng" dirty="0"/>
              <a:t>volume/area</a:t>
            </a:r>
            <a:r>
              <a:rPr lang="en-US" sz="3200" dirty="0"/>
              <a:t> of tissue involved and 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dirty="0"/>
              <a:t>the </a:t>
            </a:r>
            <a:r>
              <a:rPr lang="en-US" sz="3200" u="sng" dirty="0"/>
              <a:t>time taken</a:t>
            </a:r>
            <a:r>
              <a:rPr lang="en-US" sz="3200" dirty="0"/>
              <a:t> for the interaction.</a:t>
            </a:r>
            <a:endParaRPr lang="en-GB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3" descr="TriM Death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824"/>
            <a:ext cx="6120680" cy="462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07504" y="3268141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"Golden Hour"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concept, the period of 60 minutes or less following injury when immediate definitive care is crucial to a trauma patient's survival</a:t>
            </a:r>
            <a:endParaRPr lang="ar-LY" sz="2800" dirty="0"/>
          </a:p>
        </p:txBody>
      </p:sp>
      <p:pic>
        <p:nvPicPr>
          <p:cNvPr id="6" name="Picture 2" descr="http://www.roger-russell.com/jeffers/jeffhour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432" y="4581872"/>
            <a:ext cx="2286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64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333987" y="2577098"/>
            <a:ext cx="44864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platinum 10 minutes</a:t>
            </a:r>
            <a:endParaRPr lang="ar-LY" sz="4000" dirty="0">
              <a:solidFill>
                <a:srgbClr val="C00000"/>
              </a:solidFill>
            </a:endParaRPr>
          </a:p>
        </p:txBody>
      </p:sp>
      <p:pic>
        <p:nvPicPr>
          <p:cNvPr id="6" name="image.jp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849315" y="3209006"/>
            <a:ext cx="3467101" cy="2308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468560" y="1709936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Before arriving at the ER</a:t>
            </a:r>
            <a:endParaRPr lang="en-GB" dirty="0"/>
          </a:p>
        </p:txBody>
      </p:sp>
      <p:sp>
        <p:nvSpPr>
          <p:cNvPr id="8" name="Rectangle 2"/>
          <p:cNvSpPr/>
          <p:nvPr/>
        </p:nvSpPr>
        <p:spPr>
          <a:xfrm>
            <a:off x="107504" y="2555026"/>
            <a:ext cx="58047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First aid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Trained staff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>
                <a:solidFill>
                  <a:srgbClr val="002060"/>
                </a:solidFill>
              </a:rPr>
              <a:t>E</a:t>
            </a:r>
            <a:r>
              <a:rPr lang="en-GB" sz="2800" dirty="0" smtClean="0">
                <a:solidFill>
                  <a:srgbClr val="002060"/>
                </a:solidFill>
              </a:rPr>
              <a:t>quipment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Transport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Communications</a:t>
            </a:r>
          </a:p>
          <a:p>
            <a:pPr marL="914400" lvl="1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Information to emergency room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60548"/>
            <a:ext cx="3672408" cy="275262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92" y="3645024"/>
            <a:ext cx="361950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9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9592" y="192596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 the Emergency Room</a:t>
            </a:r>
            <a:endParaRPr lang="en-GB" dirty="0"/>
          </a:p>
        </p:txBody>
      </p:sp>
      <p:pic>
        <p:nvPicPr>
          <p:cNvPr id="6" name="Picture 2" descr="http://culturebend.files.wordpress.com/2010/04/emergencyr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332945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/>
          <p:nvPr/>
        </p:nvSpPr>
        <p:spPr>
          <a:xfrm>
            <a:off x="-180528" y="2983592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Teamwork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Things can be done simultaneously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Team leader responsible for priorities and team actions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6" descr="sto2b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47" y="2492896"/>
            <a:ext cx="3296369" cy="32963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94320" y="1857326"/>
            <a:ext cx="54864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TRAUMA TEAM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2" descr="C:\Documents and Settings\User\Desktop\trauma\download (2).jpg"/>
          <p:cNvPicPr>
            <a:picLocks noChangeAspect="1" noChangeArrowheads="1"/>
          </p:cNvPicPr>
          <p:nvPr/>
        </p:nvPicPr>
        <p:blipFill>
          <a:blip r:embed="rId6" cstate="print"/>
          <a:srcRect l="62698"/>
          <a:stretch>
            <a:fillRect/>
          </a:stretch>
        </p:blipFill>
        <p:spPr bwMode="auto">
          <a:xfrm>
            <a:off x="1979712" y="3117273"/>
            <a:ext cx="1326157" cy="211620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8" name="Rectangle 4"/>
          <p:cNvSpPr/>
          <p:nvPr/>
        </p:nvSpPr>
        <p:spPr>
          <a:xfrm>
            <a:off x="107985" y="4776281"/>
            <a:ext cx="179001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RADIOGRAPHER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966349" y="2492896"/>
            <a:ext cx="3317619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ANAESTHESIST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179512" y="3012310"/>
            <a:ext cx="1621916" cy="4886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NURSE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34772" y="3846159"/>
            <a:ext cx="1736436" cy="6629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GENERAL SURGEON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9"/>
          <p:cNvSpPr/>
          <p:nvPr/>
        </p:nvSpPr>
        <p:spPr>
          <a:xfrm>
            <a:off x="3361680" y="4173325"/>
            <a:ext cx="1570360" cy="4798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ORTHOPEDIC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3449687" y="4886456"/>
            <a:ext cx="1194321" cy="414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NURSE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tangle 12"/>
          <p:cNvSpPr/>
          <p:nvPr/>
        </p:nvSpPr>
        <p:spPr>
          <a:xfrm>
            <a:off x="1795487" y="5604164"/>
            <a:ext cx="16256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TEAM LEADER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4"/>
          <p:cNvSpPr/>
          <p:nvPr/>
        </p:nvSpPr>
        <p:spPr>
          <a:xfrm>
            <a:off x="3131840" y="2912918"/>
            <a:ext cx="1713334" cy="4973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ANAESTHETIC ASST.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Content Placeholder 3" descr="Triage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2261" y="2060848"/>
            <a:ext cx="7594155" cy="41315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مستطيل 1"/>
          <p:cNvSpPr/>
          <p:nvPr/>
        </p:nvSpPr>
        <p:spPr>
          <a:xfrm>
            <a:off x="827584" y="2278613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IN" sz="3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TRIAGE</a:t>
            </a:r>
            <a:endParaRPr lang="ar-LY" sz="3600" dirty="0"/>
          </a:p>
        </p:txBody>
      </p:sp>
    </p:spTree>
    <p:extLst>
      <p:ext uri="{BB962C8B-B14F-4D97-AF65-F5344CB8AC3E}">
        <p14:creationId xmlns:p14="http://schemas.microsoft.com/office/powerpoint/2010/main" val="24384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7" name="Shape 122"/>
          <p:cNvSpPr txBox="1">
            <a:spLocks/>
          </p:cNvSpPr>
          <p:nvPr/>
        </p:nvSpPr>
        <p:spPr>
          <a:xfrm>
            <a:off x="251520" y="3141514"/>
            <a:ext cx="8640960" cy="1727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Triage is a process of </a:t>
            </a:r>
            <a:r>
              <a:rPr lang="en-US" sz="2800" dirty="0" smtClean="0">
                <a:solidFill>
                  <a:srgbClr val="002060"/>
                </a:solidFill>
              </a:rPr>
              <a:t>prioritizing </a:t>
            </a:r>
            <a:r>
              <a:rPr lang="en-US" sz="2800" dirty="0">
                <a:solidFill>
                  <a:srgbClr val="002060"/>
                </a:solidFill>
              </a:rPr>
              <a:t>patients for treatment  </a:t>
            </a:r>
            <a:r>
              <a:rPr lang="en-US" sz="2800" dirty="0" smtClean="0">
                <a:solidFill>
                  <a:srgbClr val="002060"/>
                </a:solidFill>
              </a:rPr>
              <a:t>in </a:t>
            </a:r>
            <a:r>
              <a:rPr lang="en-US" sz="2800" dirty="0">
                <a:solidFill>
                  <a:srgbClr val="002060"/>
                </a:solidFill>
              </a:rPr>
              <a:t>situations with massive numbers of  wounded</a:t>
            </a:r>
          </a:p>
        </p:txBody>
      </p:sp>
    </p:spTree>
    <p:extLst>
      <p:ext uri="{BB962C8B-B14F-4D97-AF65-F5344CB8AC3E}">
        <p14:creationId xmlns:p14="http://schemas.microsoft.com/office/powerpoint/2010/main" val="8583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6" name="Shape 122"/>
          <p:cNvSpPr txBox="1">
            <a:spLocks/>
          </p:cNvSpPr>
          <p:nvPr/>
        </p:nvSpPr>
        <p:spPr>
          <a:xfrm>
            <a:off x="179512" y="2133402"/>
            <a:ext cx="8784976" cy="35278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When needs are bigger than </a:t>
            </a:r>
            <a:r>
              <a:rPr lang="en-US" sz="2800" dirty="0" smtClean="0">
                <a:solidFill>
                  <a:srgbClr val="002060"/>
                </a:solidFill>
              </a:rPr>
              <a:t>resources.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Do the best for the </a:t>
            </a:r>
            <a:r>
              <a:rPr lang="en-US" sz="2800" dirty="0" smtClean="0">
                <a:solidFill>
                  <a:srgbClr val="002060"/>
                </a:solidFill>
              </a:rPr>
              <a:t>most - </a:t>
            </a:r>
            <a:r>
              <a:rPr lang="en-US" sz="2800" dirty="0">
                <a:solidFill>
                  <a:srgbClr val="002060"/>
                </a:solidFill>
              </a:rPr>
              <a:t>not everything for </a:t>
            </a:r>
            <a:r>
              <a:rPr lang="en-US" sz="2800" dirty="0" smtClean="0">
                <a:solidFill>
                  <a:srgbClr val="002060"/>
                </a:solidFill>
              </a:rPr>
              <a:t>everyone.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Use available resources as efficiently as </a:t>
            </a:r>
            <a:r>
              <a:rPr lang="en-US" sz="2800" dirty="0" smtClean="0">
                <a:solidFill>
                  <a:srgbClr val="002060"/>
                </a:solidFill>
              </a:rPr>
              <a:t>possible.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Patients with the greatest chance of survival are managed </a:t>
            </a:r>
            <a:r>
              <a:rPr lang="en-US" sz="2800" dirty="0" smtClean="0">
                <a:solidFill>
                  <a:srgbClr val="002060"/>
                </a:solidFill>
              </a:rPr>
              <a:t>first .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9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67063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4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963783"/>
              </p:ext>
            </p:extLst>
          </p:nvPr>
        </p:nvGraphicFramePr>
        <p:xfrm>
          <a:off x="166433" y="1813966"/>
          <a:ext cx="879805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389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4169899170"/>
              </p:ext>
            </p:extLst>
          </p:nvPr>
        </p:nvGraphicFramePr>
        <p:xfrm>
          <a:off x="2051720" y="24613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1044624" y="149391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Initial </a:t>
            </a:r>
            <a:r>
              <a:rPr lang="en-GB" dirty="0" smtClean="0"/>
              <a:t>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9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208" y="3413534"/>
            <a:ext cx="5148064" cy="2895786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>
          <a:xfrm>
            <a:off x="251520" y="2110819"/>
            <a:ext cx="6840760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A standardised </a:t>
            </a:r>
            <a:r>
              <a:rPr lang="en-GB" sz="2800" dirty="0" smtClean="0">
                <a:solidFill>
                  <a:srgbClr val="002060"/>
                </a:solidFill>
                <a:latin typeface="+mn-lt"/>
              </a:rPr>
              <a:t>way to identify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and </a:t>
            </a:r>
            <a:r>
              <a:rPr lang="en-GB" sz="2800" dirty="0" smtClean="0">
                <a:solidFill>
                  <a:srgbClr val="002060"/>
                </a:solidFill>
                <a:latin typeface="+mn-lt"/>
              </a:rPr>
              <a:t>treat life-threatening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conditions</a:t>
            </a:r>
          </a:p>
        </p:txBody>
      </p:sp>
    </p:spTree>
    <p:extLst>
      <p:ext uri="{BB962C8B-B14F-4D97-AF65-F5344CB8AC3E}">
        <p14:creationId xmlns:p14="http://schemas.microsoft.com/office/powerpoint/2010/main" val="4197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51520" y="26064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1043236" y="268268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395536" y="26064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454902" y="332383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3266356" y="408112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Freeform 8"/>
          <p:cNvSpPr/>
          <p:nvPr/>
        </p:nvSpPr>
        <p:spPr>
          <a:xfrm>
            <a:off x="251520" y="1625352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9"/>
          <p:cNvSpPr/>
          <p:nvPr/>
        </p:nvSpPr>
        <p:spPr>
          <a:xfrm>
            <a:off x="1013520" y="16364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0"/>
          <p:cNvSpPr/>
          <p:nvPr/>
        </p:nvSpPr>
        <p:spPr>
          <a:xfrm>
            <a:off x="365820" y="16288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1"/>
          <p:cNvSpPr txBox="1"/>
          <p:nvPr/>
        </p:nvSpPr>
        <p:spPr>
          <a:xfrm>
            <a:off x="425186" y="1700535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Freeform 14"/>
          <p:cNvSpPr/>
          <p:nvPr/>
        </p:nvSpPr>
        <p:spPr>
          <a:xfrm>
            <a:off x="107504" y="292149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5"/>
          <p:cNvSpPr/>
          <p:nvPr/>
        </p:nvSpPr>
        <p:spPr>
          <a:xfrm>
            <a:off x="1000472" y="2929116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err="1">
                <a:solidFill>
                  <a:schemeClr val="tx1"/>
                </a:solidFill>
                <a:cs typeface="Arial"/>
                <a:sym typeface="Arial"/>
              </a:rPr>
              <a:t>haemorrhage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 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Freeform 16"/>
          <p:cNvSpPr/>
          <p:nvPr/>
        </p:nvSpPr>
        <p:spPr>
          <a:xfrm>
            <a:off x="352772" y="292149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7"/>
          <p:cNvSpPr txBox="1"/>
          <p:nvPr/>
        </p:nvSpPr>
        <p:spPr>
          <a:xfrm>
            <a:off x="412138" y="2993231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2627784" y="1785010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34" name="Freeform 14"/>
          <p:cNvSpPr/>
          <p:nvPr/>
        </p:nvSpPr>
        <p:spPr>
          <a:xfrm>
            <a:off x="251520" y="4217640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ounded Rectangle 15"/>
          <p:cNvSpPr/>
          <p:nvPr/>
        </p:nvSpPr>
        <p:spPr>
          <a:xfrm>
            <a:off x="1013520" y="4229452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6" name="Freeform 16"/>
          <p:cNvSpPr/>
          <p:nvPr/>
        </p:nvSpPr>
        <p:spPr>
          <a:xfrm>
            <a:off x="365820" y="4221832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17"/>
          <p:cNvSpPr txBox="1"/>
          <p:nvPr/>
        </p:nvSpPr>
        <p:spPr>
          <a:xfrm>
            <a:off x="375493" y="4293567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38" name="Freeform 14"/>
          <p:cNvSpPr/>
          <p:nvPr/>
        </p:nvSpPr>
        <p:spPr>
          <a:xfrm>
            <a:off x="251520" y="5513784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15"/>
          <p:cNvSpPr/>
          <p:nvPr/>
        </p:nvSpPr>
        <p:spPr>
          <a:xfrm>
            <a:off x="1013520" y="5525596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 16"/>
          <p:cNvSpPr/>
          <p:nvPr/>
        </p:nvSpPr>
        <p:spPr>
          <a:xfrm>
            <a:off x="365820" y="551797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17"/>
          <p:cNvSpPr txBox="1"/>
          <p:nvPr/>
        </p:nvSpPr>
        <p:spPr>
          <a:xfrm>
            <a:off x="463658" y="5589711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15013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13"/>
          <p:cNvSpPr txBox="1">
            <a:spLocks/>
          </p:cNvSpPr>
          <p:nvPr/>
        </p:nvSpPr>
        <p:spPr>
          <a:xfrm>
            <a:off x="2051720" y="2708921"/>
            <a:ext cx="5184576" cy="10081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0" tIns="0" rIns="0" bIns="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Introduce yourself</a:t>
            </a:r>
          </a:p>
          <a:p>
            <a:pPr marL="400050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Ask ”what happened to you ?”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Shape 114"/>
          <p:cNvSpPr/>
          <p:nvPr/>
        </p:nvSpPr>
        <p:spPr>
          <a:xfrm>
            <a:off x="1187624" y="3980090"/>
            <a:ext cx="7344816" cy="2185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500"/>
              </a:spcBef>
              <a:buClr>
                <a:srgbClr val="C00000"/>
              </a:buClr>
              <a:buSzPct val="100000"/>
              <a:buFont typeface="Webdings"/>
              <a:buChar char=""/>
              <a:defRPr sz="1800"/>
            </a:pPr>
            <a:r>
              <a:rPr sz="2400" dirty="0">
                <a:solidFill>
                  <a:srgbClr val="002060"/>
                </a:solidFill>
              </a:rPr>
              <a:t>If the patient answers directly you will know that</a:t>
            </a: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Airway is </a:t>
            </a:r>
            <a:r>
              <a:rPr lang="en-US" sz="2000" dirty="0" smtClean="0">
                <a:solidFill>
                  <a:srgbClr val="002060"/>
                </a:solidFill>
              </a:rPr>
              <a:t>clear</a:t>
            </a:r>
            <a:endParaRPr sz="2000" dirty="0">
              <a:solidFill>
                <a:srgbClr val="002060"/>
              </a:solidFill>
            </a:endParaRP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Enough </a:t>
            </a:r>
            <a:r>
              <a:rPr lang="en-US" sz="2000" dirty="0" smtClean="0">
                <a:solidFill>
                  <a:srgbClr val="002060"/>
                </a:solidFill>
              </a:rPr>
              <a:t>ventilation to </a:t>
            </a:r>
            <a:r>
              <a:rPr sz="2000" dirty="0" smtClean="0">
                <a:solidFill>
                  <a:srgbClr val="002060"/>
                </a:solidFill>
              </a:rPr>
              <a:t>talk</a:t>
            </a:r>
            <a:endParaRPr sz="2000" dirty="0">
              <a:solidFill>
                <a:srgbClr val="002060"/>
              </a:solidFill>
            </a:endParaRP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Enough </a:t>
            </a:r>
            <a:r>
              <a:rPr lang="en-US" sz="2000" dirty="0" smtClean="0">
                <a:solidFill>
                  <a:srgbClr val="002060"/>
                </a:solidFill>
              </a:rPr>
              <a:t>circulation to the brain to </a:t>
            </a:r>
            <a:r>
              <a:rPr sz="2000" dirty="0" smtClean="0">
                <a:solidFill>
                  <a:srgbClr val="002060"/>
                </a:solidFill>
              </a:rPr>
              <a:t>understand</a:t>
            </a:r>
            <a:endParaRPr sz="2000" dirty="0">
              <a:solidFill>
                <a:srgbClr val="00206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1600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Rapid ABC 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3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19"/>
          <p:cNvSpPr txBox="1">
            <a:spLocks/>
          </p:cNvSpPr>
          <p:nvPr/>
        </p:nvSpPr>
        <p:spPr>
          <a:xfrm>
            <a:off x="1115616" y="1853952"/>
            <a:ext cx="6837362" cy="1584325"/>
          </a:xfrm>
          <a:prstGeom prst="rect">
            <a:avLst/>
          </a:prstGeom>
        </p:spPr>
        <p:txBody>
          <a:bodyPr vert="horz" lIns="0" tIns="0" rIns="0" bIns="0" rtlCol="1" anchor="b">
            <a:noAutofit/>
          </a:bodyPr>
          <a:lstStyle>
            <a:lvl1pPr marL="0" indent="0" algn="ctr" defTabSz="914400" rtl="1" eaLnBrk="1" latinLnBrk="0" hangingPunct="1">
              <a:spcBef>
                <a:spcPts val="900"/>
              </a:spcBef>
              <a:buSzTx/>
              <a:buFont typeface="Arial" pitchFamily="34" charset="0"/>
              <a:buNone/>
              <a:defRPr sz="4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3600" b="1" smtClean="0">
                <a:solidFill>
                  <a:srgbClr val="002060"/>
                </a:solidFill>
                <a:latin typeface="+mj-lt"/>
              </a:rPr>
              <a:t>If the  patient is not answering you have to act quickly !!!</a:t>
            </a:r>
            <a:endParaRPr lang="en-US" sz="3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Shape 134"/>
          <p:cNvSpPr txBox="1">
            <a:spLocks/>
          </p:cNvSpPr>
          <p:nvPr/>
        </p:nvSpPr>
        <p:spPr>
          <a:xfrm>
            <a:off x="539552" y="4590256"/>
            <a:ext cx="8100392" cy="1143000"/>
          </a:xfrm>
          <a:prstGeom prst="rect">
            <a:avLst/>
          </a:prstGeom>
          <a:solidFill>
            <a:srgbClr val="FF0000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Verdana Bold"/>
                <a:ea typeface="Verdana Bold"/>
                <a:cs typeface="Verdana Bold"/>
                <a:sym typeface="Verdana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chemeClr val="bg1"/>
                </a:solidFill>
              </a:rPr>
              <a:t>START WITH “A”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مستطيل 1"/>
          <p:cNvSpPr/>
          <p:nvPr/>
        </p:nvSpPr>
        <p:spPr>
          <a:xfrm>
            <a:off x="1259632" y="2204864"/>
            <a:ext cx="679064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l" rtl="0">
              <a:lnSpc>
                <a:spcPct val="90000"/>
              </a:lnSpc>
              <a:buFontTx/>
              <a:buNone/>
            </a:pPr>
            <a:r>
              <a:rPr lang="en-GB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Assume C-spine injury in all patients</a:t>
            </a:r>
          </a:p>
        </p:txBody>
      </p:sp>
      <p:pic>
        <p:nvPicPr>
          <p:cNvPr id="14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903" y="2924944"/>
            <a:ext cx="7210513" cy="763136"/>
          </a:xfrm>
          <a:prstGeom prst="rect">
            <a:avLst/>
          </a:prstGeom>
        </p:spPr>
      </p:pic>
      <p:pic>
        <p:nvPicPr>
          <p:cNvPr id="16" name="Picture 3" descr="occi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7704" y="3815886"/>
            <a:ext cx="5271678" cy="234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952" y="3276648"/>
            <a:ext cx="2218432" cy="164657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928" y="3097480"/>
            <a:ext cx="1373868" cy="1918836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63" y="3508195"/>
            <a:ext cx="1947664" cy="1183477"/>
          </a:xfrm>
          <a:prstGeom prst="rect">
            <a:avLst/>
          </a:prstGeom>
        </p:spPr>
      </p:pic>
      <p:sp>
        <p:nvSpPr>
          <p:cNvPr id="13" name="Rectangle 5"/>
          <p:cNvSpPr/>
          <p:nvPr/>
        </p:nvSpPr>
        <p:spPr>
          <a:xfrm>
            <a:off x="6184101" y="4813004"/>
            <a:ext cx="1063112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fr-CH" sz="4000" b="1" dirty="0" err="1">
                <a:solidFill>
                  <a:srgbClr val="002060"/>
                </a:solidFill>
                <a:latin typeface="+mn-lt"/>
              </a:rPr>
              <a:t>Feel</a:t>
            </a:r>
            <a:endParaRPr lang="fr-CH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3669425" y="4813004"/>
            <a:ext cx="1444626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fr-CH" sz="4000" b="1" dirty="0" err="1">
                <a:solidFill>
                  <a:srgbClr val="002060"/>
                </a:solidFill>
                <a:latin typeface="+mn-lt"/>
              </a:rPr>
              <a:t>Listen</a:t>
            </a:r>
            <a:endParaRPr lang="fr-CH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Rectangle 7"/>
          <p:cNvSpPr/>
          <p:nvPr/>
        </p:nvSpPr>
        <p:spPr>
          <a:xfrm>
            <a:off x="1471511" y="4813004"/>
            <a:ext cx="1199367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4000" b="1" dirty="0">
                <a:solidFill>
                  <a:srgbClr val="002060"/>
                </a:solidFill>
                <a:latin typeface="+mn-lt"/>
              </a:rPr>
              <a:t>Look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2949977" y="2204864"/>
            <a:ext cx="3134191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l" rtl="0">
              <a:lnSpc>
                <a:spcPct val="90000"/>
              </a:lnSpc>
              <a:buFontTx/>
              <a:buNone/>
            </a:pPr>
            <a:r>
              <a:rPr lang="en-GB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Assess </a:t>
            </a:r>
            <a:r>
              <a:rPr lang="en-GB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airway</a:t>
            </a:r>
            <a:endParaRPr lang="en-GB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331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55"/>
          <p:cNvSpPr txBox="1">
            <a:spLocks/>
          </p:cNvSpPr>
          <p:nvPr/>
        </p:nvSpPr>
        <p:spPr>
          <a:xfrm>
            <a:off x="1403648" y="2541984"/>
            <a:ext cx="7056784" cy="4343400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Clear airway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Give O2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Prevent aspiration ( FB)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Assist ventilation – if necessary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7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420888"/>
            <a:ext cx="2808312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Chin lift: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2" name="Content Placeholder 3" descr="headtilt chin lift.jpg"/>
          <p:cNvPicPr>
            <a:picLocks noChangeAspect="1"/>
          </p:cNvPicPr>
          <p:nvPr/>
        </p:nvPicPr>
        <p:blipFill rotWithShape="1">
          <a:blip r:embed="rId5" cstate="print"/>
          <a:srcRect r="14392"/>
          <a:stretch/>
        </p:blipFill>
        <p:spPr>
          <a:xfrm>
            <a:off x="2051720" y="3072837"/>
            <a:ext cx="4248472" cy="3308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4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9076" y="3864124"/>
            <a:ext cx="2665412" cy="258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03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420888"/>
            <a:ext cx="2808312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Jaw thrust: 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4" name="Content Placeholder 3" descr="jawthrust.jpg"/>
          <p:cNvPicPr>
            <a:picLocks noChangeAspect="1"/>
          </p:cNvPicPr>
          <p:nvPr/>
        </p:nvPicPr>
        <p:blipFill rotWithShape="1">
          <a:blip r:embed="rId5" cstate="print"/>
          <a:srcRect r="11769"/>
          <a:stretch/>
        </p:blipFill>
        <p:spPr>
          <a:xfrm>
            <a:off x="2843808" y="2996952"/>
            <a:ext cx="4249905" cy="32403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57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564532"/>
            <a:ext cx="4824536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IN" sz="1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BAG VALVE MASK AIRWAY</a:t>
            </a:r>
            <a:endParaRPr lang="en-US" sz="1800" dirty="0" smtClean="0">
              <a:solidFill>
                <a:schemeClr val="tx2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3" name="Content Placeholder 3" descr="23774t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3068960"/>
            <a:ext cx="6400317" cy="29437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76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564532"/>
            <a:ext cx="4824536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IN" sz="1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BAG VALVE MASK AIRWAY</a:t>
            </a:r>
            <a:endParaRPr lang="en-US" sz="1800" dirty="0" smtClean="0">
              <a:solidFill>
                <a:schemeClr val="tx2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4" name="Picture 1" descr="fig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65908" y="3068960"/>
            <a:ext cx="5498380" cy="30083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60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821" y="2636912"/>
            <a:ext cx="2934523" cy="1651158"/>
          </a:xfrm>
          <a:prstGeom prst="rect">
            <a:avLst/>
          </a:prstGeom>
        </p:spPr>
      </p:pic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</a:rPr>
              <a:t>Oropharyngeal</a:t>
            </a:r>
            <a:r>
              <a:rPr lang="en-US" sz="2800" dirty="0" smtClean="0">
                <a:solidFill>
                  <a:srgbClr val="002060"/>
                </a:solidFill>
              </a:rPr>
              <a:t> airway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Nasopharyngeal airway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01" y="4365104"/>
            <a:ext cx="248641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3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</a:rPr>
              <a:t>Oropharyngeal</a:t>
            </a:r>
            <a:r>
              <a:rPr lang="en-US" sz="2800" dirty="0" smtClean="0">
                <a:solidFill>
                  <a:srgbClr val="002060"/>
                </a:solidFill>
              </a:rPr>
              <a:t> airway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None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4" name="Content Placeholder 3" descr="screen-shot-2014-10-12-at-11-34-42-am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2564904"/>
            <a:ext cx="6531372" cy="3663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29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Nasopharyngeal airway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4" name="Content Placeholder 3" descr="NP Arway managemen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5207" y="2852936"/>
            <a:ext cx="7515225" cy="36195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02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Shape 155"/>
          <p:cNvSpPr txBox="1">
            <a:spLocks/>
          </p:cNvSpPr>
          <p:nvPr/>
        </p:nvSpPr>
        <p:spPr>
          <a:xfrm>
            <a:off x="1043608" y="2492896"/>
            <a:ext cx="5040560" cy="3888432"/>
          </a:xfrm>
          <a:prstGeom prst="rect">
            <a:avLst/>
          </a:prstGeom>
        </p:spPr>
        <p:txBody>
          <a:bodyPr vert="horz" lIns="0" tIns="0" rIns="0" bIns="0" rtlCol="1">
            <a:normAutofit lnSpcReduction="100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Maxillo</a:t>
            </a:r>
            <a:r>
              <a:rPr lang="en-US" sz="28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-facial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Aspiration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Upper airway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Preventative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Inhalation burn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Coma (GCS &lt; 8)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Secondary brain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3651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Definitive Airway: Indications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57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179512" y="2708920"/>
            <a:ext cx="7200800" cy="1656184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Definitive Airway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Endotracheal tube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ORAL OR NASAL 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Advanced Airway</a:t>
            </a:r>
            <a:endParaRPr lang="en-GB" dirty="0"/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136" y="2852936"/>
            <a:ext cx="4734272" cy="3156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179512" y="2708920"/>
            <a:ext cx="7200800" cy="1656184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Definitive Airway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Endotracheal tube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ORAL OR NASAL 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Advanced Airway</a:t>
            </a:r>
            <a:endParaRPr lang="en-GB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40" y="2453604"/>
            <a:ext cx="5645532" cy="37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7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نتيجة بحث الصور عن ‪OPEN FRACTUR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20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5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55"/>
          <p:cNvSpPr txBox="1">
            <a:spLocks/>
          </p:cNvSpPr>
          <p:nvPr/>
        </p:nvSpPr>
        <p:spPr>
          <a:xfrm>
            <a:off x="323528" y="2564904"/>
            <a:ext cx="6912768" cy="4824536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Cervical spine protection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Oxygenate / Ventilate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Suction 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Give drugs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Intubate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b="1" dirty="0" smtClean="0">
                <a:solidFill>
                  <a:srgbClr val="002060"/>
                </a:solidFill>
                <a:latin typeface="Arial Bold"/>
                <a:sym typeface="Arial Bold"/>
              </a:rPr>
              <a:t>If unable – perform a surgical airway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96552" y="149877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Rapid Sequence Induction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80" y="1988840"/>
            <a:ext cx="4344144" cy="434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1028" descr="airwa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364" y="2231487"/>
            <a:ext cx="5347940" cy="386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1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55"/>
          <p:cNvSpPr txBox="1">
            <a:spLocks/>
          </p:cNvSpPr>
          <p:nvPr/>
        </p:nvSpPr>
        <p:spPr>
          <a:xfrm>
            <a:off x="251520" y="2708920"/>
            <a:ext cx="4464496" cy="4032448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May be life saving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Temporary measure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Good oxygenation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Poor ventilation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Not a definitive airway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1520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Bold"/>
                <a:sym typeface="Arial Bold"/>
              </a:rPr>
              <a:t>Needle </a:t>
            </a:r>
            <a:r>
              <a:rPr lang="en-US" dirty="0" err="1" smtClean="0">
                <a:latin typeface="Arial Bold"/>
                <a:sym typeface="Arial Bold"/>
              </a:rPr>
              <a:t>Cricothyroidotomy</a:t>
            </a:r>
            <a:endParaRPr lang="en-GB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35635"/>
            <a:ext cx="3363724" cy="189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Content Placeholder 3" descr="a115_h12_-_wiki_co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1840" y="2060848"/>
            <a:ext cx="3482568" cy="43513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4" descr="downloa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2119745"/>
            <a:ext cx="3823277" cy="42741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1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2" descr="C:\Users\Nitin\Desktop\B9780702046742000317_f031-004-97807020467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47" y="2446925"/>
            <a:ext cx="9091557" cy="326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610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51520" y="198884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Do not confuse airway problem for ventilation problem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Patent airway does not equal adequate ventilation.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Need good gas exchange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Oxygen in	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CO2 out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None/>
            </a:pP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Rapid assessment of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RR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SPO2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TRACHEA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CHEST EXPANSION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PERCUSSION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AUSCULTATION</a:t>
            </a:r>
          </a:p>
        </p:txBody>
      </p:sp>
      <p:sp>
        <p:nvSpPr>
          <p:cNvPr id="7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65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3" name="مستطيل 2"/>
          <p:cNvSpPr/>
          <p:nvPr/>
        </p:nvSpPr>
        <p:spPr>
          <a:xfrm>
            <a:off x="149796" y="2311292"/>
            <a:ext cx="88867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INSPECT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Equal chest rise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paradoxical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chest movements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contusion , sucking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chest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wound , distended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neck veins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PALPATE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Trachea , chest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wall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tenderness , subcutaneous emphysema ,sternal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rib fracture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PERCUSS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dullness 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hyperresonance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AUSCULTATE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equal breath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sounds , absence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breath sounds</a:t>
            </a:r>
          </a:p>
        </p:txBody>
      </p:sp>
    </p:spTree>
    <p:extLst>
      <p:ext uri="{BB962C8B-B14F-4D97-AF65-F5344CB8AC3E}">
        <p14:creationId xmlns:p14="http://schemas.microsoft.com/office/powerpoint/2010/main" val="225444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Shape 37"/>
          <p:cNvSpPr txBox="1">
            <a:spLocks/>
          </p:cNvSpPr>
          <p:nvPr/>
        </p:nvSpPr>
        <p:spPr>
          <a:xfrm>
            <a:off x="395536" y="1556792"/>
            <a:ext cx="6832104" cy="4392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86384"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sz="28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Tension pneumothorax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Open pneumothorax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Flail chest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Massive haemothorax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Cardiac 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tamponed</a:t>
            </a:r>
            <a:endParaRPr lang="en-GB" sz="28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3010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1" name="Shape 37"/>
          <p:cNvSpPr txBox="1">
            <a:spLocks/>
          </p:cNvSpPr>
          <p:nvPr/>
        </p:nvSpPr>
        <p:spPr>
          <a:xfrm>
            <a:off x="395536" y="2420888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Massive respiratory distress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Terror – “I am going to die !”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Shock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Distended neck veins (if enough circulating volume)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Absent breath sounds and hyper-resonance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Late 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Trachea deviated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Cyanosis</a:t>
            </a:r>
          </a:p>
        </p:txBody>
      </p:sp>
    </p:spTree>
    <p:extLst>
      <p:ext uri="{BB962C8B-B14F-4D97-AF65-F5344CB8AC3E}">
        <p14:creationId xmlns:p14="http://schemas.microsoft.com/office/powerpoint/2010/main" val="30315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44624"/>
            <a:ext cx="8136903" cy="671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grpSp>
        <p:nvGrpSpPr>
          <p:cNvPr id="12" name="Group 7"/>
          <p:cNvGrpSpPr/>
          <p:nvPr/>
        </p:nvGrpSpPr>
        <p:grpSpPr>
          <a:xfrm>
            <a:off x="2124199" y="2492896"/>
            <a:ext cx="4752057" cy="3816350"/>
            <a:chOff x="1908175" y="260350"/>
            <a:chExt cx="6373813" cy="5832475"/>
          </a:xfrm>
        </p:grpSpPr>
        <p:pic>
          <p:nvPicPr>
            <p:cNvPr id="13" name="Pnotenbilat.jpeg" descr="Pnotenbila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8175" y="260350"/>
              <a:ext cx="6373813" cy="5832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Shape 139"/>
            <p:cNvSpPr>
              <a:spLocks noChangeArrowheads="1"/>
            </p:cNvSpPr>
            <p:nvPr/>
          </p:nvSpPr>
          <p:spPr bwMode="auto">
            <a:xfrm flipH="1">
              <a:off x="3851275" y="3933825"/>
              <a:ext cx="187325" cy="42227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  <p:sp>
          <p:nvSpPr>
            <p:cNvPr id="15" name="Shape 140"/>
            <p:cNvSpPr>
              <a:spLocks noChangeArrowheads="1"/>
            </p:cNvSpPr>
            <p:nvPr/>
          </p:nvSpPr>
          <p:spPr bwMode="auto">
            <a:xfrm flipH="1" flipV="1">
              <a:off x="4076700" y="692150"/>
              <a:ext cx="185738" cy="423863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  <p:sp>
          <p:nvSpPr>
            <p:cNvPr id="16" name="Shape 141"/>
            <p:cNvSpPr>
              <a:spLocks noChangeArrowheads="1"/>
            </p:cNvSpPr>
            <p:nvPr/>
          </p:nvSpPr>
          <p:spPr bwMode="auto">
            <a:xfrm rot="5400000">
              <a:off x="3128963" y="1919287"/>
              <a:ext cx="215900" cy="49847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052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704256"/>
            <a:ext cx="9071992" cy="4893096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764704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2" name="Shape 37"/>
          <p:cNvSpPr txBox="1">
            <a:spLocks/>
          </p:cNvSpPr>
          <p:nvPr/>
        </p:nvSpPr>
        <p:spPr>
          <a:xfrm>
            <a:off x="323528" y="2492896"/>
            <a:ext cx="7336160" cy="180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Treatment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Immediate decompression (needle)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Chest tube insertion</a:t>
            </a:r>
          </a:p>
          <a:p>
            <a:pPr marL="457200" lvl="1" indent="0" defTabSz="786384">
              <a:lnSpc>
                <a:spcPct val="100000"/>
              </a:lnSpc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827584" y="400506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Clinical Diagnosis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Don’t wait for X ray</a:t>
            </a:r>
          </a:p>
        </p:txBody>
      </p:sp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5496" y="2934072"/>
            <a:ext cx="468052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Needle Decompression</a:t>
            </a:r>
            <a:endParaRPr lang="en-GB" sz="3600" dirty="0"/>
          </a:p>
        </p:txBody>
      </p:sp>
      <p:pic>
        <p:nvPicPr>
          <p:cNvPr id="13" name="Picture 3" descr="needle decompressio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29147" b="-1015"/>
          <a:stretch>
            <a:fillRect/>
          </a:stretch>
        </p:blipFill>
        <p:spPr bwMode="auto">
          <a:xfrm>
            <a:off x="4860305" y="2769116"/>
            <a:ext cx="3960167" cy="3180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hape 37"/>
          <p:cNvSpPr txBox="1">
            <a:spLocks/>
          </p:cNvSpPr>
          <p:nvPr/>
        </p:nvSpPr>
        <p:spPr>
          <a:xfrm>
            <a:off x="251520" y="3789040"/>
            <a:ext cx="3967436" cy="2232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2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nd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IC space 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mid-</a:t>
            </a:r>
            <a:r>
              <a:rPr lang="en-GB" sz="2800" dirty="0" err="1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clavicular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 line</a:t>
            </a:r>
          </a:p>
        </p:txBody>
      </p:sp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4" name="Picture 4" descr="chestdrain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080369"/>
            <a:ext cx="6768952" cy="4156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-252536" y="458112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Chest 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3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828600" y="2132856"/>
            <a:ext cx="5256584" cy="71095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Chest Tube</a:t>
            </a:r>
            <a:endParaRPr lang="en-GB" dirty="0"/>
          </a:p>
        </p:txBody>
      </p:sp>
      <p:pic>
        <p:nvPicPr>
          <p:cNvPr id="12" name="Picture 2" descr="chestdrain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944" y="2564904"/>
            <a:ext cx="4572292" cy="3367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Shape 37"/>
          <p:cNvSpPr txBox="1">
            <a:spLocks/>
          </p:cNvSpPr>
          <p:nvPr/>
        </p:nvSpPr>
        <p:spPr>
          <a:xfrm>
            <a:off x="251520" y="2996952"/>
            <a:ext cx="3967436" cy="3024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4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/ 5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space 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between mid-and anterior axillary line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Underwater 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seal</a:t>
            </a:r>
            <a:endParaRPr lang="en-GB" sz="28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8447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4032448" cy="442996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956" y="2439764"/>
            <a:ext cx="33655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5496" y="3151509"/>
            <a:ext cx="7211144" cy="4525963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b="1" smtClean="0"/>
              <a:t>Sucking chest wound</a:t>
            </a:r>
          </a:p>
          <a:p>
            <a:pPr algn="l" rtl="0"/>
            <a:r>
              <a:rPr lang="en-US" b="1" smtClean="0"/>
              <a:t>Treatment</a:t>
            </a:r>
          </a:p>
          <a:p>
            <a:pPr lvl="1" algn="l" rtl="0"/>
            <a:r>
              <a:rPr lang="en-US" smtClean="0"/>
              <a:t>Sterile occlusive 3 sided dressing</a:t>
            </a:r>
          </a:p>
          <a:p>
            <a:pPr lvl="1" algn="l" rtl="0"/>
            <a:r>
              <a:rPr lang="en-US" smtClean="0"/>
              <a:t>Chest drain</a:t>
            </a:r>
          </a:p>
          <a:p>
            <a:pPr algn="l" rtl="0"/>
            <a:endParaRPr lang="fr-CH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5496" y="1825947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Open Pneumothorax</a:t>
            </a:r>
            <a:endParaRPr lang="en-GB" dirty="0"/>
          </a:p>
        </p:txBody>
      </p:sp>
      <p:pic>
        <p:nvPicPr>
          <p:cNvPr id="18" name="Picture 4" descr="C:\Documents and Settings\User\Desktop\trauma\Pneumothorax manage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906752"/>
            <a:ext cx="3901396" cy="325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47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11379" y="1765922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  <p:pic>
        <p:nvPicPr>
          <p:cNvPr id="11" name="Picture 4" descr="2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2636912"/>
            <a:ext cx="4754462" cy="3615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93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0" name="Picture 2" descr="C:\Documents and Settings\User\Desktop\trauma\flail_chest_small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233349"/>
            <a:ext cx="4779819" cy="4003963"/>
          </a:xfrm>
          <a:prstGeom prst="rect">
            <a:avLst/>
          </a:prstGeom>
          <a:noFill/>
        </p:spPr>
      </p:pic>
      <p:sp>
        <p:nvSpPr>
          <p:cNvPr id="11" name="Shape 37"/>
          <p:cNvSpPr txBox="1">
            <a:spLocks/>
          </p:cNvSpPr>
          <p:nvPr/>
        </p:nvSpPr>
        <p:spPr>
          <a:xfrm>
            <a:off x="-36512" y="2636912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Two or more ribs’</a:t>
            </a:r>
          </a:p>
          <a:p>
            <a:pPr lvl="1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fractured in two or more places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Main problem</a:t>
            </a:r>
          </a:p>
          <a:p>
            <a:pPr lvl="1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pulmonary contusion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9512" y="1837930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93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107504" y="2132856"/>
            <a:ext cx="88204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cs typeface="+mj-cs"/>
              </a:rPr>
              <a:t>Injury </a:t>
            </a:r>
            <a:r>
              <a:rPr lang="en-US" sz="2800" dirty="0">
                <a:cs typeface="+mj-cs"/>
              </a:rPr>
              <a:t>is the commonest cause of death among </a:t>
            </a:r>
            <a:r>
              <a:rPr lang="en-US" sz="2800" dirty="0" smtClean="0">
                <a:cs typeface="+mj-cs"/>
              </a:rPr>
              <a:t>people in first 4 decades.</a:t>
            </a:r>
          </a:p>
          <a:p>
            <a:pPr algn="l" rtl="0"/>
            <a:endParaRPr lang="en-US" sz="2800" dirty="0" smtClean="0"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cs typeface="+mj-cs"/>
              </a:rPr>
              <a:t>WHO data </a:t>
            </a:r>
            <a:r>
              <a:rPr lang="en-US" sz="2800" dirty="0">
                <a:cs typeface="+mj-cs"/>
              </a:rPr>
              <a:t>suggests that 1 in 10 deaths worldwide is the result of an </a:t>
            </a:r>
            <a:r>
              <a:rPr lang="en-US" sz="2800" dirty="0" smtClean="0">
                <a:cs typeface="+mj-cs"/>
              </a:rPr>
              <a:t>injury.</a:t>
            </a:r>
          </a:p>
          <a:p>
            <a:pPr algn="l" rtl="0"/>
            <a:endParaRPr lang="en-US" sz="2800" dirty="0" smtClean="0">
              <a:cs typeface="+mj-cs"/>
            </a:endParaRPr>
          </a:p>
          <a:p>
            <a:pPr lvl="1" indent="-457200" algn="l" rtl="0">
              <a:buFont typeface="Arial" pitchFamily="34" charset="0"/>
              <a:buChar char="•"/>
            </a:pPr>
            <a:r>
              <a:rPr lang="en-US" sz="2800" dirty="0">
                <a:cs typeface="+mj-cs"/>
              </a:rPr>
              <a:t>Permanent disability 3 times the mortality </a:t>
            </a:r>
            <a:r>
              <a:rPr lang="en-US" sz="2800" dirty="0" smtClean="0">
                <a:cs typeface="+mj-cs"/>
              </a:rPr>
              <a:t>rate.</a:t>
            </a:r>
          </a:p>
          <a:p>
            <a:pPr marL="0" lvl="1" algn="l" rtl="0"/>
            <a:endParaRPr lang="en-US" sz="2800" dirty="0">
              <a:cs typeface="+mj-cs"/>
            </a:endParaRPr>
          </a:p>
          <a:p>
            <a:pPr lvl="1" indent="-457200" algn="l" rtl="0">
              <a:buFont typeface="Arial" pitchFamily="34" charset="0"/>
              <a:buChar char="•"/>
            </a:pPr>
            <a:r>
              <a:rPr lang="en-US" sz="2800" dirty="0">
                <a:cs typeface="+mj-cs"/>
              </a:rPr>
              <a:t>Trauma related dollar costs exceed $400 billion </a:t>
            </a:r>
            <a:r>
              <a:rPr lang="en-US" sz="2800" dirty="0" smtClean="0">
                <a:cs typeface="+mj-cs"/>
              </a:rPr>
              <a:t>annually in USA</a:t>
            </a:r>
            <a:endParaRPr lang="en-US" sz="2800" dirty="0"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ar-LY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358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11379" y="1765922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  <p:sp>
        <p:nvSpPr>
          <p:cNvPr id="12" name="Shape 37"/>
          <p:cNvSpPr txBox="1">
            <a:spLocks/>
          </p:cNvSpPr>
          <p:nvPr/>
        </p:nvSpPr>
        <p:spPr>
          <a:xfrm>
            <a:off x="1628328" y="2852936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</a:t>
            </a:r>
            <a:r>
              <a:rPr lang="en-GB" sz="2800" baseline="-25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2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Analgesia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Judicious fluid management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Intubation only if necessary</a:t>
            </a:r>
            <a:endParaRPr lang="en-GB" sz="24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36866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9512" y="1824369"/>
            <a:ext cx="5609675" cy="740535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Massive Haemothorax</a:t>
            </a:r>
            <a:endParaRPr lang="en-GB" dirty="0"/>
          </a:p>
        </p:txBody>
      </p:sp>
      <p:pic>
        <p:nvPicPr>
          <p:cNvPr id="14" name="Picture 5" descr="4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19499"/>
            <a:ext cx="3888432" cy="3185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hape 37"/>
          <p:cNvSpPr txBox="1">
            <a:spLocks/>
          </p:cNvSpPr>
          <p:nvPr/>
        </p:nvSpPr>
        <p:spPr>
          <a:xfrm>
            <a:off x="116160" y="2664296"/>
            <a:ext cx="7336160" cy="4581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Shock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Absence of breath sounds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Dullness to percussion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Treatment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IV support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Chest tube</a:t>
            </a:r>
            <a:endParaRPr lang="en-GB" sz="20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Thoracotomy</a:t>
            </a:r>
          </a:p>
        </p:txBody>
      </p:sp>
    </p:spTree>
    <p:extLst>
      <p:ext uri="{BB962C8B-B14F-4D97-AF65-F5344CB8AC3E}">
        <p14:creationId xmlns:p14="http://schemas.microsoft.com/office/powerpoint/2010/main" val="11659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Shape 40"/>
          <p:cNvSpPr/>
          <p:nvPr/>
        </p:nvSpPr>
        <p:spPr>
          <a:xfrm>
            <a:off x="1044524" y="3573016"/>
            <a:ext cx="7127876" cy="1080120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4400" b="1" kern="0" dirty="0" smtClean="0">
                <a:solidFill>
                  <a:schemeClr val="bg1"/>
                </a:solidFill>
              </a:rPr>
              <a:t>STOP THE BLEEDING !!!</a:t>
            </a:r>
            <a:endParaRPr sz="4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Shape 37"/>
          <p:cNvSpPr txBox="1">
            <a:spLocks/>
          </p:cNvSpPr>
          <p:nvPr/>
        </p:nvSpPr>
        <p:spPr>
          <a:xfrm>
            <a:off x="827584" y="2164242"/>
            <a:ext cx="3951784" cy="479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External bleeding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Direct pressure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Dressings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Elevation of limb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Compression of artery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Tourniquet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hape 37"/>
          <p:cNvSpPr txBox="1">
            <a:spLocks/>
          </p:cNvSpPr>
          <p:nvPr/>
        </p:nvSpPr>
        <p:spPr>
          <a:xfrm>
            <a:off x="4491336" y="2164242"/>
            <a:ext cx="3600400" cy="479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Internal bleeding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Surgery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971600" y="3262947"/>
            <a:ext cx="7200800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b="1" dirty="0" smtClean="0">
                <a:solidFill>
                  <a:srgbClr val="002060"/>
                </a:solidFill>
                <a:latin typeface="+mn-lt"/>
              </a:rPr>
              <a:t>Unrecognised </a:t>
            </a:r>
            <a:r>
              <a:rPr lang="en-GB" sz="2800" b="1" dirty="0">
                <a:solidFill>
                  <a:srgbClr val="002060"/>
                </a:solidFill>
                <a:latin typeface="+mn-lt"/>
              </a:rPr>
              <a:t>bleeding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is the major cause of preventable death in trauma</a:t>
            </a: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5496" y="2061423"/>
            <a:ext cx="91450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I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Assess</a:t>
            </a:r>
            <a:r>
              <a:rPr lang="en-I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Pulse .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Skin Colour And Temperature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Conscious Level(GCS)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Capillary Refill Time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Decreased Urine Output</a:t>
            </a:r>
          </a:p>
          <a:p>
            <a:pPr lvl="1" algn="l" rtl="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Hypotension- a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Late Sign When≥ 30% Blood Volume  Lost</a:t>
            </a:r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55576" y="198884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Blood on the Floor</a:t>
            </a:r>
          </a:p>
          <a:p>
            <a:r>
              <a:rPr lang="en-GB" dirty="0" smtClean="0"/>
              <a:t>and Four More</a:t>
            </a:r>
            <a:endParaRPr lang="en-GB" dirty="0"/>
          </a:p>
        </p:txBody>
      </p:sp>
      <p:sp>
        <p:nvSpPr>
          <p:cNvPr id="10" name="Shape 37"/>
          <p:cNvSpPr txBox="1">
            <a:spLocks/>
          </p:cNvSpPr>
          <p:nvPr/>
        </p:nvSpPr>
        <p:spPr>
          <a:xfrm>
            <a:off x="395536" y="3190056"/>
            <a:ext cx="6832104" cy="36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Abdomen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Retroperitoneum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 (includes pelvis)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Long bones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err="1">
                <a:solidFill>
                  <a:schemeClr val="tx1"/>
                </a:solidFill>
                <a:cs typeface="Arial"/>
                <a:sym typeface="Arial"/>
              </a:rPr>
              <a:t>haemorrhage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 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36512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Blood loss and </a:t>
            </a:r>
            <a:r>
              <a:rPr lang="en-GB" sz="3600" dirty="0" smtClean="0"/>
              <a:t>symptoms </a:t>
            </a:r>
            <a:r>
              <a:rPr lang="en-GB" sz="1800" dirty="0" smtClean="0"/>
              <a:t>(for 70 Kg </a:t>
            </a:r>
            <a:r>
              <a:rPr lang="en-GB" sz="1800" dirty="0" err="1" smtClean="0"/>
              <a:t>pt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graphicFrame>
        <p:nvGraphicFramePr>
          <p:cNvPr id="9" name="Table 69"/>
          <p:cNvGraphicFramePr/>
          <p:nvPr>
            <p:extLst>
              <p:ext uri="{D42A27DB-BD31-4B8C-83A1-F6EECF244321}">
                <p14:modId xmlns:p14="http://schemas.microsoft.com/office/powerpoint/2010/main" val="1517116696"/>
              </p:ext>
            </p:extLst>
          </p:nvPr>
        </p:nvGraphicFramePr>
        <p:xfrm>
          <a:off x="899592" y="2574058"/>
          <a:ext cx="7715880" cy="3951286"/>
        </p:xfrm>
        <a:graphic>
          <a:graphicData uri="http://schemas.openxmlformats.org/drawingml/2006/table">
            <a:tbl>
              <a:tblPr/>
              <a:tblGrid>
                <a:gridCol w="1559556"/>
                <a:gridCol w="1538287"/>
                <a:gridCol w="1539875"/>
                <a:gridCol w="1538287"/>
                <a:gridCol w="1539875"/>
              </a:tblGrid>
              <a:tr h="37147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III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IV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</a:tr>
              <a:tr h="639762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loss (ml)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Up to 750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750 -1500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1500 - 2000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2000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loss</a:t>
                      </a:r>
                    </a:p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(% of volume)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Up to 15 %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15 - 30%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30 – 40%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40%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</a:tr>
              <a:tr h="471487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Pulse rate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&lt; 100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&gt;100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&gt;120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140 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  <a:tr h="639762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pressure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Normal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Normal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Decreased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Decreased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Mental status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Normal to slightly anxious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B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Slightly anxious, restless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Anxious, confused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Confused, lethargic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err="1">
                <a:solidFill>
                  <a:schemeClr val="tx1"/>
                </a:solidFill>
                <a:cs typeface="Arial"/>
                <a:sym typeface="Arial"/>
              </a:rPr>
              <a:t>haemorrhage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 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043608" y="2636912"/>
            <a:ext cx="7200800" cy="24929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4000" b="1" dirty="0" smtClean="0">
                <a:solidFill>
                  <a:srgbClr val="002060"/>
                </a:solidFill>
                <a:latin typeface="+mn-lt"/>
              </a:rPr>
              <a:t>Shock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Inadequate tissue perfusion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and tissue oxygenation</a:t>
            </a: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Management of Shock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51520" y="2924944"/>
            <a:ext cx="45365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b="1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Stop the bleeding</a:t>
            </a:r>
            <a:r>
              <a:rPr lang="en-GB" sz="30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/>
            </a:r>
            <a:br>
              <a:rPr lang="en-GB" sz="30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</a:br>
            <a:endParaRPr lang="en-GB" sz="30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Replace the volume</a:t>
            </a:r>
            <a:b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endParaRPr lang="en-GB" sz="3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Evaluate </a:t>
            </a:r>
            <a: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GB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response</a:t>
            </a:r>
            <a:endParaRPr lang="en-GB" sz="3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l" rt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504" y="2406561"/>
            <a:ext cx="8928992" cy="2318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TRAUMA</a:t>
            </a:r>
            <a:endParaRPr lang="en-US" sz="3200" b="1" dirty="0">
              <a:latin typeface="+mj-lt"/>
              <a:cs typeface="Times New Roman" panose="02020603050405020304" pitchFamily="18" charset="0"/>
            </a:endParaRPr>
          </a:p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a Greek word meaning :- a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wound</a:t>
            </a:r>
          </a:p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currently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defined as a mechanical  injury to tissues by an external physical cause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0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252536" y="163792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Management of Shock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07504" y="2493471"/>
            <a:ext cx="8892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Insert 2 large bore 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V 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cannulas</a:t>
            </a:r>
            <a:endParaRPr lang="en-GB" sz="3000" dirty="0">
              <a:solidFill>
                <a:schemeClr val="tx2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Send blood for cross match , coagulation screen ,     </a:t>
            </a:r>
            <a:r>
              <a:rPr lang="en-IN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IN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Hct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,biochemistry , blood </a:t>
            </a:r>
            <a:r>
              <a:rPr lang="en-IN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alcohol 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level.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Insert urine catheter 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Input / output chart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Close observation to vital singe 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IVF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FAST SCAN </a:t>
            </a:r>
            <a:endParaRPr lang="en-GB" sz="3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3528" y="1988840"/>
            <a:ext cx="7477492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Pelvic fractures are a C problem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Classified according to anatomy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Compression – stable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Open book – unstable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Shear – massively unstable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5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://taylorillustration.com/s/cc_images/cache_30201520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4321"/>
          <a:stretch/>
        </p:blipFill>
        <p:spPr bwMode="auto">
          <a:xfrm>
            <a:off x="1320106" y="1813682"/>
            <a:ext cx="65211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37"/>
          <p:cNvSpPr txBox="1">
            <a:spLocks/>
          </p:cNvSpPr>
          <p:nvPr/>
        </p:nvSpPr>
        <p:spPr>
          <a:xfrm>
            <a:off x="980256" y="6133682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Stable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3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://taylorillustration.com/s/cc_images/cache_3020151904.jpg?t=133831491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" b="14322"/>
          <a:stretch/>
        </p:blipFill>
        <p:spPr bwMode="auto">
          <a:xfrm>
            <a:off x="1325872" y="1844824"/>
            <a:ext cx="634824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37"/>
          <p:cNvSpPr txBox="1">
            <a:spLocks/>
          </p:cNvSpPr>
          <p:nvPr/>
        </p:nvSpPr>
        <p:spPr>
          <a:xfrm>
            <a:off x="899592" y="6164824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Open book - Unstable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3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Picture 2" descr="http://taylorillustration.com/s/cc_images/cache_3020152104.jpg?t=133831491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41"/>
          <a:stretch/>
        </p:blipFill>
        <p:spPr bwMode="auto">
          <a:xfrm>
            <a:off x="1163889" y="1772816"/>
            <a:ext cx="654550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 37"/>
          <p:cNvSpPr txBox="1">
            <a:spLocks/>
          </p:cNvSpPr>
          <p:nvPr/>
        </p:nvSpPr>
        <p:spPr>
          <a:xfrm>
            <a:off x="836240" y="6092816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Shear fracture – Unstable – massive blood loss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s://dr2bcome.files.wordpress.com/2011/07/pelvic_bin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1903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40"/>
          <p:cNvSpPr/>
          <p:nvPr/>
        </p:nvSpPr>
        <p:spPr>
          <a:xfrm>
            <a:off x="828500" y="5733256"/>
            <a:ext cx="7127876" cy="936104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2400" b="1" kern="0" dirty="0" smtClean="0">
                <a:solidFill>
                  <a:schemeClr val="bg1"/>
                </a:solidFill>
              </a:rPr>
              <a:t>The binder must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always</a:t>
            </a:r>
            <a:r>
              <a:rPr lang="fr-CH" sz="2400" b="1" kern="0" dirty="0" smtClean="0">
                <a:solidFill>
                  <a:schemeClr val="bg1"/>
                </a:solidFill>
              </a:rPr>
              <a:t> </a:t>
            </a:r>
            <a:r>
              <a:rPr lang="fr-CH" sz="2400" b="1" kern="0" dirty="0" smtClean="0">
                <a:solidFill>
                  <a:schemeClr val="bg1"/>
                </a:solidFill>
              </a:rPr>
              <a:t>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be</a:t>
            </a:r>
            <a:r>
              <a:rPr lang="fr-CH" sz="2400" b="1" kern="0" dirty="0" smtClean="0">
                <a:solidFill>
                  <a:schemeClr val="bg1"/>
                </a:solidFill>
              </a:rPr>
              <a:t> </a:t>
            </a:r>
            <a:r>
              <a:rPr lang="fr-CH" sz="2400" b="1" kern="0" dirty="0" smtClean="0">
                <a:solidFill>
                  <a:schemeClr val="bg1"/>
                </a:solidFill>
              </a:rPr>
              <a:t>at the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level</a:t>
            </a:r>
            <a:r>
              <a:rPr lang="fr-CH" sz="2400" b="1" kern="0" dirty="0" smtClean="0">
                <a:solidFill>
                  <a:schemeClr val="bg1"/>
                </a:solidFill>
              </a:rPr>
              <a:t> of the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greater</a:t>
            </a:r>
            <a:r>
              <a:rPr lang="fr-CH" sz="2400" b="1" kern="0" dirty="0" smtClean="0">
                <a:solidFill>
                  <a:schemeClr val="bg1"/>
                </a:solidFill>
              </a:rPr>
              <a:t> trochanters</a:t>
            </a:r>
            <a:endParaRPr sz="2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5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9" name="Shape 37"/>
          <p:cNvSpPr txBox="1">
            <a:spLocks/>
          </p:cNvSpPr>
          <p:nvPr/>
        </p:nvSpPr>
        <p:spPr>
          <a:xfrm>
            <a:off x="251520" y="2694930"/>
            <a:ext cx="6832104" cy="2592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Inspection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Perineal wound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Blood at meatus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Vaginal bleeding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Scrotal 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haematoma</a:t>
            </a:r>
            <a:endParaRPr lang="en-GB" sz="24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sp>
        <p:nvSpPr>
          <p:cNvPr id="11" name="Shape 37"/>
          <p:cNvSpPr txBox="1">
            <a:spLocks/>
          </p:cNvSpPr>
          <p:nvPr/>
        </p:nvSpPr>
        <p:spPr>
          <a:xfrm>
            <a:off x="5119736" y="2708920"/>
            <a:ext cx="3844752" cy="2592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Palpation</a:t>
            </a:r>
            <a:endParaRPr lang="en-GB" sz="2800" b="1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Rectal palpation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High-riding prostate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Blood on glove</a:t>
            </a: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X-ray</a:t>
            </a:r>
          </a:p>
        </p:txBody>
      </p:sp>
    </p:spTree>
    <p:extLst>
      <p:ext uri="{BB962C8B-B14F-4D97-AF65-F5344CB8AC3E}">
        <p14:creationId xmlns:p14="http://schemas.microsoft.com/office/powerpoint/2010/main" val="1200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Picture 15" descr="DSC006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12" r="13640"/>
          <a:stretch>
            <a:fillRect/>
          </a:stretch>
        </p:blipFill>
        <p:spPr bwMode="auto">
          <a:xfrm>
            <a:off x="5075656" y="2132856"/>
            <a:ext cx="3240760" cy="3287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images-15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r="19939" b="12378"/>
          <a:stretch>
            <a:fillRect/>
          </a:stretch>
        </p:blipFill>
        <p:spPr bwMode="auto">
          <a:xfrm>
            <a:off x="539552" y="2132856"/>
            <a:ext cx="3414062" cy="3287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hape 40"/>
          <p:cNvSpPr/>
          <p:nvPr/>
        </p:nvSpPr>
        <p:spPr>
          <a:xfrm>
            <a:off x="828500" y="5733256"/>
            <a:ext cx="7127876" cy="936104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2400" b="1" kern="0" dirty="0" smtClean="0">
                <a:solidFill>
                  <a:schemeClr val="bg1"/>
                </a:solidFill>
              </a:rPr>
              <a:t>Dont insert urine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catheter</a:t>
            </a:r>
            <a:r>
              <a:rPr lang="fr-CH" sz="2400" b="1" kern="0" dirty="0" smtClean="0">
                <a:solidFill>
                  <a:schemeClr val="bg1"/>
                </a:solidFill>
              </a:rPr>
              <a:t> if 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there</a:t>
            </a:r>
            <a:r>
              <a:rPr lang="fr-CH" sz="2400" b="1" kern="0" dirty="0" smtClean="0">
                <a:solidFill>
                  <a:schemeClr val="bg1"/>
                </a:solidFill>
              </a:rPr>
              <a:t> are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sings</a:t>
            </a:r>
            <a:r>
              <a:rPr lang="fr-CH" sz="2400" b="1" kern="0" dirty="0" smtClean="0">
                <a:solidFill>
                  <a:schemeClr val="bg1"/>
                </a:solidFill>
              </a:rPr>
              <a:t> of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pelvic</a:t>
            </a:r>
            <a:r>
              <a:rPr lang="fr-CH" sz="2400" b="1" kern="0" dirty="0">
                <a:solidFill>
                  <a:schemeClr val="bg1"/>
                </a:solidFill>
              </a:rPr>
              <a:t>  fractures   </a:t>
            </a:r>
            <a:endParaRPr sz="2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233201" y="1857018"/>
            <a:ext cx="5490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Neurological Evaluation</a:t>
            </a:r>
            <a:endParaRPr lang="ar-LY" sz="4000" dirty="0"/>
          </a:p>
        </p:txBody>
      </p:sp>
      <p:sp>
        <p:nvSpPr>
          <p:cNvPr id="3" name="مستطيل 2"/>
          <p:cNvSpPr/>
          <p:nvPr/>
        </p:nvSpPr>
        <p:spPr>
          <a:xfrm>
            <a:off x="395536" y="2564904"/>
            <a:ext cx="6048672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Abbreviated neurological exam : 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of consciousness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 size and reactivity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GCS </a:t>
            </a:r>
            <a:endParaRPr kumimoji="1" lang="en-US" altLang="zh-TW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76"/>
          <a:stretch/>
        </p:blipFill>
        <p:spPr>
          <a:xfrm>
            <a:off x="2699792" y="2276872"/>
            <a:ext cx="4572000" cy="437386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-972616" y="148478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Glasgow Coma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47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811347"/>
              </p:ext>
            </p:extLst>
          </p:nvPr>
        </p:nvGraphicFramePr>
        <p:xfrm>
          <a:off x="478210" y="2132856"/>
          <a:ext cx="8280920" cy="355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921501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Multiple trauma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Polytrauma</a:t>
                      </a:r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813741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4000" dirty="0" smtClean="0"/>
                        <a:t>Injury</a:t>
                      </a:r>
                      <a:r>
                        <a:rPr lang="en-US" sz="4000" baseline="0" dirty="0" smtClean="0"/>
                        <a:t> to more than one body  region </a:t>
                      </a:r>
                      <a:endParaRPr lang="en-US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13741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No major  effect on </a:t>
                      </a:r>
                      <a:r>
                        <a:rPr lang="en-US" sz="2800" baseline="0" dirty="0" smtClean="0"/>
                        <a:t> the body physiology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Altered physiology </a:t>
                      </a:r>
                    </a:p>
                    <a:p>
                      <a:pPr algn="ctr" rtl="0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Threat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 to life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13741">
                <a:tc>
                  <a:txBody>
                    <a:bodyPr/>
                    <a:lstStyle/>
                    <a:p>
                      <a:pPr algn="ctr" rtl="0"/>
                      <a:r>
                        <a:rPr lang="en-US" sz="4000" dirty="0" smtClean="0"/>
                        <a:t>1 + 1 = 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dirty="0" smtClean="0"/>
                        <a:t>1+1</a:t>
                      </a:r>
                      <a:r>
                        <a:rPr lang="ar-LY" sz="3600" dirty="0" smtClean="0"/>
                        <a:t> </a:t>
                      </a:r>
                      <a:r>
                        <a:rPr lang="en-US" sz="3600" dirty="0" smtClean="0"/>
                        <a:t>≥</a:t>
                      </a:r>
                      <a:r>
                        <a:rPr lang="ar-LY" sz="3600" dirty="0" smtClean="0"/>
                        <a:t>2 </a:t>
                      </a:r>
                      <a:r>
                        <a:rPr lang="en-US" sz="3600" baseline="0" dirty="0" smtClean="0"/>
                        <a:t> 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0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717" y="1972036"/>
            <a:ext cx="6235655" cy="44885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Severity of Head Injury</a:t>
            </a:r>
            <a:endParaRPr lang="en-GB" dirty="0"/>
          </a:p>
        </p:txBody>
      </p:sp>
      <p:sp>
        <p:nvSpPr>
          <p:cNvPr id="9" name="Rectangle 1"/>
          <p:cNvSpPr/>
          <p:nvPr/>
        </p:nvSpPr>
        <p:spPr>
          <a:xfrm>
            <a:off x="5192356" y="2981475"/>
            <a:ext cx="2307192" cy="59382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MILD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3" name="Rectangle 7"/>
          <p:cNvSpPr/>
          <p:nvPr/>
        </p:nvSpPr>
        <p:spPr>
          <a:xfrm>
            <a:off x="5212894" y="3933056"/>
            <a:ext cx="2307192" cy="5938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MODERATE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5212894" y="4869160"/>
            <a:ext cx="2307192" cy="5938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SEVERE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5" name="Shape 37"/>
          <p:cNvSpPr txBox="1">
            <a:spLocks/>
          </p:cNvSpPr>
          <p:nvPr/>
        </p:nvSpPr>
        <p:spPr>
          <a:xfrm>
            <a:off x="827584" y="2780928"/>
            <a:ext cx="4752528" cy="3096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13 – 15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9 – 12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&lt; or equal 8</a:t>
            </a:r>
            <a:endParaRPr lang="en-GB" sz="3600" b="1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marL="0" indent="0" defTabSz="786384"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58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71600" y="178194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Signs and Symptoms </a:t>
            </a:r>
            <a:r>
              <a:rPr lang="en-US" sz="3600" dirty="0" smtClean="0"/>
              <a:t>of</a:t>
            </a:r>
          </a:p>
          <a:p>
            <a:r>
              <a:rPr lang="en-US" sz="3600" dirty="0" smtClean="0"/>
              <a:t>basal </a:t>
            </a:r>
            <a:r>
              <a:rPr lang="en-US" sz="3600" dirty="0"/>
              <a:t>skull fractures</a:t>
            </a:r>
            <a:endParaRPr lang="en-GB" sz="3600" dirty="0"/>
          </a:p>
        </p:txBody>
      </p:sp>
      <p:sp>
        <p:nvSpPr>
          <p:cNvPr id="19" name="Shape 37"/>
          <p:cNvSpPr txBox="1">
            <a:spLocks/>
          </p:cNvSpPr>
          <p:nvPr/>
        </p:nvSpPr>
        <p:spPr>
          <a:xfrm>
            <a:off x="179512" y="2780928"/>
            <a:ext cx="7273208" cy="3672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CSF leak (nasal or auricular)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Periorbital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 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ecchymosis (raccoon eyes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)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Retroauricular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ecchymosis 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(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Battle’s sign)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Haemotympanum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Facial nerve injury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Loss of 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hearing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7246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 t="8333" b="20278"/>
          <a:stretch/>
        </p:blipFill>
        <p:spPr>
          <a:xfrm>
            <a:off x="285489" y="1773510"/>
            <a:ext cx="8678999" cy="4895850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8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136748" y="3278594"/>
            <a:ext cx="8899748" cy="14465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1"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You can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treat what you don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find</a:t>
            </a:r>
            <a:r>
              <a:rPr lang="en-US" altLang="ja-JP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If you don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look, you won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see!</a:t>
            </a:r>
          </a:p>
        </p:txBody>
      </p:sp>
    </p:spTree>
    <p:extLst>
      <p:ext uri="{BB962C8B-B14F-4D97-AF65-F5344CB8AC3E}">
        <p14:creationId xmlns:p14="http://schemas.microsoft.com/office/powerpoint/2010/main" val="158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0" name="Picture 4" descr="http://enews.nfa.gov.tw/photo/adam20050519machin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72072"/>
            <a:ext cx="3124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photos-g.ak.fbcdn.net/photos-ak-snc1/v375/249/5/742957688/n742957688_1117678_88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222" y="2348880"/>
            <a:ext cx="46672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16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0" name="Content Placeholder 3" descr="ro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825" y="2060848"/>
            <a:ext cx="4625455" cy="41142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16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1" name="Picture 2" descr="C:\Documents and Settings\User\Desktop\slide-36-63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910680" y="1988840"/>
            <a:ext cx="5181600" cy="4178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61" y="2152650"/>
            <a:ext cx="4907235" cy="375754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496" y="2265834"/>
            <a:ext cx="407137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</a:t>
            </a:r>
            <a:r>
              <a:rPr lang="en-US" sz="3200" dirty="0" smtClean="0"/>
              <a:t>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</a:t>
            </a:r>
            <a:r>
              <a:rPr lang="en-US" sz="3200" dirty="0" smtClean="0"/>
              <a:t>hypothermia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314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/>
        </p:nvSpPr>
        <p:spPr bwMode="auto">
          <a:xfrm>
            <a:off x="179512" y="1916832"/>
            <a:ext cx="7920037" cy="446481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Assessment and management </a:t>
            </a:r>
            <a:r>
              <a:rPr lang="en-GB" sz="24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of:A,B,C,D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completed.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ABG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ECG, pulse </a:t>
            </a:r>
            <a:r>
              <a:rPr lang="en-GB" sz="24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oximeter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BP Cuff placed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Urinary catheter and </a:t>
            </a:r>
            <a:r>
              <a:rPr lang="en-GB" sz="24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Naso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-gastric tube inserted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 rays requested: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 chest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 pelvis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Lateral C-spine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 system involvement and surgical specialities required.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 need for patient transfer</a:t>
            </a:r>
            <a:endParaRPr lang="en-US" sz="24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11" name="Picture 2" descr="http://image.slidesharecdn.com/znhrqxptzwddbtf5nkxm-signature-d9cf4b061f21945a83d60d8f53da28cf04ae1da3fa179df3e56ad98ba5ad37b4-poli-150125012927-conversion-gate02/95/primary-survey-in-trauma-26-638.jpg?cb=14221494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17053"/>
            <a:ext cx="8496944" cy="45802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</TotalTime>
  <Words>1878</Words>
  <Application>Microsoft Office PowerPoint</Application>
  <PresentationFormat>عرض على الشاشة (3:4)‏</PresentationFormat>
  <Paragraphs>632</Paragraphs>
  <Slides>108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108</vt:i4>
      </vt:variant>
    </vt:vector>
  </HeadingPairs>
  <TitlesOfParts>
    <vt:vector size="109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Dell6430</cp:lastModifiedBy>
  <cp:revision>111</cp:revision>
  <dcterms:created xsi:type="dcterms:W3CDTF">2017-04-12T15:20:52Z</dcterms:created>
  <dcterms:modified xsi:type="dcterms:W3CDTF">2019-02-23T00:20:41Z</dcterms:modified>
</cp:coreProperties>
</file>