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sldIdLst>
    <p:sldId id="283" r:id="rId2"/>
    <p:sldId id="285" r:id="rId3"/>
    <p:sldId id="257" r:id="rId4"/>
    <p:sldId id="259" r:id="rId5"/>
    <p:sldId id="260" r:id="rId6"/>
    <p:sldId id="288" r:id="rId7"/>
    <p:sldId id="290" r:id="rId8"/>
    <p:sldId id="289" r:id="rId9"/>
    <p:sldId id="262" r:id="rId10"/>
    <p:sldId id="287" r:id="rId11"/>
    <p:sldId id="286" r:id="rId12"/>
    <p:sldId id="294" r:id="rId13"/>
    <p:sldId id="292" r:id="rId14"/>
    <p:sldId id="263" r:id="rId15"/>
    <p:sldId id="302" r:id="rId16"/>
    <p:sldId id="303" r:id="rId17"/>
    <p:sldId id="295" r:id="rId18"/>
    <p:sldId id="296" r:id="rId19"/>
    <p:sldId id="265" r:id="rId20"/>
    <p:sldId id="266" r:id="rId21"/>
    <p:sldId id="297" r:id="rId22"/>
    <p:sldId id="268" r:id="rId23"/>
    <p:sldId id="305" r:id="rId24"/>
    <p:sldId id="281" r:id="rId25"/>
    <p:sldId id="282" r:id="rId26"/>
    <p:sldId id="309" r:id="rId27"/>
    <p:sldId id="306" r:id="rId28"/>
    <p:sldId id="300" r:id="rId29"/>
    <p:sldId id="307" r:id="rId30"/>
    <p:sldId id="308" r:id="rId31"/>
  </p:sldIdLst>
  <p:sldSz cx="9144000" cy="6858000" type="screen4x3"/>
  <p:notesSz cx="6858000" cy="9144000"/>
  <p:defaultTextStyle>
    <a:defPPr>
      <a:defRPr lang="ar-Y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6DE8C22-6386-47AA-89DB-1EB7C99965A8}" type="datetimeFigureOut">
              <a:rPr lang="ar-YE" smtClean="0"/>
              <a:pPr/>
              <a:t>06/08/1441</a:t>
            </a:fld>
            <a:endParaRPr lang="ar-Y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959D1E-BBBB-478C-947F-FF35317C471B}" type="slidenum">
              <a:rPr lang="ar-YE" smtClean="0"/>
              <a:pPr/>
              <a:t>‹#›</a:t>
            </a:fld>
            <a:endParaRPr lang="ar-Y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ar-YE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E8C22-6386-47AA-89DB-1EB7C99965A8}" type="datetimeFigureOut">
              <a:rPr lang="ar-YE" smtClean="0"/>
              <a:pPr/>
              <a:t>06/08/1441</a:t>
            </a:fld>
            <a:endParaRPr lang="ar-Y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Y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59D1E-BBBB-478C-947F-FF35317C471B}" type="slidenum">
              <a:rPr lang="ar-YE" smtClean="0"/>
              <a:pPr/>
              <a:t>‹#›</a:t>
            </a:fld>
            <a:endParaRPr lang="ar-Y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E8C22-6386-47AA-89DB-1EB7C99965A8}" type="datetimeFigureOut">
              <a:rPr lang="ar-YE" smtClean="0"/>
              <a:pPr/>
              <a:t>06/08/1441</a:t>
            </a:fld>
            <a:endParaRPr lang="ar-Y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Y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1959D1E-BBBB-478C-947F-FF35317C471B}" type="slidenum">
              <a:rPr lang="ar-YE" smtClean="0"/>
              <a:pPr/>
              <a:t>‹#›</a:t>
            </a:fld>
            <a:endParaRPr lang="ar-Y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E8C22-6386-47AA-89DB-1EB7C99965A8}" type="datetimeFigureOut">
              <a:rPr lang="ar-YE" smtClean="0"/>
              <a:pPr/>
              <a:t>06/08/1441</a:t>
            </a:fld>
            <a:endParaRPr lang="ar-Y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Y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59D1E-BBBB-478C-947F-FF35317C471B}" type="slidenum">
              <a:rPr lang="ar-YE" smtClean="0"/>
              <a:pPr/>
              <a:t>‹#›</a:t>
            </a:fld>
            <a:endParaRPr lang="ar-Y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DE8C22-6386-47AA-89DB-1EB7C99965A8}" type="datetimeFigureOut">
              <a:rPr lang="ar-YE" smtClean="0"/>
              <a:pPr/>
              <a:t>06/08/1441</a:t>
            </a:fld>
            <a:endParaRPr lang="ar-Y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1959D1E-BBBB-478C-947F-FF35317C471B}" type="slidenum">
              <a:rPr lang="ar-YE" smtClean="0"/>
              <a:pPr/>
              <a:t>‹#›</a:t>
            </a:fld>
            <a:endParaRPr lang="ar-Y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YE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E8C22-6386-47AA-89DB-1EB7C99965A8}" type="datetimeFigureOut">
              <a:rPr lang="ar-YE" smtClean="0"/>
              <a:pPr/>
              <a:t>06/08/1441</a:t>
            </a:fld>
            <a:endParaRPr lang="ar-Y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Y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59D1E-BBBB-478C-947F-FF35317C471B}" type="slidenum">
              <a:rPr lang="ar-YE" smtClean="0"/>
              <a:pPr/>
              <a:t>‹#›</a:t>
            </a:fld>
            <a:endParaRPr lang="ar-Y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E8C22-6386-47AA-89DB-1EB7C99965A8}" type="datetimeFigureOut">
              <a:rPr lang="ar-YE" smtClean="0"/>
              <a:pPr/>
              <a:t>06/08/1441</a:t>
            </a:fld>
            <a:endParaRPr lang="ar-Y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Y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59D1E-BBBB-478C-947F-FF35317C471B}" type="slidenum">
              <a:rPr lang="ar-YE" smtClean="0"/>
              <a:pPr/>
              <a:t>‹#›</a:t>
            </a:fld>
            <a:endParaRPr lang="ar-Y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E8C22-6386-47AA-89DB-1EB7C99965A8}" type="datetimeFigureOut">
              <a:rPr lang="ar-YE" smtClean="0"/>
              <a:pPr/>
              <a:t>06/08/1441</a:t>
            </a:fld>
            <a:endParaRPr lang="ar-Y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Y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59D1E-BBBB-478C-947F-FF35317C471B}" type="slidenum">
              <a:rPr lang="ar-YE" smtClean="0"/>
              <a:pPr/>
              <a:t>‹#›</a:t>
            </a:fld>
            <a:endParaRPr lang="ar-Y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E8C22-6386-47AA-89DB-1EB7C99965A8}" type="datetimeFigureOut">
              <a:rPr lang="ar-YE" smtClean="0"/>
              <a:pPr/>
              <a:t>06/08/1441</a:t>
            </a:fld>
            <a:endParaRPr lang="ar-Y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Y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59D1E-BBBB-478C-947F-FF35317C471B}" type="slidenum">
              <a:rPr lang="ar-YE" smtClean="0"/>
              <a:pPr/>
              <a:t>‹#›</a:t>
            </a:fld>
            <a:endParaRPr lang="ar-Y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E8C22-6386-47AA-89DB-1EB7C99965A8}" type="datetimeFigureOut">
              <a:rPr lang="ar-YE" smtClean="0"/>
              <a:pPr/>
              <a:t>06/08/1441</a:t>
            </a:fld>
            <a:endParaRPr lang="ar-Y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Y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959D1E-BBBB-478C-947F-FF35317C471B}" type="slidenum">
              <a:rPr lang="ar-YE" smtClean="0"/>
              <a:pPr/>
              <a:t>‹#›</a:t>
            </a:fld>
            <a:endParaRPr lang="ar-YE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E8C22-6386-47AA-89DB-1EB7C99965A8}" type="datetimeFigureOut">
              <a:rPr lang="ar-YE" smtClean="0"/>
              <a:pPr/>
              <a:t>06/08/1441</a:t>
            </a:fld>
            <a:endParaRPr lang="ar-Y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Y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59D1E-BBBB-478C-947F-FF35317C471B}" type="slidenum">
              <a:rPr lang="ar-YE" smtClean="0"/>
              <a:pPr/>
              <a:t>‹#›</a:t>
            </a:fld>
            <a:endParaRPr lang="ar-Y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86DE8C22-6386-47AA-89DB-1EB7C99965A8}" type="datetimeFigureOut">
              <a:rPr lang="ar-YE" smtClean="0"/>
              <a:pPr/>
              <a:t>06/08/1441</a:t>
            </a:fld>
            <a:endParaRPr lang="ar-Y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ar-Y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71959D1E-BBBB-478C-947F-FF35317C471B}" type="slidenum">
              <a:rPr lang="ar-YE" smtClean="0"/>
              <a:pPr/>
              <a:t>‹#›</a:t>
            </a:fld>
            <a:endParaRPr lang="ar-Y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ربع نص 7"/>
          <p:cNvSpPr txBox="1"/>
          <p:nvPr/>
        </p:nvSpPr>
        <p:spPr>
          <a:xfrm>
            <a:off x="899592" y="1650499"/>
            <a:ext cx="4198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800" dirty="0" smtClean="0"/>
              <a:t>Typhoid fever</a:t>
            </a:r>
            <a:endParaRPr lang="en-US" sz="4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411" y="1514399"/>
            <a:ext cx="2854971" cy="1400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140968"/>
            <a:ext cx="691276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059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8003232" cy="554434"/>
          </a:xfrm>
        </p:spPr>
        <p:txBody>
          <a:bodyPr anchor="ctr">
            <a:normAutofit fontScale="2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11200" dirty="0" smtClean="0">
                <a:solidFill>
                  <a:schemeClr val="accent5">
                    <a:lumMod val="75000"/>
                  </a:schemeClr>
                </a:solidFill>
              </a:rPr>
              <a:t>human </a:t>
            </a:r>
            <a:r>
              <a:rPr lang="en-US" sz="11200" dirty="0">
                <a:solidFill>
                  <a:schemeClr val="accent5">
                    <a:lumMod val="75000"/>
                  </a:schemeClr>
                </a:solidFill>
              </a:rPr>
              <a:t>is the only reservoir</a:t>
            </a:r>
          </a:p>
          <a:p>
            <a:endParaRPr lang="en-US" sz="5900" dirty="0"/>
          </a:p>
        </p:txBody>
      </p:sp>
      <p:sp>
        <p:nvSpPr>
          <p:cNvPr id="2" name="عنصر نائب للمحتوى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/>
              <a:t>Cases</a:t>
            </a:r>
          </a:p>
          <a:p>
            <a:pPr marL="45720" indent="0">
              <a:buNone/>
            </a:pPr>
            <a:r>
              <a:rPr lang="en-US" dirty="0" smtClean="0"/>
              <a:t> A </a:t>
            </a:r>
            <a:r>
              <a:rPr lang="en-US" dirty="0"/>
              <a:t>case is infectious as</a:t>
            </a:r>
          </a:p>
          <a:p>
            <a:pPr marL="45720" indent="0">
              <a:buNone/>
            </a:pPr>
            <a:r>
              <a:rPr lang="en-US" dirty="0" smtClean="0"/>
              <a:t> long </a:t>
            </a:r>
            <a:r>
              <a:rPr lang="en-US" dirty="0"/>
              <a:t>as bacilli </a:t>
            </a:r>
            <a:r>
              <a:rPr lang="en-US" dirty="0" smtClean="0"/>
              <a:t>appears</a:t>
            </a:r>
          </a:p>
          <a:p>
            <a:pPr marL="45720" indent="0">
              <a:buNone/>
            </a:pPr>
            <a:r>
              <a:rPr lang="en-US" dirty="0"/>
              <a:t> </a:t>
            </a:r>
            <a:r>
              <a:rPr lang="en-US" dirty="0" smtClean="0"/>
              <a:t>in stools </a:t>
            </a:r>
            <a:r>
              <a:rPr lang="en-US" dirty="0"/>
              <a:t>or urine</a:t>
            </a:r>
          </a:p>
        </p:txBody>
      </p:sp>
      <p:sp>
        <p:nvSpPr>
          <p:cNvPr id="7" name="عنصر نائب للمحتوى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dirty="0"/>
              <a:t>Carriers</a:t>
            </a:r>
          </a:p>
          <a:p>
            <a:pPr marL="45720" indent="0">
              <a:buNone/>
            </a:pPr>
            <a:r>
              <a:rPr lang="en-US" dirty="0" smtClean="0"/>
              <a:t>Temporary/incubat or excrete </a:t>
            </a:r>
            <a:r>
              <a:rPr lang="en-US" dirty="0"/>
              <a:t>bacilli for 6 to 8</a:t>
            </a:r>
          </a:p>
          <a:p>
            <a:pPr marL="45720" indent="0">
              <a:buNone/>
            </a:pPr>
            <a:r>
              <a:rPr lang="en-US" dirty="0" smtClean="0"/>
              <a:t>Weeks.</a:t>
            </a:r>
          </a:p>
          <a:p>
            <a:pPr marL="45720" indent="0">
              <a:buNone/>
            </a:pPr>
            <a:r>
              <a:rPr lang="en-US" dirty="0" smtClean="0"/>
              <a:t>Chronic- </a:t>
            </a:r>
            <a:r>
              <a:rPr lang="en-US" dirty="0"/>
              <a:t>excrete bacilli</a:t>
            </a:r>
          </a:p>
          <a:p>
            <a:pPr marL="45720" indent="0">
              <a:buNone/>
            </a:pPr>
            <a:r>
              <a:rPr lang="en-US" dirty="0"/>
              <a:t>for more than a year,</a:t>
            </a:r>
          </a:p>
          <a:p>
            <a:pPr marL="45720" indent="0">
              <a:buNone/>
            </a:pPr>
            <a:r>
              <a:rPr lang="en-US" dirty="0"/>
              <a:t>organism persist in gall</a:t>
            </a:r>
          </a:p>
          <a:p>
            <a:pPr marL="45720" indent="0">
              <a:buNone/>
            </a:pPr>
            <a:r>
              <a:rPr lang="en-US" dirty="0"/>
              <a:t>bladder/biliary tract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 smtClean="0"/>
              <a:t>Source :Reservoir </a:t>
            </a:r>
            <a:r>
              <a:rPr lang="en-US" dirty="0"/>
              <a:t>of infection</a:t>
            </a:r>
            <a:br>
              <a:rPr lang="en-US" dirty="0"/>
            </a:b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8760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8496944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357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806489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614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SPREED 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25060"/>
            <a:ext cx="5040560" cy="4800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255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2746648" cy="4407408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Salmonella can penetrate ileal mucosa---- mesenteric lymph nodes via lymphatics------- thoracic lymph ducts blood stream</a:t>
            </a:r>
          </a:p>
          <a:p>
            <a:pPr algn="l" rtl="0"/>
            <a:r>
              <a:rPr lang="en-US" dirty="0" smtClean="0"/>
              <a:t>Liver, spleen, kidney, and bone marrow are also affected</a:t>
            </a:r>
            <a:endParaRPr lang="ar-YE" dirty="0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pathogenesis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700808"/>
            <a:ext cx="590465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352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pulse is often slower than would be expected from</a:t>
            </a:r>
          </a:p>
          <a:p>
            <a:pPr marL="45720" indent="0">
              <a:buNone/>
            </a:pPr>
            <a:r>
              <a:rPr lang="en-US" dirty="0" smtClean="0"/>
              <a:t>   the </a:t>
            </a:r>
            <a:r>
              <a:rPr lang="en-US" dirty="0"/>
              <a:t>height of the </a:t>
            </a:r>
            <a:r>
              <a:rPr lang="en-US" dirty="0" smtClean="0"/>
              <a:t>temperature.</a:t>
            </a:r>
          </a:p>
          <a:p>
            <a:pPr marL="45720" indent="0">
              <a:buNone/>
            </a:pPr>
            <a:r>
              <a:rPr lang="en-US" dirty="0" smtClean="0"/>
              <a:t>I e rise Less than </a:t>
            </a:r>
          </a:p>
          <a:p>
            <a:pPr marL="45720" indent="0">
              <a:buNone/>
            </a:pPr>
            <a:r>
              <a:rPr lang="it-IT" dirty="0"/>
              <a:t>10 beats per minute per </a:t>
            </a:r>
            <a:r>
              <a:rPr lang="it-IT" dirty="0" smtClean="0"/>
              <a:t>one dgree  centigrade .</a:t>
            </a:r>
            <a:endParaRPr lang="en-US" dirty="0" smtClean="0"/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bradycardia</a:t>
            </a:r>
          </a:p>
        </p:txBody>
      </p:sp>
    </p:spTree>
    <p:extLst>
      <p:ext uri="{BB962C8B-B14F-4D97-AF65-F5344CB8AC3E}">
        <p14:creationId xmlns:p14="http://schemas.microsoft.com/office/powerpoint/2010/main" val="196267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Rose spots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992888" cy="515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24944"/>
            <a:ext cx="5184576" cy="407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672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Intestinal </a:t>
            </a:r>
            <a:r>
              <a:rPr lang="en-US" dirty="0" smtClean="0"/>
              <a:t>perforation</a:t>
            </a:r>
            <a:endParaRPr lang="en-US" dirty="0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862" y="1124744"/>
            <a:ext cx="2200275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0" y="3356992"/>
            <a:ext cx="7920880" cy="3237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266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first week, diagnosis may be difficult because, in this</a:t>
            </a:r>
          </a:p>
          <a:p>
            <a:pPr marL="45720" indent="0">
              <a:buNone/>
            </a:pPr>
            <a:r>
              <a:rPr lang="en-US" dirty="0" smtClean="0"/>
              <a:t>  invasive </a:t>
            </a:r>
            <a:r>
              <a:rPr lang="en-US" dirty="0"/>
              <a:t>stage with bacteraemia, the symptoms are </a:t>
            </a:r>
            <a:r>
              <a:rPr lang="en-US" dirty="0" smtClean="0"/>
              <a:t>those of </a:t>
            </a:r>
          </a:p>
          <a:p>
            <a:pPr marL="45720" indent="0">
              <a:buNone/>
            </a:pPr>
            <a:r>
              <a:rPr lang="en-US" dirty="0" smtClean="0"/>
              <a:t>  generalised </a:t>
            </a:r>
            <a:r>
              <a:rPr lang="en-US" dirty="0"/>
              <a:t>infection without localising </a:t>
            </a:r>
            <a:r>
              <a:rPr lang="en-US" dirty="0" smtClean="0"/>
              <a:t>features.</a:t>
            </a:r>
          </a:p>
          <a:p>
            <a:pPr marL="45720" indent="0">
              <a:buNone/>
            </a:pPr>
            <a:r>
              <a:rPr lang="en-US" dirty="0"/>
              <a:t>Typicaly </a:t>
            </a:r>
            <a:r>
              <a:rPr lang="en-US" dirty="0" smtClean="0"/>
              <a:t>there </a:t>
            </a:r>
            <a:r>
              <a:rPr lang="en-US" dirty="0"/>
              <a:t>is a leucopenia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1- direct method :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* isolation of the organism from :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    - blood during the first week of infection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    -feces and urine after the first week</a:t>
            </a:r>
          </a:p>
          <a:p>
            <a:pPr algn="l" rtl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endParaRPr lang="ar-Y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Laboratory diagnosis :                      </a:t>
            </a:r>
            <a:endParaRPr lang="ar-Y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systemic infection caused by </a:t>
            </a:r>
            <a:r>
              <a:rPr lang="en-US" sz="2800" i="1" dirty="0"/>
              <a:t>S. </a:t>
            </a:r>
            <a:r>
              <a:rPr lang="en-US" sz="2800" i="1" dirty="0" smtClean="0"/>
              <a:t>Typhi.</a:t>
            </a:r>
          </a:p>
          <a:p>
            <a:r>
              <a:rPr lang="en-US" sz="2800" i="1" dirty="0"/>
              <a:t>S. </a:t>
            </a:r>
            <a:r>
              <a:rPr lang="en-US" sz="2800" i="1" dirty="0" smtClean="0"/>
              <a:t>Para Typhi  </a:t>
            </a:r>
            <a:r>
              <a:rPr lang="en-US" sz="2800" i="1" dirty="0"/>
              <a:t>A&amp;b </a:t>
            </a:r>
            <a:r>
              <a:rPr lang="en-US" sz="2800" dirty="0"/>
              <a:t>are relatively </a:t>
            </a:r>
            <a:r>
              <a:rPr lang="en-US" sz="2800" dirty="0" smtClean="0"/>
              <a:t>infrequent.</a:t>
            </a:r>
          </a:p>
          <a:p>
            <a:r>
              <a:rPr lang="en-US" sz="2800" dirty="0" smtClean="0"/>
              <a:t>Faecal–oral </a:t>
            </a:r>
            <a:r>
              <a:rPr lang="en-US" sz="2800" dirty="0"/>
              <a:t>route, are important causes of fever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TYPHOID FEVER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44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Organism is recovered from blood stream at any stage of the illness</a:t>
            </a:r>
          </a:p>
          <a:p>
            <a:pPr algn="l" rtl="0"/>
            <a:r>
              <a:rPr lang="en-US" dirty="0" smtClean="0"/>
              <a:t>Commonly isolated during the first 7-10 days  and during relapses</a:t>
            </a:r>
          </a:p>
          <a:p>
            <a:pPr algn="l" rtl="0"/>
            <a:r>
              <a:rPr lang="en-US" dirty="0" smtClean="0"/>
              <a:t>Bone marrow biopsy is recommended in chronic cases or upon use of </a:t>
            </a:r>
            <a:r>
              <a:rPr lang="en-US" dirty="0" smtClean="0"/>
              <a:t>antibiotics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Blood culture :                                    </a:t>
            </a:r>
            <a:endParaRPr lang="ar-Y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Blood </a:t>
            </a:r>
            <a:r>
              <a:rPr lang="en-US" dirty="0"/>
              <a:t>Cultures </a:t>
            </a:r>
            <a:r>
              <a:rPr lang="en-US" dirty="0" smtClean="0"/>
              <a:t>are positive </a:t>
            </a:r>
            <a:r>
              <a:rPr lang="en-US" dirty="0"/>
              <a:t>in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US" sz="2800" dirty="0"/>
              <a:t>1st week in 90%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US" sz="2800" dirty="0"/>
              <a:t>2nd week in 75%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US" sz="2800" dirty="0"/>
              <a:t>3rd week in 60</a:t>
            </a:r>
            <a:r>
              <a:rPr lang="en-US" sz="2800" dirty="0" smtClean="0"/>
              <a:t>%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4188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rtl="0">
              <a:buNone/>
            </a:pPr>
            <a:r>
              <a:rPr lang="en-US" dirty="0" smtClean="0"/>
              <a:t> slide agglutination test   *Anti O and *anti H sera</a:t>
            </a:r>
          </a:p>
          <a:p>
            <a:pPr>
              <a:buNone/>
            </a:pPr>
            <a:r>
              <a:rPr lang="en-US" dirty="0" smtClean="0"/>
              <a:t>• </a:t>
            </a:r>
            <a:r>
              <a:rPr lang="en-US" dirty="0" smtClean="0"/>
              <a:t>The </a:t>
            </a:r>
            <a:r>
              <a:rPr lang="en-US" dirty="0"/>
              <a:t>Widal test </a:t>
            </a:r>
            <a:r>
              <a:rPr lang="en-US" dirty="0" smtClean="0"/>
              <a:t>detects antibodies </a:t>
            </a:r>
            <a:r>
              <a:rPr lang="en-US" dirty="0"/>
              <a:t>to the O and H antigens but </a:t>
            </a:r>
            <a:r>
              <a:rPr lang="en-US" dirty="0" smtClean="0"/>
              <a:t>is not specific.</a:t>
            </a:r>
          </a:p>
          <a:p>
            <a:pPr>
              <a:buNone/>
            </a:pPr>
            <a:r>
              <a:rPr lang="en-US" dirty="0" smtClean="0"/>
              <a:t>  Presence </a:t>
            </a:r>
            <a:r>
              <a:rPr lang="en-US" dirty="0"/>
              <a:t>of O-antibodies indicates recent infectio</a:t>
            </a:r>
          </a:p>
          <a:p>
            <a:pPr>
              <a:buNone/>
            </a:pPr>
            <a:r>
              <a:rPr lang="en-US" dirty="0"/>
              <a:t>• Testing a paired sample (</a:t>
            </a:r>
            <a:r>
              <a:rPr lang="en-US" dirty="0" smtClean="0"/>
              <a:t>7-10days) for raise of antibodies</a:t>
            </a:r>
          </a:p>
          <a:p>
            <a:pPr>
              <a:buNone/>
            </a:pPr>
            <a:r>
              <a:rPr lang="en-US" dirty="0" smtClean="0"/>
              <a:t>carries </a:t>
            </a:r>
            <a:r>
              <a:rPr lang="en-US" dirty="0"/>
              <a:t>a greater significance</a:t>
            </a:r>
            <a:endParaRPr lang="ar-Y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SEROLOGICAL PROCEDURE</a:t>
            </a:r>
            <a:br>
              <a:rPr lang="en-US" dirty="0"/>
            </a:br>
            <a:r>
              <a:rPr lang="en-US" dirty="0"/>
              <a:t>FELIX-WIDAL TEST</a:t>
            </a:r>
            <a:endParaRPr lang="ar-Y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Fluoroquinolones</a:t>
            </a:r>
          </a:p>
          <a:p>
            <a:r>
              <a:rPr lang="en-US" sz="2800" dirty="0"/>
              <a:t>are the drugs of choice (e.g. ciprofloxacin 500 mg twice </a:t>
            </a:r>
            <a:r>
              <a:rPr lang="en-US" sz="2800" dirty="0" smtClean="0"/>
              <a:t>daily).</a:t>
            </a:r>
          </a:p>
          <a:p>
            <a:pPr marL="45720" indent="0">
              <a:buNone/>
            </a:pPr>
            <a:r>
              <a:rPr lang="en-US" sz="2800" dirty="0" smtClean="0"/>
              <a:t> for </a:t>
            </a:r>
            <a:r>
              <a:rPr lang="en-US" sz="2800" dirty="0"/>
              <a:t>14 days</a:t>
            </a:r>
            <a:r>
              <a:rPr lang="en-US" sz="2800" dirty="0" smtClean="0"/>
              <a:t>.</a:t>
            </a:r>
          </a:p>
          <a:p>
            <a:pPr marL="45720" indent="0">
              <a:buNone/>
            </a:pPr>
            <a:r>
              <a:rPr lang="en-US" sz="2800" dirty="0" smtClean="0"/>
              <a:t>For carriers longer duration of antibiotics and cholycystectomy.</a:t>
            </a:r>
          </a:p>
          <a:p>
            <a:endParaRPr lang="en-US" sz="28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35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/>
              <a:t>Certain degree of immunity is obtained upon infection with </a:t>
            </a:r>
            <a:r>
              <a:rPr lang="en-US" sz="2800" dirty="0" err="1" smtClean="0"/>
              <a:t>S.typhi</a:t>
            </a:r>
            <a:r>
              <a:rPr lang="en-US" sz="2800" dirty="0" smtClean="0"/>
              <a:t> or </a:t>
            </a:r>
            <a:r>
              <a:rPr lang="en-US" sz="2800" dirty="0" err="1" smtClean="0"/>
              <a:t>S.paratyphi</a:t>
            </a:r>
            <a:r>
              <a:rPr lang="en-US" sz="2800" dirty="0" smtClean="0"/>
              <a:t> due to O and Vi antibodies</a:t>
            </a:r>
          </a:p>
          <a:p>
            <a:pPr algn="l" rtl="0"/>
            <a:r>
              <a:rPr lang="en-US" sz="2800" dirty="0" smtClean="0"/>
              <a:t>Relapses may occur</a:t>
            </a:r>
          </a:p>
          <a:p>
            <a:pPr algn="l" rtl="0"/>
            <a:r>
              <a:rPr lang="en-US" sz="2800" dirty="0" smtClean="0"/>
              <a:t>Persons with sickle cell anemia are more susceptible to salmonella infection especialy osteomylitis.</a:t>
            </a:r>
          </a:p>
          <a:p>
            <a:pPr algn="l" rtl="0"/>
            <a:endParaRPr lang="ar-YE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Immunity :                                         </a:t>
            </a:r>
            <a:endParaRPr lang="ar-Y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 err="1" smtClean="0"/>
              <a:t>S.typhimurium</a:t>
            </a:r>
            <a:r>
              <a:rPr lang="en-US" sz="2800" dirty="0" smtClean="0"/>
              <a:t> and </a:t>
            </a:r>
            <a:r>
              <a:rPr lang="en-US" sz="2800" dirty="0" err="1" smtClean="0"/>
              <a:t>S.enteritidis</a:t>
            </a:r>
            <a:r>
              <a:rPr lang="en-US" sz="2800" dirty="0" smtClean="0"/>
              <a:t> are the most important species</a:t>
            </a:r>
          </a:p>
          <a:p>
            <a:pPr algn="l" rtl="0"/>
            <a:r>
              <a:rPr lang="en-US" sz="2800" dirty="0" smtClean="0"/>
              <a:t>Infection is via contamination with the excreta of rats, rodents human carriers</a:t>
            </a:r>
          </a:p>
          <a:p>
            <a:pPr algn="l" rtl="0"/>
            <a:r>
              <a:rPr lang="en-US" sz="2800" dirty="0" smtClean="0"/>
              <a:t>They cause infection to the intestinal epithelium rather than toxicity</a:t>
            </a:r>
          </a:p>
          <a:p>
            <a:pPr algn="l" rtl="0"/>
            <a:endParaRPr lang="en-US" dirty="0" smtClean="0"/>
          </a:p>
          <a:p>
            <a:pPr algn="l" rtl="0"/>
            <a:endParaRPr lang="ar-Y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Salmonella causing food poisoning :    </a:t>
            </a:r>
            <a:endParaRPr lang="ar-Y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Sources of infection: Undercooked food e.g. chicken, eggs and meat; food or water contaminated with faeces from an infected person or animal</a:t>
            </a:r>
          </a:p>
          <a:p>
            <a:r>
              <a:rPr lang="en-US" sz="2400" dirty="0"/>
              <a:t>Incubation period: 6-48 hours (usually 12-36 hours).</a:t>
            </a:r>
          </a:p>
          <a:p>
            <a:r>
              <a:rPr lang="en-US" sz="2400" dirty="0"/>
              <a:t>Symptoms: Diarrhoea, abdominal pain, vomiting, nausea and fever lasting 1-7 days. </a:t>
            </a:r>
          </a:p>
          <a:p>
            <a:r>
              <a:rPr lang="en-US" sz="2400" dirty="0"/>
              <a:t>Organism Survival: Salmonella can survive up to 28 days under refrigeration, even on the surface of vegetables which have become contaminated. Deactivated by heating to 70oC </a:t>
            </a:r>
          </a:p>
          <a:p>
            <a:r>
              <a:rPr lang="en-US" sz="2400" dirty="0"/>
              <a:t>Treatment: The infection is usually self-limiting although fluid replacement may be required.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8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/>
              <a:t>Bacilli are destroyed at t </a:t>
            </a:r>
            <a:r>
              <a:rPr lang="en-US" sz="2800" dirty="0" smtClean="0"/>
              <a:t>70 </a:t>
            </a:r>
            <a:r>
              <a:rPr lang="en-US" sz="2800" dirty="0" smtClean="0"/>
              <a:t>C for 15 minutes</a:t>
            </a:r>
          </a:p>
          <a:p>
            <a:pPr algn="l" rtl="0"/>
            <a:r>
              <a:rPr lang="en-US" sz="2800" dirty="0" smtClean="0"/>
              <a:t>Boiling, pasteurization of milk or chlorinated water destroy the bacilli</a:t>
            </a:r>
            <a:endParaRPr lang="ar-YE" sz="2800" dirty="0"/>
          </a:p>
        </p:txBody>
      </p:sp>
    </p:spTree>
    <p:extLst>
      <p:ext uri="{BB962C8B-B14F-4D97-AF65-F5344CB8AC3E}">
        <p14:creationId xmlns:p14="http://schemas.microsoft.com/office/powerpoint/2010/main" val="277097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964488" cy="537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42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8136904" cy="4717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536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2800" dirty="0" smtClean="0"/>
              <a:t>Over 2400 species are available</a:t>
            </a:r>
          </a:p>
          <a:p>
            <a:pPr algn="l" rtl="0"/>
            <a:r>
              <a:rPr lang="en-US" sz="2800" dirty="0" smtClean="0"/>
              <a:t>They are :</a:t>
            </a:r>
          </a:p>
          <a:p>
            <a:pPr algn="l" rtl="0">
              <a:buNone/>
            </a:pPr>
            <a:r>
              <a:rPr lang="en-US" sz="2800" dirty="0" smtClean="0"/>
              <a:t>   *intestinal of man and animal</a:t>
            </a:r>
          </a:p>
          <a:p>
            <a:pPr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*Gram negative bacilli</a:t>
            </a:r>
          </a:p>
          <a:p>
            <a:pPr algn="l" rtl="0">
              <a:buNone/>
            </a:pPr>
            <a:r>
              <a:rPr lang="en-US" sz="2800" dirty="0"/>
              <a:t>  </a:t>
            </a:r>
            <a:r>
              <a:rPr lang="en-US" sz="2800" dirty="0" smtClean="0"/>
              <a:t> *aerobes .</a:t>
            </a:r>
          </a:p>
          <a:p>
            <a:pPr algn="l" rtl="0">
              <a:buNone/>
            </a:pPr>
            <a:r>
              <a:rPr lang="en-US" sz="2800" dirty="0" smtClean="0"/>
              <a:t>   *non-capsulated and non-spore forming</a:t>
            </a:r>
            <a:endParaRPr lang="en-US" sz="2800" dirty="0"/>
          </a:p>
          <a:p>
            <a:pPr algn="l" rtl="0"/>
            <a:endParaRPr lang="ar-YE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Salmonella General characteristics</a:t>
            </a:r>
            <a:endParaRPr lang="ar-Y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49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1- </a:t>
            </a:r>
            <a:r>
              <a:rPr lang="en-US" sz="2400" dirty="0" smtClean="0"/>
              <a:t>Somatic(O) antigen :</a:t>
            </a:r>
          </a:p>
          <a:p>
            <a:pPr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* heat stable cell wall antigen</a:t>
            </a:r>
          </a:p>
          <a:p>
            <a:pPr algn="l" rtl="0">
              <a:buNone/>
            </a:pPr>
            <a:r>
              <a:rPr lang="en-US" sz="2400" dirty="0" smtClean="0"/>
              <a:t>  2-Flagellar (H) antigen (1,2,3,4,5,)</a:t>
            </a:r>
          </a:p>
          <a:p>
            <a:pPr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*heat labile antigen</a:t>
            </a:r>
          </a:p>
          <a:p>
            <a:pPr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N.B. : </a:t>
            </a:r>
          </a:p>
          <a:p>
            <a:pPr algn="l" rtl="0">
              <a:buNone/>
            </a:pPr>
            <a:r>
              <a:rPr lang="en-US" sz="2400" dirty="0"/>
              <a:t> </a:t>
            </a:r>
            <a:r>
              <a:rPr lang="en-US" sz="2400" dirty="0" smtClean="0"/>
              <a:t>Vi antigen is a surface antigen on salmonella strains associated with virulence of the strain and carrier status.</a:t>
            </a:r>
            <a:endParaRPr lang="ar-YE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Classification according to antigenic structure :</a:t>
            </a:r>
            <a:endParaRPr lang="ar-Y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2924943"/>
            <a:ext cx="8407893" cy="3201535"/>
          </a:xfrm>
        </p:spPr>
        <p:txBody>
          <a:bodyPr/>
          <a:lstStyle/>
          <a:p>
            <a:pPr algn="l" rtl="0"/>
            <a:r>
              <a:rPr lang="en-US" dirty="0" smtClean="0"/>
              <a:t> </a:t>
            </a:r>
            <a:r>
              <a:rPr lang="en-US" sz="2800" dirty="0" smtClean="0"/>
              <a:t>Salmonella cause 2 types of diseases in man</a:t>
            </a:r>
          </a:p>
          <a:p>
            <a:pPr marL="45720" indent="0" algn="l" rtl="0">
              <a:buNone/>
            </a:pPr>
            <a:r>
              <a:rPr lang="en-US" sz="2800" dirty="0" smtClean="0"/>
              <a:t> </a:t>
            </a:r>
          </a:p>
          <a:p>
            <a:pPr algn="l" rtl="0">
              <a:buNone/>
            </a:pPr>
            <a:r>
              <a:rPr lang="en-US" sz="2800" dirty="0" smtClean="0"/>
              <a:t>1 - Typhoid (enteric ) fever.</a:t>
            </a:r>
          </a:p>
          <a:p>
            <a:pPr algn="l" rtl="0">
              <a:buNone/>
            </a:pPr>
            <a:endParaRPr lang="en-US" sz="2800" dirty="0"/>
          </a:p>
          <a:p>
            <a:pPr algn="l" rtl="0">
              <a:buNone/>
            </a:pPr>
            <a:r>
              <a:rPr lang="en-US" sz="2800" dirty="0" smtClean="0"/>
              <a:t>2 - Food poisoning.</a:t>
            </a:r>
            <a:endParaRPr lang="ar-YE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epidemiology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14" y="1663960"/>
            <a:ext cx="8777173" cy="50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03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8352928" cy="4730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2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epidimiology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7920880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081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sz="2800" dirty="0" smtClean="0"/>
              <a:t>SOURCE :Affected </a:t>
            </a:r>
            <a:r>
              <a:rPr lang="en-US" sz="2800" dirty="0" smtClean="0"/>
              <a:t>cases and carriers are the source of infection.</a:t>
            </a:r>
          </a:p>
          <a:p>
            <a:r>
              <a:rPr lang="en-US" sz="2800" dirty="0"/>
              <a:t>Pathogens are excreted in feces and gall bladder</a:t>
            </a:r>
          </a:p>
          <a:p>
            <a:r>
              <a:rPr lang="en-US" sz="2800" dirty="0"/>
              <a:t>Also pass with urine adhered to shistosome eggs leading to contamination of water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OTHER SALMONELLA Organism commonly found in intestine of pigs,cows,goats,sheep,rodents,chicken and ducks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Epidemiology:                                 </a:t>
            </a:r>
            <a:endParaRPr lang="ar-Y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شبكة">
  <a:themeElements>
    <a:clrScheme name="دفق الهواء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شبكة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717</TotalTime>
  <Words>714</Words>
  <Application>Microsoft Office PowerPoint</Application>
  <PresentationFormat>عرض على الشاشة (3:4)‏</PresentationFormat>
  <Paragraphs>106</Paragraphs>
  <Slides>30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30</vt:i4>
      </vt:variant>
    </vt:vector>
  </HeadingPairs>
  <TitlesOfParts>
    <vt:vector size="31" baseType="lpstr">
      <vt:lpstr>شبكة</vt:lpstr>
      <vt:lpstr>عرض تقديمي في PowerPoint</vt:lpstr>
      <vt:lpstr>TYPHOID FEVER</vt:lpstr>
      <vt:lpstr>Salmonella General characteristics</vt:lpstr>
      <vt:lpstr>Classification according to antigenic structure :</vt:lpstr>
      <vt:lpstr>عرض تقديمي في PowerPoint</vt:lpstr>
      <vt:lpstr>epidemiology</vt:lpstr>
      <vt:lpstr>incidence</vt:lpstr>
      <vt:lpstr>epidimiology</vt:lpstr>
      <vt:lpstr>Epidemiology:                                 </vt:lpstr>
      <vt:lpstr>Source :Reservoir of infection  </vt:lpstr>
      <vt:lpstr>عرض تقديمي في PowerPoint</vt:lpstr>
      <vt:lpstr>عرض تقديمي في PowerPoint</vt:lpstr>
      <vt:lpstr>SPREED </vt:lpstr>
      <vt:lpstr>pathogenesis</vt:lpstr>
      <vt:lpstr>عرض تقديمي في PowerPoint</vt:lpstr>
      <vt:lpstr>relative bradycardia</vt:lpstr>
      <vt:lpstr>Rose spots</vt:lpstr>
      <vt:lpstr>Intestinal perforation</vt:lpstr>
      <vt:lpstr>Laboratory diagnosis :                      </vt:lpstr>
      <vt:lpstr>Blood culture :                                    </vt:lpstr>
      <vt:lpstr>عرض تقديمي في PowerPoint</vt:lpstr>
      <vt:lpstr>SEROLOGICAL PROCEDURE FELIX-WIDAL TEST</vt:lpstr>
      <vt:lpstr>Treatment </vt:lpstr>
      <vt:lpstr>Immunity :                                         </vt:lpstr>
      <vt:lpstr>Salmonella causing food poisoning :  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mct</dc:creator>
  <cp:lastModifiedBy>home</cp:lastModifiedBy>
  <cp:revision>82</cp:revision>
  <dcterms:created xsi:type="dcterms:W3CDTF">2012-01-08T13:33:31Z</dcterms:created>
  <dcterms:modified xsi:type="dcterms:W3CDTF">2020-03-30T11:21:18Z</dcterms:modified>
</cp:coreProperties>
</file>