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2" r:id="rId6"/>
    <p:sldId id="264" r:id="rId7"/>
    <p:sldId id="276" r:id="rId8"/>
    <p:sldId id="265" r:id="rId9"/>
    <p:sldId id="266" r:id="rId10"/>
    <p:sldId id="267" r:id="rId11"/>
    <p:sldId id="268" r:id="rId12"/>
    <p:sldId id="269" r:id="rId13"/>
    <p:sldId id="270" r:id="rId14"/>
    <p:sldId id="278" r:id="rId15"/>
    <p:sldId id="271" r:id="rId16"/>
    <p:sldId id="272" r:id="rId17"/>
    <p:sldId id="273" r:id="rId18"/>
    <p:sldId id="274" r:id="rId19"/>
    <p:sldId id="275" r:id="rId20"/>
    <p:sldId id="260" r:id="rId21"/>
    <p:sldId id="261" r:id="rId2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55" autoAdjust="0"/>
    <p:restoredTop sz="93995" autoAdjust="0"/>
  </p:normalViewPr>
  <p:slideViewPr>
    <p:cSldViewPr snapToGrid="0">
      <p:cViewPr varScale="1">
        <p:scale>
          <a:sx n="69" d="100"/>
          <a:sy n="69" d="100"/>
        </p:scale>
        <p:origin x="576" y="44"/>
      </p:cViewPr>
      <p:guideLst/>
    </p:cSldViewPr>
  </p:slideViewPr>
  <p:outlineViewPr>
    <p:cViewPr>
      <p:scale>
        <a:sx n="33" d="100"/>
        <a:sy n="33" d="100"/>
      </p:scale>
      <p:origin x="0" y="-4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4E4EC-831B-48C5-A50E-17A22CDF7C0F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1EF4F-861B-4007-949B-EDF46998E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0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BA-5711-4537-B3AF-5A723630A97E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3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32D6F-3F7A-43D3-B64D-384692917E8D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76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8EA7-5F63-48D6-AAAD-81CBFC006A32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82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D7DE-BC01-4223-960D-A9013735CCA4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64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EC1A-0D88-4062-B0B2-17C2CAA6DE42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371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2367-59C1-4724-9CD1-BF20D87AFF33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63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0ABF-502E-494C-A462-CE13C9C07553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7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49E-A9FE-4A4C-B103-E4D3FC09137F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4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C61D-7FE1-48CF-B991-477D85A85441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47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8B890-7E8D-4233-B3F9-F4E7C08D8D50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2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70B9-6DE1-460F-AB3E-5C6E01DE9250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8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043F1-133C-49A6-A208-BED225EB6B8B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2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6B8-FDB7-44AF-A570-D1D66ACDF588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22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86C-4511-46EC-A2C9-94FB24D86636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3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D6A5-A953-4010-859E-04931BDD828E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76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70B34-CEE8-4714-B76C-2D20799835A6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8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0D609-988A-4BDC-9221-B0C39106932E}" type="datetime1">
              <a:rPr lang="en-US" smtClean="0"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A87793-7E78-404F-A35F-FD8C13565D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4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Rabeia_3483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th?id=OIP.Nfe-9ckdwIHmgJ5fboY_eQHaHA&amp;w=181&amp;h=170&amp;c=8&amp;rs=1&amp;qlt=90&amp;o=6&amp;dpr=1.5&amp;pid=3.1&amp;rm=2" TargetMode="External"/><Relationship Id="rId2" Type="http://schemas.openxmlformats.org/officeDocument/2006/relationships/hyperlink" Target="https://www.investopedia.com/terms/m/macro-environment.asp#:~:text=The%20macro-environment%20refers%20to%20the%20broader%20condition%20of,on%20things%20such%20as%20spending%2C%20borrowing%2C%20and%20invest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h.bing.com/th/id/OIP.hfs3Osf3hYTIkO_bID9BIwHaEK?w=283&amp;h=180&amp;c=7&amp;r=0&amp;o=5&amp;dpr=1.5&amp;pid=1.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28436" y="2386745"/>
            <a:ext cx="9144000" cy="2149828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dirty="0"/>
              <a:t>The Impact of the Natural and Technological Environments in Marketing</a:t>
            </a:r>
            <a:endParaRPr lang="en-US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55782" y="5123441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Rabeia Elmansoury</a:t>
            </a:r>
          </a:p>
          <a:p>
            <a:pPr algn="l"/>
            <a:r>
              <a:rPr lang="en-US" dirty="0"/>
              <a:t>3483</a:t>
            </a:r>
          </a:p>
          <a:p>
            <a:pPr algn="l"/>
            <a:r>
              <a:rPr lang="en-US" dirty="0">
                <a:hlinkClick r:id="rId2"/>
              </a:rPr>
              <a:t>Rabeia_3483@limu.edu.ly</a:t>
            </a:r>
            <a:r>
              <a:rPr lang="en-US" dirty="0"/>
              <a:t>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998" y="639618"/>
            <a:ext cx="1938696" cy="167654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5054" y="639618"/>
            <a:ext cx="2278714" cy="246568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844800" y="1082964"/>
            <a:ext cx="63361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Li</a:t>
            </a:r>
            <a:r>
              <a:rPr lang="en-US" b="1" dirty="0"/>
              <a:t>b</a:t>
            </a:r>
            <a:r>
              <a:rPr lang="en-US" dirty="0"/>
              <a:t>yan International Medical University</a:t>
            </a:r>
          </a:p>
          <a:p>
            <a:pPr algn="ctr"/>
            <a:r>
              <a:rPr lang="en-US" dirty="0"/>
              <a:t>The Faculty Of Business </a:t>
            </a:r>
          </a:p>
        </p:txBody>
      </p:sp>
    </p:spTree>
    <p:extLst>
      <p:ext uri="{BB962C8B-B14F-4D97-AF65-F5344CB8AC3E}">
        <p14:creationId xmlns:p14="http://schemas.microsoft.com/office/powerpoint/2010/main" val="230625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44" y="2336799"/>
            <a:ext cx="8596668" cy="4802909"/>
          </a:xfrm>
        </p:spPr>
        <p:txBody>
          <a:bodyPr>
            <a:normAutofit/>
          </a:bodyPr>
          <a:lstStyle/>
          <a:p>
            <a:r>
              <a:rPr lang="en-US" dirty="0">
                <a:latin typeface="inherit"/>
              </a:rPr>
              <a:t>The following natural factors have a huge impact on an organization's marketing activities:</a:t>
            </a:r>
            <a:br>
              <a:rPr lang="en-US" dirty="0">
                <a:latin typeface="inherit"/>
              </a:rPr>
            </a:br>
            <a: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  <a:t/>
            </a:r>
            <a:b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6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589" y="738909"/>
            <a:ext cx="8596668" cy="1320800"/>
          </a:xfrm>
        </p:spPr>
        <p:txBody>
          <a:bodyPr/>
          <a:lstStyle/>
          <a:p>
            <a:r>
              <a:rPr lang="en-US" b="1" dirty="0"/>
              <a:t>Natural Resources: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50505"/>
                </a:solidFill>
                <a:latin typeface="Segoe UI Historic" panose="020B0502040204020203" pitchFamily="34" charset="0"/>
              </a:rPr>
              <a:t>a. Natural Resources: It is used as a raw material in the production of a wide range of products.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473" y="3570492"/>
            <a:ext cx="4341784" cy="25717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050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Weather: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It leads to opportunities or threats for the organizations. For example The marketing environment is greatly influenced by the weather conditions of a country.</a:t>
            </a:r>
          </a:p>
        </p:txBody>
      </p:sp>
      <p:pic>
        <p:nvPicPr>
          <p:cNvPr id="1026" name="Picture 2" descr="نتيجة الصورة لـ  seasons changes animated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3368791"/>
            <a:ext cx="4893541" cy="241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21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Pollution: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 It includes pollution of the air, water,  all of which result in environmental degradation. Organizations nowadays focus on promoting environmentally friendly items through their marketing effort.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331" y="3627785"/>
            <a:ext cx="3981450" cy="25336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03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074" y="951344"/>
            <a:ext cx="7523035" cy="533128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38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Technological Environment: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inherit"/>
              </a:rPr>
              <a:t>Technology aids in a country's economic development. It has become an unavoidable part of everyday life.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  <a:t/>
            </a:r>
            <a:b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892" y="3469612"/>
            <a:ext cx="4672300" cy="25717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76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843" y="280785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Following points explain the technological trends that affect the marketing environment: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45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Pace of Technological Change: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solidFill>
                  <a:srgbClr val="050505"/>
                </a:solidFill>
                <a:latin typeface="Segoe UI Historic" panose="020B0502040204020203" pitchFamily="34" charset="0"/>
              </a:rPr>
              <a:t>It has a dramatic effect on product expiration.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754" y="3593234"/>
            <a:ext cx="4191000" cy="19621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125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Research and Development: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050505"/>
                </a:solidFill>
                <a:latin typeface="Segoe UI Historic" panose="020B0502040204020203" pitchFamily="34" charset="0"/>
              </a:rPr>
              <a:t>It helps in the increase of an organization's growth opportunities. To bring innovation to their products.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955" y="3747943"/>
            <a:ext cx="4343400" cy="15049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46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Increased Regulation: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latin typeface="inherit"/>
              </a:rPr>
              <a:t>It refers to government laws that banned the sale of dangerous goods.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latin typeface="inherit"/>
            </a:endParaRPr>
          </a:p>
          <a:p>
            <a:pPr marL="0" indent="0">
              <a:buNone/>
            </a:pPr>
            <a: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  <a:t/>
            </a:r>
            <a:b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018" y="3469612"/>
            <a:ext cx="4615151" cy="25717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6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CONTANT :-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-50" dirty="0">
                <a:solidFill>
                  <a:srgbClr val="000000">
                    <a:lumMod val="85000"/>
                    <a:lumOff val="15000"/>
                  </a:srgbClr>
                </a:solidFill>
                <a:cs typeface="Arial" panose="020B0604020202020204" pitchFamily="34" charset="0"/>
              </a:rPr>
              <a:t>Intended learning outcomes:-</a:t>
            </a:r>
          </a:p>
          <a:p>
            <a:r>
              <a:rPr lang="en-US" spc="-50" dirty="0">
                <a:solidFill>
                  <a:srgbClr val="000000">
                    <a:lumMod val="85000"/>
                    <a:lumOff val="15000"/>
                  </a:srgbClr>
                </a:solidFill>
                <a:cs typeface="Arial" panose="020B0604020202020204" pitchFamily="34" charset="0"/>
              </a:rPr>
              <a:t>INTRODUCTION:-</a:t>
            </a:r>
          </a:p>
          <a:p>
            <a:r>
              <a:rPr lang="en-US" dirty="0">
                <a:solidFill>
                  <a:srgbClr val="4F81BD"/>
                </a:solidFill>
              </a:rPr>
              <a:t>THE TYPES OF MARKTING ENVIRMENTS.</a:t>
            </a:r>
          </a:p>
          <a:p>
            <a:r>
              <a:rPr lang="en-US" spc="-50" dirty="0">
                <a:solidFill>
                  <a:srgbClr val="00000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CONCLUSION:-</a:t>
            </a:r>
          </a:p>
          <a:p>
            <a:r>
              <a:rPr lang="en-US" spc="-50" dirty="0">
                <a:solidFill>
                  <a:srgbClr val="00000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References:-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51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pc="-50" dirty="0">
                <a:solidFill>
                  <a:srgbClr val="00000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CONCLUSION:-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marketer must know how different external forces influence the organization's decision. Marketers and organizations who identify, plan, and implement ways to counter this environmental shift are successful.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4005696"/>
            <a:ext cx="417195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35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pc="-50" dirty="0">
                <a:solidFill>
                  <a:srgbClr val="000000">
                    <a:lumMod val="75000"/>
                    <a:lumOff val="25000"/>
                  </a:srgbClr>
                </a:solidFill>
                <a:cs typeface="Arial" panose="020B0604020202020204" pitchFamily="34" charset="0"/>
              </a:rPr>
              <a:t>References:-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Art of Marketing - Learn the Art of Marketing from the Experts! 2017|5|16https://www.artofmarketing.org/marketing-environment-2/marketing-environment-meaning-features-types-and-importance/135 </a:t>
            </a:r>
          </a:p>
          <a:p>
            <a:pPr fontAlgn="base"/>
            <a:r>
              <a:rPr lang="en-US" dirty="0"/>
              <a:t> investopedia September 03, 2021 </a:t>
            </a:r>
            <a:r>
              <a:rPr lang="en-US" dirty="0">
                <a:hlinkClick r:id="rId2"/>
              </a:rPr>
              <a:t>https://www.investopedia.com/terms/m/macro-environment.asp#:~:text=The%20macro-environment%20refers%20to%20the%20broader%20condition%20of,on%20things%20such%20as%20spending%2C%20borrowing%2C%20and%20investing</a:t>
            </a:r>
            <a:r>
              <a:rPr lang="en-US" dirty="0"/>
              <a:t>. 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https://www.bing.com/th?id=OIP.Nfe-9ckdwIHmgJ5fboY_eQHaHA&amp;w=181&amp;h=170&amp;c=8&amp;rs=1&amp;qlt=90&amp;o=6&amp;dpr=1.5&amp;pid=3.1&amp;rm=2</a:t>
            </a:r>
            <a:r>
              <a:rPr lang="en-US" dirty="0"/>
              <a:t> </a:t>
            </a:r>
          </a:p>
          <a:p>
            <a:r>
              <a:rPr lang="en-US" dirty="0"/>
              <a:t>https://th.bing.com/th/id/OIP.R9m72UcRQEMfufgdEZF9wAHaFr?w=234&amp;h=180&amp;c=7&amp;r=0&amp;o=5&amp;dpr=1.5&amp;pid=1.7  </a:t>
            </a:r>
          </a:p>
          <a:p>
            <a:r>
              <a:rPr lang="en-US" dirty="0">
                <a:hlinkClick r:id="rId4"/>
              </a:rPr>
              <a:t>https://th.bing.com/th/id/OIP.hfs3Osf3hYTIkO_bID9BIwHaEK?w=283&amp;h=180&amp;c=7&amp;r=0&amp;o=5&amp;dpr=1.5&amp;pid=1.7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42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251" y="599768"/>
            <a:ext cx="10665542" cy="1956159"/>
          </a:xfrm>
        </p:spPr>
        <p:txBody>
          <a:bodyPr>
            <a:normAutofit fontScale="90000"/>
          </a:bodyPr>
          <a:lstStyle/>
          <a:p>
            <a:r>
              <a:rPr lang="en-US" sz="8000" spc="-50" dirty="0">
                <a:solidFill>
                  <a:srgbClr val="000000">
                    <a:lumMod val="85000"/>
                    <a:lumOff val="15000"/>
                  </a:srgbClr>
                </a:solidFill>
                <a:cs typeface="Arial" panose="020B0604020202020204" pitchFamily="34" charset="0"/>
              </a:rPr>
              <a:t>Intended learning outcomes:-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82561"/>
            <a:ext cx="10547555" cy="3473092"/>
          </a:xfrm>
        </p:spPr>
        <p:txBody>
          <a:bodyPr/>
          <a:lstStyle/>
          <a:p>
            <a:pPr marL="1371600" lvl="3" indent="0">
              <a:buNone/>
              <a:defRPr/>
            </a:pPr>
            <a:r>
              <a:rPr lang="en-US" sz="2800" dirty="0"/>
              <a:t>At the end of this presentation you will be able to:-</a:t>
            </a:r>
          </a:p>
          <a:p>
            <a:pPr marL="1371600" lvl="3" indent="0">
              <a:buNone/>
              <a:defRPr/>
            </a:pPr>
            <a:endParaRPr lang="en-US" dirty="0"/>
          </a:p>
          <a:p>
            <a:r>
              <a:rPr lang="en-US" b="1" dirty="0">
                <a:solidFill>
                  <a:srgbClr val="212934"/>
                </a:solidFill>
                <a:latin typeface="Zilla Slab"/>
              </a:rPr>
              <a:t>KNOW Meaning of Marketing Environment.</a:t>
            </a:r>
          </a:p>
          <a:p>
            <a:r>
              <a:rPr lang="en-US" b="1" dirty="0">
                <a:solidFill>
                  <a:srgbClr val="212934"/>
                </a:solidFill>
                <a:latin typeface="Zilla Slab"/>
              </a:rPr>
              <a:t>know the types of the </a:t>
            </a:r>
            <a:r>
              <a:rPr lang="en-US" b="1" dirty="0" err="1">
                <a:solidFill>
                  <a:srgbClr val="212934"/>
                </a:solidFill>
                <a:latin typeface="Zilla Slab"/>
              </a:rPr>
              <a:t>unviroment</a:t>
            </a:r>
            <a:r>
              <a:rPr lang="en-US" b="1" dirty="0">
                <a:solidFill>
                  <a:srgbClr val="212934"/>
                </a:solidFill>
                <a:latin typeface="Zilla Slab"/>
              </a:rPr>
              <a:t>.</a:t>
            </a:r>
            <a:endParaRPr lang="en-US" dirty="0">
              <a:solidFill>
                <a:srgbClr val="212934"/>
              </a:solidFill>
              <a:latin typeface="Zilla Slab"/>
            </a:endParaRPr>
          </a:p>
          <a:p>
            <a:pPr marL="1371600" lvl="3" indent="0">
              <a:buNone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0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spc="-50" dirty="0">
                <a:solidFill>
                  <a:srgbClr val="000000">
                    <a:lumMod val="85000"/>
                    <a:lumOff val="15000"/>
                  </a:srgbClr>
                </a:solidFill>
                <a:cs typeface="Arial" panose="020B0604020202020204" pitchFamily="34" charset="0"/>
              </a:rPr>
              <a:t>INTRODUCTION:-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solidFill>
                  <a:srgbClr val="111111"/>
                </a:solidFill>
                <a:latin typeface="Roboto"/>
              </a:rPr>
              <a:t>marketing environment is a combination of internal and external environmental forces and factors that influences the business operation of a business and its ability to serve its customers.</a:t>
            </a:r>
            <a:endParaRPr lang="en-US" sz="3200" dirty="0"/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 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80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171" y="2262909"/>
            <a:ext cx="8596668" cy="2041236"/>
          </a:xfrm>
        </p:spPr>
        <p:txBody>
          <a:bodyPr/>
          <a:lstStyle/>
          <a:p>
            <a:r>
              <a:rPr lang="en-US" sz="4000" dirty="0">
                <a:solidFill>
                  <a:srgbClr val="4F81BD"/>
                </a:solidFill>
              </a:rPr>
              <a:t>THE TYPES OF MARKTING ENVIRMENTS:-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934" y="4460444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inherit"/>
            </a:endParaRPr>
          </a:p>
          <a:p>
            <a:pPr marL="0" indent="0">
              <a:buNone/>
            </a:pPr>
            <a: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  <a:t/>
            </a:r>
            <a:br>
              <a:rPr lang="en-US" dirty="0">
                <a:solidFill>
                  <a:srgbClr val="1C1E21"/>
                </a:solidFill>
                <a:latin typeface="Segoe UI Historic" panose="020B0502040204020203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780" y="3214112"/>
            <a:ext cx="3181350" cy="30099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337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fr-FR" sz="4800" dirty="0">
                <a:solidFill>
                  <a:srgbClr val="4A4E57"/>
                </a:solidFill>
                <a:latin typeface="Open Sans"/>
                <a:ea typeface="+mn-ea"/>
                <a:cs typeface="+mn-cs"/>
              </a:rPr>
              <a:t>Micro </a:t>
            </a:r>
            <a:r>
              <a:rPr lang="fr-FR" sz="4800" dirty="0" smtClean="0">
                <a:solidFill>
                  <a:srgbClr val="4A4E57"/>
                </a:solidFill>
                <a:latin typeface="Open Sans"/>
                <a:ea typeface="+mn-ea"/>
                <a:cs typeface="+mn-cs"/>
              </a:rPr>
              <a:t>Environnent:-</a:t>
            </a:r>
            <a:r>
              <a:rPr lang="fr-FR" sz="4800" dirty="0">
                <a:solidFill>
                  <a:srgbClr val="4A4E57"/>
                </a:solidFill>
                <a:latin typeface="Open Sans"/>
                <a:ea typeface="+mn-ea"/>
                <a:cs typeface="+mn-cs"/>
              </a:rPr>
              <a:t/>
            </a:r>
            <a:br>
              <a:rPr lang="fr-FR" sz="4800" dirty="0">
                <a:solidFill>
                  <a:srgbClr val="4A4E57"/>
                </a:solidFill>
                <a:latin typeface="Open Sans"/>
                <a:ea typeface="+mn-ea"/>
                <a:cs typeface="+mn-cs"/>
              </a:rPr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70" y="2003571"/>
            <a:ext cx="8596668" cy="388077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 Micro environment refers to the environment, which is closely linked to the organization, and directly affects organizational activities.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05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4A4E57"/>
                </a:solidFill>
                <a:latin typeface="Open Sans"/>
              </a:rPr>
              <a:t>The Micro Environment</a:t>
            </a:r>
            <a:r>
              <a:rPr lang="en-US" dirty="0">
                <a:solidFill>
                  <a:srgbClr val="4A4E57"/>
                </a:solidFill>
                <a:latin typeface="Open Sans"/>
              </a:rPr>
              <a:t> can be divided into 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supply side </a:t>
            </a:r>
            <a:r>
              <a:rPr lang="en-US" sz="2400" dirty="0">
                <a:solidFill>
                  <a:srgbClr val="4A4E57"/>
                </a:solidFill>
                <a:latin typeface="Open Sans"/>
              </a:rPr>
              <a:t>environment</a:t>
            </a:r>
            <a:endParaRPr lang="en-US" sz="2400" dirty="0"/>
          </a:p>
          <a:p>
            <a:endParaRPr lang="en-US" dirty="0"/>
          </a:p>
          <a:p>
            <a:r>
              <a:rPr lang="en-US" sz="2400" dirty="0"/>
              <a:t>demand side </a:t>
            </a:r>
            <a:r>
              <a:rPr lang="en-US" sz="2400" dirty="0">
                <a:solidFill>
                  <a:srgbClr val="4A4E57"/>
                </a:solidFill>
                <a:latin typeface="Open Sans"/>
              </a:rPr>
              <a:t> environment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18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4A4E57"/>
                </a:solidFill>
                <a:latin typeface="Open Sans"/>
              </a:rPr>
              <a:t>Macro </a:t>
            </a:r>
            <a:r>
              <a:rPr lang="fr-FR" dirty="0" smtClean="0">
                <a:solidFill>
                  <a:srgbClr val="4A4E57"/>
                </a:solidFill>
                <a:latin typeface="Open Sans"/>
              </a:rPr>
              <a:t>Environnent:-</a:t>
            </a:r>
            <a:r>
              <a:rPr lang="fr-FR" dirty="0">
                <a:solidFill>
                  <a:srgbClr val="4A4E57"/>
                </a:solidFill>
                <a:latin typeface="Open Sans"/>
              </a:rPr>
              <a:t/>
            </a:r>
            <a:br>
              <a:rPr lang="fr-FR" dirty="0">
                <a:solidFill>
                  <a:srgbClr val="4A4E57"/>
                </a:solidFill>
                <a:latin typeface="Open San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 macro environment consists of conditions that exist across the world’s economy in general, rather than in a specific industry or region.</a:t>
            </a:r>
            <a:br>
              <a:rPr lang="en-US" sz="3600" dirty="0"/>
            </a:b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37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588" y="2466109"/>
            <a:ext cx="8596668" cy="1320800"/>
          </a:xfrm>
        </p:spPr>
        <p:txBody>
          <a:bodyPr>
            <a:normAutofit/>
          </a:bodyPr>
          <a:lstStyle/>
          <a:p>
            <a:r>
              <a:rPr lang="en-US" sz="6000" b="1" dirty="0"/>
              <a:t>Natural Environment</a:t>
            </a:r>
            <a:endParaRPr lang="en-US" sz="6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7793-7E78-404F-A35F-FD8C13565D6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2046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4309</TotalTime>
  <Words>445</Words>
  <Application>Microsoft Office PowerPoint</Application>
  <PresentationFormat>Widescreen</PresentationFormat>
  <Paragraphs>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inherit</vt:lpstr>
      <vt:lpstr>Open Sans</vt:lpstr>
      <vt:lpstr>Roboto</vt:lpstr>
      <vt:lpstr>Segoe UI Historic</vt:lpstr>
      <vt:lpstr>Trebuchet MS</vt:lpstr>
      <vt:lpstr>Wingdings 3</vt:lpstr>
      <vt:lpstr>Zilla Slab</vt:lpstr>
      <vt:lpstr>Facet</vt:lpstr>
      <vt:lpstr> The Impact of the Natural and Technological Environments in Marketing</vt:lpstr>
      <vt:lpstr>TABLE OF CONTANT :-</vt:lpstr>
      <vt:lpstr>Intended learning outcomes:-</vt:lpstr>
      <vt:lpstr>INTRODUCTION:-</vt:lpstr>
      <vt:lpstr>THE TYPES OF MARKTING ENVIRMENTS:-</vt:lpstr>
      <vt:lpstr>Micro Environnent:- </vt:lpstr>
      <vt:lpstr>The Micro Environment can be divided into :-</vt:lpstr>
      <vt:lpstr>Macro Environnent:- </vt:lpstr>
      <vt:lpstr>Natural Environment</vt:lpstr>
      <vt:lpstr>The following natural factors have a huge impact on an organization's marketing activities:  </vt:lpstr>
      <vt:lpstr>Natural Resources:</vt:lpstr>
      <vt:lpstr>Weather:</vt:lpstr>
      <vt:lpstr>Pollution:</vt:lpstr>
      <vt:lpstr>PowerPoint Presentation</vt:lpstr>
      <vt:lpstr>Technological Environment:</vt:lpstr>
      <vt:lpstr>Following points explain the technological trends that affect the marketing environment:</vt:lpstr>
      <vt:lpstr>Pace of Technological Change:</vt:lpstr>
      <vt:lpstr>Research and Development:</vt:lpstr>
      <vt:lpstr>Increased Regulation:</vt:lpstr>
      <vt:lpstr>CONCLUSION:-</vt:lpstr>
      <vt:lpstr>References:-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 management</dc:title>
  <dc:creator>HP</dc:creator>
  <cp:lastModifiedBy>Maher Fattouh</cp:lastModifiedBy>
  <cp:revision>81</cp:revision>
  <dcterms:created xsi:type="dcterms:W3CDTF">2022-03-20T18:57:26Z</dcterms:created>
  <dcterms:modified xsi:type="dcterms:W3CDTF">2022-04-21T10:17:39Z</dcterms:modified>
</cp:coreProperties>
</file>