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4" r:id="rId1"/>
  </p:sldMasterIdLst>
  <p:notesMasterIdLst>
    <p:notesMasterId r:id="rId9"/>
  </p:notesMasterIdLst>
  <p:sldIdLst>
    <p:sldId id="256" r:id="rId2"/>
    <p:sldId id="257" r:id="rId3"/>
    <p:sldId id="262" r:id="rId4"/>
    <p:sldId id="258" r:id="rId5"/>
    <p:sldId id="259" r:id="rId6"/>
    <p:sldId id="260" r:id="rId7"/>
    <p:sldId id="261"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3" autoAdjust="0"/>
    <p:restoredTop sz="94660"/>
  </p:normalViewPr>
  <p:slideViewPr>
    <p:cSldViewPr snapToGrid="0">
      <p:cViewPr varScale="1">
        <p:scale>
          <a:sx n="70" d="100"/>
          <a:sy n="70" d="100"/>
        </p:scale>
        <p:origin x="738"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05235B9-D86E-49B6-BB16-8C6648C10AD4}" type="datetimeFigureOut">
              <a:rPr lang="en-US" smtClean="0"/>
              <a:t>11/16/2021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6FDD901-1A87-4F81-868E-E73BF8A5F52E}" type="slidenum">
              <a:rPr lang="en-US" smtClean="0"/>
              <a:t>‹#›</a:t>
            </a:fld>
            <a:endParaRPr lang="en-US"/>
          </a:p>
        </p:txBody>
      </p:sp>
    </p:spTree>
    <p:extLst>
      <p:ext uri="{BB962C8B-B14F-4D97-AF65-F5344CB8AC3E}">
        <p14:creationId xmlns:p14="http://schemas.microsoft.com/office/powerpoint/2010/main" val="40617983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AB4CB3C-7D8B-42B4-B4E9-C521AFE7E511}" type="datetime1">
              <a:rPr lang="en-US" smtClean="0"/>
              <a:t>11/16/2021</a:t>
            </a:fld>
            <a:endParaRPr lang="en-US"/>
          </a:p>
        </p:txBody>
      </p:sp>
      <p:sp>
        <p:nvSpPr>
          <p:cNvPr id="5" name="Footer Placeholder 4"/>
          <p:cNvSpPr>
            <a:spLocks noGrp="1"/>
          </p:cNvSpPr>
          <p:nvPr>
            <p:ph type="ftr" sz="quarter" idx="11"/>
          </p:nvPr>
        </p:nvSpPr>
        <p:spPr>
          <a:xfrm>
            <a:off x="2416500" y="329307"/>
            <a:ext cx="4973915" cy="309201"/>
          </a:xfrm>
        </p:spPr>
        <p:txBody>
          <a:bodyPr/>
          <a:lstStyle/>
          <a:p>
            <a:endParaRPr lang="en-US"/>
          </a:p>
        </p:txBody>
      </p:sp>
      <p:sp>
        <p:nvSpPr>
          <p:cNvPr id="6" name="Slide Number Placeholder 5"/>
          <p:cNvSpPr>
            <a:spLocks noGrp="1"/>
          </p:cNvSpPr>
          <p:nvPr>
            <p:ph type="sldNum" sz="quarter" idx="12"/>
          </p:nvPr>
        </p:nvSpPr>
        <p:spPr>
          <a:xfrm>
            <a:off x="1437664" y="798973"/>
            <a:ext cx="811019" cy="503578"/>
          </a:xfrm>
        </p:spPr>
        <p:txBody>
          <a:bodyPr/>
          <a:lstStyle/>
          <a:p>
            <a:fld id="{8A1624B0-7FDB-4FF5-B49D-E985E6A569B9}" type="slidenum">
              <a:rPr lang="en-US" smtClean="0"/>
              <a:t>‹#›</a:t>
            </a:fld>
            <a:endParaRPr lang="en-US"/>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8672514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E4335B8-8C82-4937-AA22-3FE619C4A187}" type="datetime1">
              <a:rPr lang="en-US" smtClean="0"/>
              <a:t>11/16/2021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1624B0-7FDB-4FF5-B49D-E985E6A569B9}" type="slidenum">
              <a:rPr lang="en-US" smtClean="0"/>
              <a:t>‹#›</a:t>
            </a:fld>
            <a:endParaRPr lang="en-US"/>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6159428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E83036C-78D0-4F93-B2DA-7D0279CFF02E}" type="datetime1">
              <a:rPr lang="en-US" smtClean="0"/>
              <a:t>11/16/2021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1624B0-7FDB-4FF5-B49D-E985E6A569B9}" type="slidenum">
              <a:rPr lang="en-US" smtClean="0"/>
              <a:t>‹#›</a:t>
            </a:fld>
            <a:endParaRPr lang="en-US"/>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6859751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2E17204-B239-4EDD-827D-0B5062649B36}" type="datetime1">
              <a:rPr lang="en-US" smtClean="0"/>
              <a:t>11/16/2021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1624B0-7FDB-4FF5-B49D-E985E6A569B9}" type="slidenum">
              <a:rPr lang="en-US" smtClean="0"/>
              <a:t>‹#›</a:t>
            </a:fld>
            <a:endParaRPr lang="en-US"/>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0617797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BD94C25-D666-4F59-ADD7-9A44D3FD8C45}" type="datetime1">
              <a:rPr lang="en-US" smtClean="0"/>
              <a:t>11/16/2021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1624B0-7FDB-4FF5-B49D-E985E6A569B9}" type="slidenum">
              <a:rPr lang="en-US" smtClean="0"/>
              <a:t>‹#›</a:t>
            </a:fld>
            <a:endParaRPr lang="en-US"/>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062503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D1BF53B-C2E1-4824-B942-7492E1F2AAF7}" type="datetime1">
              <a:rPr lang="en-US" smtClean="0"/>
              <a:t>11/16/2021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1624B0-7FDB-4FF5-B49D-E985E6A569B9}" type="slidenum">
              <a:rPr lang="en-US" smtClean="0"/>
              <a:t>‹#›</a:t>
            </a:fld>
            <a:endParaRPr lang="en-US"/>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8400284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5E57A52-CF5A-4E3A-9E25-F5200C5F5281}" type="datetime1">
              <a:rPr lang="en-US" smtClean="0"/>
              <a:t>11/16/2021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A1624B0-7FDB-4FF5-B49D-E985E6A569B9}" type="slidenum">
              <a:rPr lang="en-US" smtClean="0"/>
              <a:t>‹#›</a:t>
            </a:fld>
            <a:endParaRPr lang="en-US"/>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6720338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FC85371-A4CC-422D-9B5B-AA032BB07595}" type="datetime1">
              <a:rPr lang="en-US" smtClean="0"/>
              <a:t>11/16/2021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A1624B0-7FDB-4FF5-B49D-E985E6A569B9}" type="slidenum">
              <a:rPr lang="en-US" smtClean="0"/>
              <a:t>‹#›</a:t>
            </a:fld>
            <a:endParaRPr lang="en-US"/>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0635009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48C108-E613-4C54-A5A3-E3C774045994}" type="datetime1">
              <a:rPr lang="en-US" smtClean="0"/>
              <a:t>11/16/2021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A1624B0-7FDB-4FF5-B49D-E985E6A569B9}" type="slidenum">
              <a:rPr lang="en-US" smtClean="0"/>
              <a:t>‹#›</a:t>
            </a:fld>
            <a:endParaRPr lang="en-US"/>
          </a:p>
        </p:txBody>
      </p:sp>
    </p:spTree>
    <p:extLst>
      <p:ext uri="{BB962C8B-B14F-4D97-AF65-F5344CB8AC3E}">
        <p14:creationId xmlns:p14="http://schemas.microsoft.com/office/powerpoint/2010/main" val="13693884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E163668-F995-4106-A7FA-CDC82AC371B4}" type="datetime1">
              <a:rPr lang="en-US" smtClean="0"/>
              <a:t>11/16/2021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1624B0-7FDB-4FF5-B49D-E985E6A569B9}" type="slidenum">
              <a:rPr lang="en-US" smtClean="0"/>
              <a:t>‹#›</a:t>
            </a:fld>
            <a:endParaRPr lang="en-US"/>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6480002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D40B8303-09B2-45FC-8187-746671ADECE9}" type="datetime1">
              <a:rPr lang="en-US" smtClean="0"/>
              <a:t>11/16/2021</a:t>
            </a:fld>
            <a:endParaRPr lang="en-US"/>
          </a:p>
        </p:txBody>
      </p:sp>
      <p:sp>
        <p:nvSpPr>
          <p:cNvPr id="6" name="Footer Placeholder 5"/>
          <p:cNvSpPr>
            <a:spLocks noGrp="1"/>
          </p:cNvSpPr>
          <p:nvPr>
            <p:ph type="ftr" sz="quarter" idx="11"/>
          </p:nvPr>
        </p:nvSpPr>
        <p:spPr>
          <a:xfrm>
            <a:off x="1447382" y="318640"/>
            <a:ext cx="5541004" cy="320931"/>
          </a:xfrm>
        </p:spPr>
        <p:txBody>
          <a:bodyPr/>
          <a:lstStyle/>
          <a:p>
            <a:endParaRPr lang="en-US"/>
          </a:p>
        </p:txBody>
      </p:sp>
      <p:sp>
        <p:nvSpPr>
          <p:cNvPr id="7" name="Slide Number Placeholder 6"/>
          <p:cNvSpPr>
            <a:spLocks noGrp="1"/>
          </p:cNvSpPr>
          <p:nvPr>
            <p:ph type="sldNum" sz="quarter" idx="12"/>
          </p:nvPr>
        </p:nvSpPr>
        <p:spPr/>
        <p:txBody>
          <a:bodyPr/>
          <a:lstStyle/>
          <a:p>
            <a:fld id="{8A1624B0-7FDB-4FF5-B49D-E985E6A569B9}" type="slidenum">
              <a:rPr lang="en-US" smtClean="0"/>
              <a:t>‹#›</a:t>
            </a:fld>
            <a:endParaRPr lang="en-US"/>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0974767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CA470567-0482-4A2B-BC34-590093AB258C}" type="datetime1">
              <a:rPr lang="en-US" smtClean="0"/>
              <a:t>11/16/2021</a:t>
            </a:fld>
            <a:endParaRPr lang="en-US"/>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8A1624B0-7FDB-4FF5-B49D-E985E6A569B9}" type="slidenum">
              <a:rPr lang="en-US" smtClean="0"/>
              <a:t>‹#›</a:t>
            </a:fld>
            <a:endParaRPr lang="en-US"/>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74339577"/>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hf hdr="0" ftr="0" dt="0"/>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www.coca-colacompany.com/shared-future/women-empowerment"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www.coca-colacompany.com/shared-future/women-empowerment"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 xmlns:a16="http://schemas.microsoft.com/office/drawing/2014/main" id="{500EC824-5021-4A28-B568-C16BEA8D13BC}"/>
              </a:ext>
            </a:extLst>
          </p:cNvPr>
          <p:cNvSpPr>
            <a:spLocks noGrp="1"/>
          </p:cNvSpPr>
          <p:nvPr>
            <p:ph type="subTitle" idx="1"/>
          </p:nvPr>
        </p:nvSpPr>
        <p:spPr>
          <a:xfrm>
            <a:off x="2332363" y="611116"/>
            <a:ext cx="8637072" cy="977621"/>
          </a:xfrm>
        </p:spPr>
        <p:txBody>
          <a:bodyPr/>
          <a:lstStyle/>
          <a:p>
            <a:pPr algn="ctr"/>
            <a:r>
              <a:rPr lang="en-US" dirty="0"/>
              <a:t>Libyan international medical university</a:t>
            </a:r>
          </a:p>
          <a:p>
            <a:pPr algn="ctr"/>
            <a:r>
              <a:rPr lang="en-US" dirty="0" smtClean="0"/>
              <a:t>FACULTY OF BUSINESS  </a:t>
            </a:r>
            <a:r>
              <a:rPr lang="en-US" dirty="0"/>
              <a:t>administration</a:t>
            </a:r>
          </a:p>
        </p:txBody>
      </p:sp>
      <p:pic>
        <p:nvPicPr>
          <p:cNvPr id="4" name="250px-LIMU_logo.png" descr="250px-LIMU_logo.png">
            <a:extLst>
              <a:ext uri="{FF2B5EF4-FFF2-40B4-BE49-F238E27FC236}">
                <a16:creationId xmlns="" xmlns:a16="http://schemas.microsoft.com/office/drawing/2014/main" id="{360440F8-5408-4871-A4B4-0D45F1ADCE2B}"/>
              </a:ext>
            </a:extLst>
          </p:cNvPr>
          <p:cNvPicPr>
            <a:picLocks noChangeAspect="1"/>
          </p:cNvPicPr>
          <p:nvPr/>
        </p:nvPicPr>
        <p:blipFill>
          <a:blip r:embed="rId2"/>
          <a:stretch>
            <a:fillRect/>
          </a:stretch>
        </p:blipFill>
        <p:spPr>
          <a:xfrm>
            <a:off x="0" y="-7248"/>
            <a:ext cx="2332363" cy="1744607"/>
          </a:xfrm>
          <a:prstGeom prst="rect">
            <a:avLst/>
          </a:prstGeom>
          <a:ln w="12700">
            <a:miter lim="400000"/>
          </a:ln>
        </p:spPr>
      </p:pic>
      <p:pic>
        <p:nvPicPr>
          <p:cNvPr id="5" name="Unknown.png" descr="Unknown.png">
            <a:extLst>
              <a:ext uri="{FF2B5EF4-FFF2-40B4-BE49-F238E27FC236}">
                <a16:creationId xmlns="" xmlns:a16="http://schemas.microsoft.com/office/drawing/2014/main" id="{B61B1C37-E672-4A21-A522-582D5E20CA1A}"/>
              </a:ext>
            </a:extLst>
          </p:cNvPr>
          <p:cNvPicPr>
            <a:picLocks noChangeAspect="1"/>
          </p:cNvPicPr>
          <p:nvPr/>
        </p:nvPicPr>
        <p:blipFill>
          <a:blip r:embed="rId3"/>
          <a:stretch>
            <a:fillRect/>
          </a:stretch>
        </p:blipFill>
        <p:spPr>
          <a:xfrm>
            <a:off x="10355581" y="-7248"/>
            <a:ext cx="1836420" cy="1836420"/>
          </a:xfrm>
          <a:prstGeom prst="rect">
            <a:avLst/>
          </a:prstGeom>
          <a:ln w="12700">
            <a:miter lim="400000"/>
          </a:ln>
        </p:spPr>
      </p:pic>
      <p:sp>
        <p:nvSpPr>
          <p:cNvPr id="6" name="TextBox 5">
            <a:extLst>
              <a:ext uri="{FF2B5EF4-FFF2-40B4-BE49-F238E27FC236}">
                <a16:creationId xmlns="" xmlns:a16="http://schemas.microsoft.com/office/drawing/2014/main" id="{F5D6709B-FD0C-4083-A27E-98861D212ED5}"/>
              </a:ext>
            </a:extLst>
          </p:cNvPr>
          <p:cNvSpPr txBox="1"/>
          <p:nvPr/>
        </p:nvSpPr>
        <p:spPr>
          <a:xfrm>
            <a:off x="299568" y="4877710"/>
            <a:ext cx="7749541" cy="830997"/>
          </a:xfrm>
          <a:prstGeom prst="rect">
            <a:avLst/>
          </a:prstGeom>
          <a:noFill/>
        </p:spPr>
        <p:txBody>
          <a:bodyPr wrap="square" rtlCol="0">
            <a:spAutoFit/>
          </a:bodyPr>
          <a:lstStyle/>
          <a:p>
            <a:r>
              <a:rPr lang="en-US" sz="2400" dirty="0"/>
              <a:t>By: </a:t>
            </a:r>
            <a:r>
              <a:rPr lang="en-US" sz="2400" dirty="0" err="1"/>
              <a:t>Yasen</a:t>
            </a:r>
            <a:r>
              <a:rPr lang="en-US" sz="2400" dirty="0"/>
              <a:t> S. Ali  2772</a:t>
            </a:r>
          </a:p>
          <a:p>
            <a:r>
              <a:rPr lang="en-US" sz="2400" dirty="0"/>
              <a:t>Email: yasen_2772@limu.edu.ly</a:t>
            </a:r>
          </a:p>
        </p:txBody>
      </p:sp>
      <p:sp>
        <p:nvSpPr>
          <p:cNvPr id="8" name="Slide Number Placeholder 7">
            <a:extLst>
              <a:ext uri="{FF2B5EF4-FFF2-40B4-BE49-F238E27FC236}">
                <a16:creationId xmlns="" xmlns:a16="http://schemas.microsoft.com/office/drawing/2014/main" id="{CA19745D-0537-46E2-A234-D80A9B078FE7}"/>
              </a:ext>
            </a:extLst>
          </p:cNvPr>
          <p:cNvSpPr>
            <a:spLocks noGrp="1"/>
          </p:cNvSpPr>
          <p:nvPr>
            <p:ph type="sldNum" sz="quarter" idx="12"/>
          </p:nvPr>
        </p:nvSpPr>
        <p:spPr>
          <a:xfrm>
            <a:off x="11273791" y="5581038"/>
            <a:ext cx="811019" cy="503578"/>
          </a:xfrm>
        </p:spPr>
        <p:txBody>
          <a:bodyPr/>
          <a:lstStyle/>
          <a:p>
            <a:fld id="{8A1624B0-7FDB-4FF5-B49D-E985E6A569B9}" type="slidenum">
              <a:rPr lang="en-US" smtClean="0"/>
              <a:t>1</a:t>
            </a:fld>
            <a:endParaRPr lang="en-US" dirty="0"/>
          </a:p>
        </p:txBody>
      </p:sp>
      <p:sp>
        <p:nvSpPr>
          <p:cNvPr id="9" name="TextBox 8">
            <a:extLst>
              <a:ext uri="{FF2B5EF4-FFF2-40B4-BE49-F238E27FC236}">
                <a16:creationId xmlns="" xmlns:a16="http://schemas.microsoft.com/office/drawing/2014/main" id="{F5D6709B-FD0C-4083-A27E-98861D212ED5}"/>
              </a:ext>
            </a:extLst>
          </p:cNvPr>
          <p:cNvSpPr txBox="1"/>
          <p:nvPr/>
        </p:nvSpPr>
        <p:spPr>
          <a:xfrm>
            <a:off x="2039446" y="2897912"/>
            <a:ext cx="8193306" cy="1200329"/>
          </a:xfrm>
          <a:prstGeom prst="rect">
            <a:avLst/>
          </a:prstGeom>
          <a:noFill/>
        </p:spPr>
        <p:txBody>
          <a:bodyPr wrap="square" rtlCol="0">
            <a:spAutoFit/>
          </a:bodyPr>
          <a:lstStyle/>
          <a:p>
            <a:pPr algn="ctr"/>
            <a:r>
              <a:rPr lang="en-US" sz="3600" b="1" dirty="0"/>
              <a:t>Why Corporations Should Have Moral Responsibility</a:t>
            </a:r>
            <a:endParaRPr lang="en-US" sz="3600" b="1" dirty="0"/>
          </a:p>
        </p:txBody>
      </p:sp>
    </p:spTree>
    <p:extLst>
      <p:ext uri="{BB962C8B-B14F-4D97-AF65-F5344CB8AC3E}">
        <p14:creationId xmlns:p14="http://schemas.microsoft.com/office/powerpoint/2010/main" val="11950289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C17CB70-AB1D-448A-99EF-9F7271DC56DD}"/>
              </a:ext>
            </a:extLst>
          </p:cNvPr>
          <p:cNvSpPr>
            <a:spLocks noGrp="1"/>
          </p:cNvSpPr>
          <p:nvPr>
            <p:ph type="title"/>
          </p:nvPr>
        </p:nvSpPr>
        <p:spPr/>
        <p:txBody>
          <a:bodyPr/>
          <a:lstStyle/>
          <a:p>
            <a:r>
              <a:rPr lang="en-US" dirty="0"/>
              <a:t>Table of content</a:t>
            </a:r>
          </a:p>
        </p:txBody>
      </p:sp>
      <p:sp>
        <p:nvSpPr>
          <p:cNvPr id="7" name="Content Placeholder 6">
            <a:extLst>
              <a:ext uri="{FF2B5EF4-FFF2-40B4-BE49-F238E27FC236}">
                <a16:creationId xmlns="" xmlns:a16="http://schemas.microsoft.com/office/drawing/2014/main" id="{B036AFE5-EA85-4B4F-9291-02538B02CB25}"/>
              </a:ext>
            </a:extLst>
          </p:cNvPr>
          <p:cNvSpPr>
            <a:spLocks noGrp="1"/>
          </p:cNvSpPr>
          <p:nvPr>
            <p:ph idx="1"/>
          </p:nvPr>
        </p:nvSpPr>
        <p:spPr/>
        <p:txBody>
          <a:bodyPr>
            <a:normAutofit lnSpcReduction="10000"/>
          </a:bodyPr>
          <a:lstStyle/>
          <a:p>
            <a:r>
              <a:rPr lang="en-US" sz="3200" b="0" i="0" dirty="0" smtClean="0">
                <a:effectLst/>
                <a:latin typeface="Arial" panose="020B0604020202020204" pitchFamily="34" charset="0"/>
                <a:cs typeface="Arial" panose="020B0604020202020204" pitchFamily="34" charset="0"/>
              </a:rPr>
              <a:t>What </a:t>
            </a:r>
            <a:r>
              <a:rPr lang="en-US" sz="3200" dirty="0" smtClean="0">
                <a:latin typeface="Arial" panose="020B0604020202020204" pitchFamily="34" charset="0"/>
                <a:cs typeface="Arial" panose="020B0604020202020204" pitchFamily="34" charset="0"/>
              </a:rPr>
              <a:t>is </a:t>
            </a:r>
            <a:r>
              <a:rPr lang="en-US" sz="3200" b="0" i="0" dirty="0" smtClean="0">
                <a:effectLst/>
                <a:latin typeface="Arial" panose="020B0604020202020204" pitchFamily="34" charset="0"/>
                <a:cs typeface="Arial" panose="020B0604020202020204" pitchFamily="34" charset="0"/>
              </a:rPr>
              <a:t>M.R?</a:t>
            </a:r>
            <a:endParaRPr lang="en-US" sz="3200" b="0" i="0" dirty="0">
              <a:effectLst/>
              <a:latin typeface="Arial" panose="020B0604020202020204" pitchFamily="34" charset="0"/>
              <a:cs typeface="Arial" panose="020B0604020202020204" pitchFamily="34" charset="0"/>
            </a:endParaRPr>
          </a:p>
          <a:p>
            <a:r>
              <a:rPr lang="en-US" sz="3200" dirty="0">
                <a:latin typeface="Arial" panose="020B0604020202020204" pitchFamily="34" charset="0"/>
                <a:cs typeface="Arial" panose="020B0604020202020204" pitchFamily="34" charset="0"/>
              </a:rPr>
              <a:t>Why corporations should have </a:t>
            </a:r>
            <a:r>
              <a:rPr lang="en-US" sz="3200" dirty="0" smtClean="0">
                <a:latin typeface="Arial" panose="020B0604020202020204" pitchFamily="34" charset="0"/>
                <a:cs typeface="Arial" panose="020B0604020202020204" pitchFamily="34" charset="0"/>
              </a:rPr>
              <a:t>M.R?</a:t>
            </a:r>
            <a:endParaRPr lang="en-US" sz="3200" dirty="0">
              <a:latin typeface="Arial" panose="020B0604020202020204" pitchFamily="34" charset="0"/>
              <a:cs typeface="Arial" panose="020B0604020202020204" pitchFamily="34" charset="0"/>
            </a:endParaRPr>
          </a:p>
          <a:p>
            <a:r>
              <a:rPr lang="en-US" sz="3200" dirty="0" smtClean="0">
                <a:latin typeface="Arial" panose="020B0604020202020204" pitchFamily="34" charset="0"/>
                <a:cs typeface="Arial" panose="020B0604020202020204" pitchFamily="34" charset="0"/>
              </a:rPr>
              <a:t>Examples of M.R. </a:t>
            </a:r>
            <a:endParaRPr lang="en-US" sz="3200" dirty="0">
              <a:latin typeface="Arial" panose="020B0604020202020204" pitchFamily="34" charset="0"/>
              <a:cs typeface="Arial" panose="020B0604020202020204" pitchFamily="34" charset="0"/>
            </a:endParaRPr>
          </a:p>
          <a:p>
            <a:r>
              <a:rPr lang="en-US" sz="3200" dirty="0" smtClean="0">
                <a:latin typeface="Arial" panose="020B0604020202020204" pitchFamily="34" charset="0"/>
                <a:cs typeface="Arial" panose="020B0604020202020204" pitchFamily="34" charset="0"/>
              </a:rPr>
              <a:t>Conclusion.</a:t>
            </a:r>
            <a:endParaRPr lang="en-US" sz="3200" dirty="0">
              <a:latin typeface="Arial" panose="020B0604020202020204" pitchFamily="34" charset="0"/>
              <a:cs typeface="Arial" panose="020B0604020202020204" pitchFamily="34" charset="0"/>
            </a:endParaRPr>
          </a:p>
          <a:p>
            <a:r>
              <a:rPr lang="en-US" sz="3200" dirty="0" smtClean="0">
                <a:latin typeface="Arial" panose="020B0604020202020204" pitchFamily="34" charset="0"/>
                <a:cs typeface="Arial" panose="020B0604020202020204" pitchFamily="34" charset="0"/>
              </a:rPr>
              <a:t>Reference.</a:t>
            </a:r>
            <a:endParaRPr lang="en-US" sz="3200" dirty="0">
              <a:latin typeface="Arial" panose="020B0604020202020204" pitchFamily="34" charset="0"/>
              <a:cs typeface="Arial" panose="020B0604020202020204" pitchFamily="34" charset="0"/>
            </a:endParaRPr>
          </a:p>
          <a:p>
            <a:endParaRPr lang="en-US" sz="3200" dirty="0">
              <a:latin typeface="Google Sans"/>
            </a:endParaRPr>
          </a:p>
          <a:p>
            <a:endParaRPr lang="en-US" sz="3200" b="0" i="0" dirty="0">
              <a:effectLst/>
              <a:latin typeface="Google Sans"/>
            </a:endParaRPr>
          </a:p>
          <a:p>
            <a:endParaRPr lang="en-US" sz="3200" dirty="0"/>
          </a:p>
        </p:txBody>
      </p:sp>
      <p:sp>
        <p:nvSpPr>
          <p:cNvPr id="9" name="Slide Number Placeholder 8">
            <a:extLst>
              <a:ext uri="{FF2B5EF4-FFF2-40B4-BE49-F238E27FC236}">
                <a16:creationId xmlns="" xmlns:a16="http://schemas.microsoft.com/office/drawing/2014/main" id="{63E6C0B6-826A-4617-9B6A-EB2563E1DD1E}"/>
              </a:ext>
            </a:extLst>
          </p:cNvPr>
          <p:cNvSpPr>
            <a:spLocks noGrp="1"/>
          </p:cNvSpPr>
          <p:nvPr>
            <p:ph type="sldNum" sz="quarter" idx="12"/>
          </p:nvPr>
        </p:nvSpPr>
        <p:spPr>
          <a:xfrm>
            <a:off x="11116962" y="5466345"/>
            <a:ext cx="811019" cy="503578"/>
          </a:xfrm>
        </p:spPr>
        <p:txBody>
          <a:bodyPr/>
          <a:lstStyle/>
          <a:p>
            <a:fld id="{8A1624B0-7FDB-4FF5-B49D-E985E6A569B9}" type="slidenum">
              <a:rPr lang="en-US" smtClean="0"/>
              <a:t>2</a:t>
            </a:fld>
            <a:endParaRPr lang="en-US"/>
          </a:p>
        </p:txBody>
      </p:sp>
    </p:spTree>
    <p:extLst>
      <p:ext uri="{BB962C8B-B14F-4D97-AF65-F5344CB8AC3E}">
        <p14:creationId xmlns:p14="http://schemas.microsoft.com/office/powerpoint/2010/main" val="18813531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22AD5B2-F57A-45C8-9571-5B6D376172CC}"/>
              </a:ext>
            </a:extLst>
          </p:cNvPr>
          <p:cNvSpPr>
            <a:spLocks noGrp="1"/>
          </p:cNvSpPr>
          <p:nvPr>
            <p:ph type="title"/>
          </p:nvPr>
        </p:nvSpPr>
        <p:spPr/>
        <p:txBody>
          <a:bodyPr/>
          <a:lstStyle/>
          <a:p>
            <a:r>
              <a:rPr lang="en-US" dirty="0"/>
              <a:t>Definition of moral responsibility</a:t>
            </a:r>
          </a:p>
        </p:txBody>
      </p:sp>
      <p:sp>
        <p:nvSpPr>
          <p:cNvPr id="3" name="Content Placeholder 2">
            <a:extLst>
              <a:ext uri="{FF2B5EF4-FFF2-40B4-BE49-F238E27FC236}">
                <a16:creationId xmlns="" xmlns:a16="http://schemas.microsoft.com/office/drawing/2014/main" id="{45F9BA85-0A32-4761-A2F6-F19B0EEB85A6}"/>
              </a:ext>
            </a:extLst>
          </p:cNvPr>
          <p:cNvSpPr>
            <a:spLocks noGrp="1"/>
          </p:cNvSpPr>
          <p:nvPr>
            <p:ph idx="1"/>
          </p:nvPr>
        </p:nvSpPr>
        <p:spPr/>
        <p:txBody>
          <a:bodyPr>
            <a:normAutofit/>
          </a:bodyPr>
          <a:lstStyle/>
          <a:p>
            <a:pPr algn="just"/>
            <a:r>
              <a:rPr lang="en-US" sz="2800" dirty="0"/>
              <a:t>Moral responsibility is the state of being morally deserving of praise, blame, reward, or punishment for an act or omission that is consistent with one's moral obligations, according to philosophy. Determining what (if anything) qualifies "morally obligatory" is a basic problem in ethics.</a:t>
            </a:r>
          </a:p>
        </p:txBody>
      </p:sp>
      <p:sp>
        <p:nvSpPr>
          <p:cNvPr id="4" name="Slide Number Placeholder 3">
            <a:extLst>
              <a:ext uri="{FF2B5EF4-FFF2-40B4-BE49-F238E27FC236}">
                <a16:creationId xmlns="" xmlns:a16="http://schemas.microsoft.com/office/drawing/2014/main" id="{B65D2237-EF91-4E37-B7D0-32F37BA08451}"/>
              </a:ext>
            </a:extLst>
          </p:cNvPr>
          <p:cNvSpPr>
            <a:spLocks noGrp="1"/>
          </p:cNvSpPr>
          <p:nvPr>
            <p:ph type="sldNum" sz="quarter" idx="12"/>
          </p:nvPr>
        </p:nvSpPr>
        <p:spPr>
          <a:xfrm>
            <a:off x="11054854" y="5628323"/>
            <a:ext cx="811019" cy="503578"/>
          </a:xfrm>
        </p:spPr>
        <p:txBody>
          <a:bodyPr/>
          <a:lstStyle/>
          <a:p>
            <a:fld id="{8A1624B0-7FDB-4FF5-B49D-E985E6A569B9}" type="slidenum">
              <a:rPr lang="en-US" smtClean="0"/>
              <a:t>3</a:t>
            </a:fld>
            <a:endParaRPr lang="en-US" dirty="0"/>
          </a:p>
        </p:txBody>
      </p:sp>
    </p:spTree>
    <p:extLst>
      <p:ext uri="{BB962C8B-B14F-4D97-AF65-F5344CB8AC3E}">
        <p14:creationId xmlns:p14="http://schemas.microsoft.com/office/powerpoint/2010/main" val="12917956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F4A674D-D099-4A58-8424-FBB81929F3E4}"/>
              </a:ext>
            </a:extLst>
          </p:cNvPr>
          <p:cNvSpPr>
            <a:spLocks noGrp="1"/>
          </p:cNvSpPr>
          <p:nvPr>
            <p:ph type="title"/>
          </p:nvPr>
        </p:nvSpPr>
        <p:spPr>
          <a:xfrm>
            <a:off x="1451579" y="804519"/>
            <a:ext cx="9603275" cy="1049235"/>
          </a:xfrm>
        </p:spPr>
        <p:txBody>
          <a:bodyPr>
            <a:normAutofit fontScale="90000"/>
          </a:bodyPr>
          <a:lstStyle/>
          <a:p>
            <a:r>
              <a:rPr lang="en-US" sz="3200" dirty="0">
                <a:latin typeface="Arial" panose="020B0604020202020204" pitchFamily="34" charset="0"/>
                <a:cs typeface="Arial" panose="020B0604020202020204" pitchFamily="34" charset="0"/>
              </a:rPr>
              <a:t>Why corporations should have </a:t>
            </a:r>
            <a:r>
              <a:rPr lang="en-US" sz="3200" dirty="0"/>
              <a:t>moral responsibility ?</a:t>
            </a:r>
            <a:r>
              <a:rPr lang="en-US" sz="3200" dirty="0">
                <a:latin typeface="Arial" panose="020B0604020202020204" pitchFamily="34" charset="0"/>
                <a:cs typeface="Arial" panose="020B0604020202020204" pitchFamily="34" charset="0"/>
              </a:rPr>
              <a:t/>
            </a:r>
            <a:br>
              <a:rPr lang="en-US" sz="3200" dirty="0">
                <a:latin typeface="Arial" panose="020B0604020202020204" pitchFamily="34" charset="0"/>
                <a:cs typeface="Arial" panose="020B0604020202020204" pitchFamily="34" charset="0"/>
              </a:rPr>
            </a:br>
            <a:endParaRPr lang="en-US" dirty="0"/>
          </a:p>
        </p:txBody>
      </p:sp>
      <p:sp>
        <p:nvSpPr>
          <p:cNvPr id="3" name="Content Placeholder 2">
            <a:extLst>
              <a:ext uri="{FF2B5EF4-FFF2-40B4-BE49-F238E27FC236}">
                <a16:creationId xmlns="" xmlns:a16="http://schemas.microsoft.com/office/drawing/2014/main" id="{0FE293B5-19EE-4B47-9AC2-38FD1D9A9FB7}"/>
              </a:ext>
            </a:extLst>
          </p:cNvPr>
          <p:cNvSpPr>
            <a:spLocks noGrp="1"/>
          </p:cNvSpPr>
          <p:nvPr>
            <p:ph idx="1"/>
          </p:nvPr>
        </p:nvSpPr>
        <p:spPr/>
        <p:txBody>
          <a:bodyPr>
            <a:normAutofit/>
          </a:bodyPr>
          <a:lstStyle/>
          <a:p>
            <a:pPr algn="just"/>
            <a:r>
              <a:rPr lang="en-US" sz="2800" dirty="0">
                <a:latin typeface="Gill Sans MT (Body)"/>
                <a:cs typeface="Arial" panose="020B0604020202020204" pitchFamily="34" charset="0"/>
              </a:rPr>
              <a:t>Because they can help and have a good impact on our society in a variety of ways that influence politicians' thinking, such as pollution, forced labor, unethical behavior, and so on.</a:t>
            </a:r>
          </a:p>
        </p:txBody>
      </p:sp>
      <p:sp>
        <p:nvSpPr>
          <p:cNvPr id="6" name="Slide Number Placeholder 5">
            <a:extLst>
              <a:ext uri="{FF2B5EF4-FFF2-40B4-BE49-F238E27FC236}">
                <a16:creationId xmlns="" xmlns:a16="http://schemas.microsoft.com/office/drawing/2014/main" id="{3506CB6F-8B10-4990-8D05-8405174A4188}"/>
              </a:ext>
            </a:extLst>
          </p:cNvPr>
          <p:cNvSpPr>
            <a:spLocks noGrp="1"/>
          </p:cNvSpPr>
          <p:nvPr>
            <p:ph type="sldNum" sz="quarter" idx="12"/>
          </p:nvPr>
        </p:nvSpPr>
        <p:spPr>
          <a:xfrm>
            <a:off x="11054854" y="5466345"/>
            <a:ext cx="811019" cy="503578"/>
          </a:xfrm>
        </p:spPr>
        <p:txBody>
          <a:bodyPr/>
          <a:lstStyle/>
          <a:p>
            <a:fld id="{8A1624B0-7FDB-4FF5-B49D-E985E6A569B9}" type="slidenum">
              <a:rPr lang="en-US" smtClean="0"/>
              <a:t>4</a:t>
            </a:fld>
            <a:endParaRPr lang="en-US" dirty="0"/>
          </a:p>
        </p:txBody>
      </p:sp>
    </p:spTree>
    <p:extLst>
      <p:ext uri="{BB962C8B-B14F-4D97-AF65-F5344CB8AC3E}">
        <p14:creationId xmlns:p14="http://schemas.microsoft.com/office/powerpoint/2010/main" val="34123720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8AF288F-8653-45A0-A9A1-160DCA052EAF}"/>
              </a:ext>
            </a:extLst>
          </p:cNvPr>
          <p:cNvSpPr>
            <a:spLocks noGrp="1"/>
          </p:cNvSpPr>
          <p:nvPr>
            <p:ph type="title"/>
          </p:nvPr>
        </p:nvSpPr>
        <p:spPr/>
        <p:txBody>
          <a:bodyPr/>
          <a:lstStyle/>
          <a:p>
            <a:r>
              <a:rPr lang="en-US" sz="3200" dirty="0">
                <a:latin typeface="Arial" panose="020B0604020202020204" pitchFamily="34" charset="0"/>
                <a:cs typeface="Arial" panose="020B0604020202020204" pitchFamily="34" charset="0"/>
              </a:rPr>
              <a:t>Example</a:t>
            </a:r>
            <a:endParaRPr lang="en-US" dirty="0"/>
          </a:p>
        </p:txBody>
      </p:sp>
      <p:sp>
        <p:nvSpPr>
          <p:cNvPr id="3" name="Content Placeholder 2">
            <a:extLst>
              <a:ext uri="{FF2B5EF4-FFF2-40B4-BE49-F238E27FC236}">
                <a16:creationId xmlns="" xmlns:a16="http://schemas.microsoft.com/office/drawing/2014/main" id="{CB3E41DA-8980-4AC4-B260-CEB415BA3728}"/>
              </a:ext>
            </a:extLst>
          </p:cNvPr>
          <p:cNvSpPr>
            <a:spLocks noGrp="1"/>
          </p:cNvSpPr>
          <p:nvPr>
            <p:ph idx="1"/>
          </p:nvPr>
        </p:nvSpPr>
        <p:spPr>
          <a:xfrm>
            <a:off x="1451579" y="2015732"/>
            <a:ext cx="9957949" cy="3450613"/>
          </a:xfrm>
        </p:spPr>
        <p:txBody>
          <a:bodyPr>
            <a:normAutofit/>
          </a:bodyPr>
          <a:lstStyle/>
          <a:p>
            <a:pPr algn="just"/>
            <a:r>
              <a:rPr lang="en-US" dirty="0">
                <a:latin typeface="Arial" panose="020B0604020202020204" pitchFamily="34" charset="0"/>
                <a:cs typeface="Arial" panose="020B0604020202020204" pitchFamily="34" charset="0"/>
              </a:rPr>
              <a:t>Coca-Cola launched the 5by20 project in 2010 with the goal of empowering women all around the world. </a:t>
            </a:r>
          </a:p>
          <a:p>
            <a:pPr algn="just"/>
            <a:r>
              <a:rPr lang="en-US" dirty="0">
                <a:latin typeface="Arial" panose="020B0604020202020204" pitchFamily="34" charset="0"/>
                <a:cs typeface="Arial" panose="020B0604020202020204" pitchFamily="34" charset="0"/>
              </a:rPr>
              <a:t> According to the </a:t>
            </a:r>
            <a:r>
              <a:rPr lang="en-US" dirty="0" smtClean="0">
                <a:latin typeface="Arial" panose="020B0604020202020204" pitchFamily="34" charset="0"/>
                <a:cs typeface="Arial" panose="020B0604020202020204" pitchFamily="34" charset="0"/>
              </a:rPr>
              <a:t>firm, we </a:t>
            </a:r>
            <a:r>
              <a:rPr lang="en-US" dirty="0">
                <a:latin typeface="Arial" panose="020B0604020202020204" pitchFamily="34" charset="0"/>
                <a:cs typeface="Arial" panose="020B0604020202020204" pitchFamily="34" charset="0"/>
              </a:rPr>
              <a:t>help women entrepreneurs overcome social and economic hurdles by offering business skills training, access to financial services and assets, and relationships with peers and mentors through 5by20 programs throughout the world. </a:t>
            </a:r>
            <a:r>
              <a:rPr lang="en-US" dirty="0" smtClean="0">
                <a:latin typeface="Arial" panose="020B0604020202020204" pitchFamily="34" charset="0"/>
                <a:cs typeface="Arial" panose="020B0604020202020204" pitchFamily="34" charset="0"/>
              </a:rPr>
              <a:t>5 by20 </a:t>
            </a:r>
            <a:r>
              <a:rPr lang="en-US" dirty="0">
                <a:latin typeface="Arial" panose="020B0604020202020204" pitchFamily="34" charset="0"/>
                <a:cs typeface="Arial" panose="020B0604020202020204" pitchFamily="34" charset="0"/>
              </a:rPr>
              <a:t>women work in a variety of jobs throughout our value chain, including merchants, suppliers, producers, craftsmen, and others. </a:t>
            </a:r>
            <a:r>
              <a:rPr lang="en-US" dirty="0" smtClean="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a:p>
            <a:pPr algn="just"/>
            <a:r>
              <a:rPr lang="en-US" dirty="0">
                <a:latin typeface="Arial" panose="020B0604020202020204" pitchFamily="34" charset="0"/>
                <a:cs typeface="Arial" panose="020B0604020202020204" pitchFamily="34" charset="0"/>
              </a:rPr>
              <a:t>Coca </a:t>
            </a:r>
            <a:r>
              <a:rPr lang="en-US" dirty="0" smtClean="0">
                <a:latin typeface="Arial" panose="020B0604020202020204" pitchFamily="34" charset="0"/>
                <a:cs typeface="Arial" panose="020B0604020202020204" pitchFamily="34" charset="0"/>
              </a:rPr>
              <a:t>Cola </a:t>
            </a:r>
            <a:r>
              <a:rPr lang="en-US" dirty="0" smtClean="0">
                <a:latin typeface="Arial" panose="020B0604020202020204" pitchFamily="34" charset="0"/>
                <a:cs typeface="Arial" panose="020B0604020202020204" pitchFamily="34" charset="0"/>
                <a:hlinkClick r:id="rId2"/>
              </a:rPr>
              <a:t>https</a:t>
            </a:r>
            <a:r>
              <a:rPr lang="en-US" dirty="0">
                <a:latin typeface="Arial" panose="020B0604020202020204" pitchFamily="34" charset="0"/>
                <a:cs typeface="Arial" panose="020B0604020202020204" pitchFamily="34" charset="0"/>
                <a:hlinkClick r:id="rId2"/>
              </a:rPr>
              <a:t>://</a:t>
            </a:r>
            <a:r>
              <a:rPr lang="en-US" dirty="0" smtClean="0">
                <a:latin typeface="Arial" panose="020B0604020202020204" pitchFamily="34" charset="0"/>
                <a:cs typeface="Arial" panose="020B0604020202020204" pitchFamily="34" charset="0"/>
                <a:hlinkClick r:id="rId2"/>
              </a:rPr>
              <a:t>www.coca-colacompany.com/shared-future/women-empowerment</a:t>
            </a:r>
            <a:endParaRPr lang="en-US" dirty="0" smtClean="0">
              <a:latin typeface="Arial" panose="020B0604020202020204" pitchFamily="34" charset="0"/>
              <a:cs typeface="Arial" panose="020B0604020202020204" pitchFamily="34" charset="0"/>
            </a:endParaRPr>
          </a:p>
          <a:p>
            <a:pPr algn="just"/>
            <a:endParaRPr lang="en-US" dirty="0">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 xmlns:a16="http://schemas.microsoft.com/office/drawing/2014/main" id="{4E13E385-FD76-469A-9AD7-FA376E2618A9}"/>
              </a:ext>
            </a:extLst>
          </p:cNvPr>
          <p:cNvSpPr>
            <a:spLocks noGrp="1"/>
          </p:cNvSpPr>
          <p:nvPr>
            <p:ph type="sldNum" sz="quarter" idx="12"/>
          </p:nvPr>
        </p:nvSpPr>
        <p:spPr>
          <a:xfrm>
            <a:off x="11054854" y="5466345"/>
            <a:ext cx="811019" cy="503578"/>
          </a:xfrm>
        </p:spPr>
        <p:txBody>
          <a:bodyPr/>
          <a:lstStyle/>
          <a:p>
            <a:fld id="{8A1624B0-7FDB-4FF5-B49D-E985E6A569B9}" type="slidenum">
              <a:rPr lang="en-US" smtClean="0"/>
              <a:t>5</a:t>
            </a:fld>
            <a:endParaRPr lang="en-US" dirty="0"/>
          </a:p>
        </p:txBody>
      </p:sp>
    </p:spTree>
    <p:extLst>
      <p:ext uri="{BB962C8B-B14F-4D97-AF65-F5344CB8AC3E}">
        <p14:creationId xmlns:p14="http://schemas.microsoft.com/office/powerpoint/2010/main" val="17221523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A9814F6-5C94-40EC-BA72-FE6D1282CF7D}"/>
              </a:ext>
            </a:extLst>
          </p:cNvPr>
          <p:cNvSpPr>
            <a:spLocks noGrp="1"/>
          </p:cNvSpPr>
          <p:nvPr>
            <p:ph type="title"/>
          </p:nvPr>
        </p:nvSpPr>
        <p:spPr/>
        <p:txBody>
          <a:bodyPr/>
          <a:lstStyle/>
          <a:p>
            <a:r>
              <a:rPr lang="en-US" sz="3200" dirty="0">
                <a:latin typeface="Arial" panose="020B0604020202020204" pitchFamily="34" charset="0"/>
                <a:cs typeface="Arial" panose="020B0604020202020204" pitchFamily="34" charset="0"/>
              </a:rPr>
              <a:t>Conclusion</a:t>
            </a:r>
          </a:p>
        </p:txBody>
      </p:sp>
      <p:sp>
        <p:nvSpPr>
          <p:cNvPr id="3" name="Content Placeholder 2">
            <a:extLst>
              <a:ext uri="{FF2B5EF4-FFF2-40B4-BE49-F238E27FC236}">
                <a16:creationId xmlns="" xmlns:a16="http://schemas.microsoft.com/office/drawing/2014/main" id="{C068664C-098D-4210-AFBC-D4EB08ABE50F}"/>
              </a:ext>
            </a:extLst>
          </p:cNvPr>
          <p:cNvSpPr>
            <a:spLocks noGrp="1"/>
          </p:cNvSpPr>
          <p:nvPr>
            <p:ph idx="1"/>
          </p:nvPr>
        </p:nvSpPr>
        <p:spPr/>
        <p:txBody>
          <a:bodyPr>
            <a:normAutofit/>
          </a:bodyPr>
          <a:lstStyle/>
          <a:p>
            <a:pPr algn="just"/>
            <a:r>
              <a:rPr lang="en-US" sz="2800" dirty="0"/>
              <a:t>Moral responsibility is an excellent concept in business since it shines a light on a problem or something wrong in society.</a:t>
            </a:r>
          </a:p>
        </p:txBody>
      </p:sp>
      <p:sp>
        <p:nvSpPr>
          <p:cNvPr id="4" name="Slide Number Placeholder 3">
            <a:extLst>
              <a:ext uri="{FF2B5EF4-FFF2-40B4-BE49-F238E27FC236}">
                <a16:creationId xmlns="" xmlns:a16="http://schemas.microsoft.com/office/drawing/2014/main" id="{6842D570-938F-4380-BCD9-513FE0647540}"/>
              </a:ext>
            </a:extLst>
          </p:cNvPr>
          <p:cNvSpPr>
            <a:spLocks noGrp="1"/>
          </p:cNvSpPr>
          <p:nvPr>
            <p:ph type="sldNum" sz="quarter" idx="12"/>
          </p:nvPr>
        </p:nvSpPr>
        <p:spPr>
          <a:xfrm>
            <a:off x="11054854" y="5466345"/>
            <a:ext cx="811019" cy="503578"/>
          </a:xfrm>
        </p:spPr>
        <p:txBody>
          <a:bodyPr/>
          <a:lstStyle/>
          <a:p>
            <a:fld id="{8A1624B0-7FDB-4FF5-B49D-E985E6A569B9}" type="slidenum">
              <a:rPr lang="en-US" smtClean="0"/>
              <a:t>6</a:t>
            </a:fld>
            <a:endParaRPr lang="en-US" dirty="0"/>
          </a:p>
        </p:txBody>
      </p:sp>
    </p:spTree>
    <p:extLst>
      <p:ext uri="{BB962C8B-B14F-4D97-AF65-F5344CB8AC3E}">
        <p14:creationId xmlns:p14="http://schemas.microsoft.com/office/powerpoint/2010/main" val="37506617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3306463-5245-420D-A9DB-004ADA6A95BD}"/>
              </a:ext>
            </a:extLst>
          </p:cNvPr>
          <p:cNvSpPr>
            <a:spLocks noGrp="1"/>
          </p:cNvSpPr>
          <p:nvPr>
            <p:ph type="title"/>
          </p:nvPr>
        </p:nvSpPr>
        <p:spPr/>
        <p:txBody>
          <a:bodyPr/>
          <a:lstStyle/>
          <a:p>
            <a:r>
              <a:rPr lang="en-US" dirty="0"/>
              <a:t>reference</a:t>
            </a:r>
          </a:p>
        </p:txBody>
      </p:sp>
      <p:sp>
        <p:nvSpPr>
          <p:cNvPr id="3" name="Content Placeholder 2">
            <a:extLst>
              <a:ext uri="{FF2B5EF4-FFF2-40B4-BE49-F238E27FC236}">
                <a16:creationId xmlns="" xmlns:a16="http://schemas.microsoft.com/office/drawing/2014/main" id="{93478D46-8EBB-4DFC-967E-E0385D3D60B0}"/>
              </a:ext>
            </a:extLst>
          </p:cNvPr>
          <p:cNvSpPr>
            <a:spLocks noGrp="1"/>
          </p:cNvSpPr>
          <p:nvPr>
            <p:ph idx="1"/>
          </p:nvPr>
        </p:nvSpPr>
        <p:spPr/>
        <p:txBody>
          <a:bodyPr/>
          <a:lstStyle/>
          <a:p>
            <a:r>
              <a:rPr lang="en-US" b="0" i="0" dirty="0">
                <a:solidFill>
                  <a:srgbClr val="222222"/>
                </a:solidFill>
                <a:effectLst/>
                <a:latin typeface="Arial" panose="020B0604020202020204" pitchFamily="34" charset="0"/>
              </a:rPr>
              <a:t>Herzog, L. (2018). </a:t>
            </a:r>
            <a:r>
              <a:rPr lang="en-US" b="0" i="1" dirty="0">
                <a:solidFill>
                  <a:srgbClr val="222222"/>
                </a:solidFill>
                <a:effectLst/>
                <a:latin typeface="Arial" panose="020B0604020202020204" pitchFamily="34" charset="0"/>
              </a:rPr>
              <a:t>Reclaiming the system: Moral responsibility, divided </a:t>
            </a:r>
            <a:r>
              <a:rPr lang="en-US" b="0" i="1" dirty="0" err="1">
                <a:solidFill>
                  <a:srgbClr val="222222"/>
                </a:solidFill>
                <a:effectLst/>
                <a:latin typeface="Arial" panose="020B0604020202020204" pitchFamily="34" charset="0"/>
              </a:rPr>
              <a:t>labour</a:t>
            </a:r>
            <a:r>
              <a:rPr lang="en-US" b="0" i="1" dirty="0">
                <a:solidFill>
                  <a:srgbClr val="222222"/>
                </a:solidFill>
                <a:effectLst/>
                <a:latin typeface="Arial" panose="020B0604020202020204" pitchFamily="34" charset="0"/>
              </a:rPr>
              <a:t>, and the role of organizations in society</a:t>
            </a:r>
            <a:r>
              <a:rPr lang="en-US" b="0" i="0" dirty="0">
                <a:solidFill>
                  <a:srgbClr val="222222"/>
                </a:solidFill>
                <a:effectLst/>
                <a:latin typeface="Arial" panose="020B0604020202020204" pitchFamily="34" charset="0"/>
              </a:rPr>
              <a:t>. Oxford University Press, USA</a:t>
            </a:r>
            <a:r>
              <a:rPr lang="en-US" b="0" i="0" dirty="0" smtClean="0">
                <a:solidFill>
                  <a:srgbClr val="222222"/>
                </a:solidFill>
                <a:effectLst/>
                <a:latin typeface="Arial" panose="020B0604020202020204" pitchFamily="34" charset="0"/>
              </a:rPr>
              <a:t>.</a:t>
            </a:r>
          </a:p>
          <a:p>
            <a:r>
              <a:rPr lang="en-US" dirty="0">
                <a:latin typeface="Arial" panose="020B0604020202020204" pitchFamily="34" charset="0"/>
                <a:cs typeface="Arial" panose="020B0604020202020204" pitchFamily="34" charset="0"/>
              </a:rPr>
              <a:t>The Coca Cola </a:t>
            </a:r>
            <a:r>
              <a:rPr lang="en-US" dirty="0" smtClean="0">
                <a:latin typeface="Arial" panose="020B0604020202020204" pitchFamily="34" charset="0"/>
                <a:cs typeface="Arial" panose="020B0604020202020204" pitchFamily="34" charset="0"/>
              </a:rPr>
              <a:t>company website</a:t>
            </a:r>
            <a:endParaRPr lang="en-US" b="0" i="0" dirty="0" smtClean="0">
              <a:solidFill>
                <a:srgbClr val="222222"/>
              </a:solidFill>
              <a:effectLst/>
              <a:latin typeface="Arial" panose="020B0604020202020204" pitchFamily="34" charset="0"/>
            </a:endParaRPr>
          </a:p>
          <a:p>
            <a:pPr marL="0" indent="0">
              <a:buNone/>
            </a:pPr>
            <a:r>
              <a:rPr lang="en-US" dirty="0" smtClean="0">
                <a:latin typeface="Arial" panose="020B0604020202020204" pitchFamily="34" charset="0"/>
                <a:cs typeface="Arial" panose="020B0604020202020204" pitchFamily="34" charset="0"/>
                <a:hlinkClick r:id="rId2"/>
              </a:rPr>
              <a:t>https</a:t>
            </a:r>
            <a:r>
              <a:rPr lang="en-US" dirty="0">
                <a:latin typeface="Arial" panose="020B0604020202020204" pitchFamily="34" charset="0"/>
                <a:cs typeface="Arial" panose="020B0604020202020204" pitchFamily="34" charset="0"/>
                <a:hlinkClick r:id="rId2"/>
              </a:rPr>
              <a:t>://www.coca-colacompany.com/shared-future/women-empowerment</a:t>
            </a:r>
            <a:endParaRPr lang="en-US" dirty="0">
              <a:latin typeface="Arial" panose="020B0604020202020204" pitchFamily="34" charset="0"/>
              <a:cs typeface="Arial" panose="020B0604020202020204" pitchFamily="34" charset="0"/>
            </a:endParaRPr>
          </a:p>
          <a:p>
            <a:endParaRPr lang="en-US" b="0" i="0" dirty="0" smtClean="0">
              <a:solidFill>
                <a:srgbClr val="222222"/>
              </a:solidFill>
              <a:effectLst/>
              <a:latin typeface="Arial" panose="020B0604020202020204" pitchFamily="34" charset="0"/>
            </a:endParaRPr>
          </a:p>
          <a:p>
            <a:endParaRPr lang="en-US" dirty="0"/>
          </a:p>
        </p:txBody>
      </p:sp>
      <p:sp>
        <p:nvSpPr>
          <p:cNvPr id="4" name="Slide Number Placeholder 3">
            <a:extLst>
              <a:ext uri="{FF2B5EF4-FFF2-40B4-BE49-F238E27FC236}">
                <a16:creationId xmlns="" xmlns:a16="http://schemas.microsoft.com/office/drawing/2014/main" id="{4C94E18B-8439-476E-AD17-D9E65B02B84B}"/>
              </a:ext>
            </a:extLst>
          </p:cNvPr>
          <p:cNvSpPr>
            <a:spLocks noGrp="1"/>
          </p:cNvSpPr>
          <p:nvPr>
            <p:ph type="sldNum" sz="quarter" idx="12"/>
          </p:nvPr>
        </p:nvSpPr>
        <p:spPr/>
        <p:txBody>
          <a:bodyPr/>
          <a:lstStyle/>
          <a:p>
            <a:fld id="{8A1624B0-7FDB-4FF5-B49D-E985E6A569B9}" type="slidenum">
              <a:rPr lang="en-US" smtClean="0"/>
              <a:t>7</a:t>
            </a:fld>
            <a:endParaRPr lang="en-US"/>
          </a:p>
        </p:txBody>
      </p:sp>
    </p:spTree>
    <p:extLst>
      <p:ext uri="{BB962C8B-B14F-4D97-AF65-F5344CB8AC3E}">
        <p14:creationId xmlns:p14="http://schemas.microsoft.com/office/powerpoint/2010/main" val="1275082875"/>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Gallery</Template>
  <TotalTime>687</TotalTime>
  <Words>203</Words>
  <Application>Microsoft Office PowerPoint</Application>
  <PresentationFormat>Widescreen</PresentationFormat>
  <Paragraphs>33</Paragraphs>
  <Slides>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Calibri</vt:lpstr>
      <vt:lpstr>Gill Sans MT</vt:lpstr>
      <vt:lpstr>Gill Sans MT (Body)</vt:lpstr>
      <vt:lpstr>Google Sans</vt:lpstr>
      <vt:lpstr>Gallery</vt:lpstr>
      <vt:lpstr>PowerPoint Presentation</vt:lpstr>
      <vt:lpstr>Table of content</vt:lpstr>
      <vt:lpstr>Definition of moral responsibility</vt:lpstr>
      <vt:lpstr>Why corporations should have moral responsibility ? </vt:lpstr>
      <vt:lpstr>Example</vt:lpstr>
      <vt:lpstr>Conclusion</vt:lpstr>
      <vt:lpstr>reference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Why corporations should have moral responsibility</dc:title>
  <dc:creator>Ibrahem</dc:creator>
  <cp:lastModifiedBy>user</cp:lastModifiedBy>
  <cp:revision>6</cp:revision>
  <dcterms:created xsi:type="dcterms:W3CDTF">2021-10-26T12:05:34Z</dcterms:created>
  <dcterms:modified xsi:type="dcterms:W3CDTF">2021-11-16T09:40:44Z</dcterms:modified>
</cp:coreProperties>
</file>